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14400"/>
            <a:ext cx="7772400" cy="26289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034790" y="5723305"/>
            <a:ext cx="3204210" cy="3603625"/>
          </a:xfrm>
          <a:custGeom>
            <a:avLst/>
            <a:gdLst/>
            <a:ahLst/>
            <a:cxnLst/>
            <a:rect l="l" t="t" r="r" b="b"/>
            <a:pathLst>
              <a:path w="3204209" h="3603625">
                <a:moveTo>
                  <a:pt x="3204210" y="0"/>
                </a:moveTo>
                <a:lnTo>
                  <a:pt x="0" y="0"/>
                </a:lnTo>
                <a:lnTo>
                  <a:pt x="0" y="3603574"/>
                </a:lnTo>
                <a:lnTo>
                  <a:pt x="3204210" y="3603574"/>
                </a:lnTo>
                <a:lnTo>
                  <a:pt x="3204210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8800" y="3875820"/>
            <a:ext cx="5005070" cy="883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33354" y="4945048"/>
            <a:ext cx="3286760" cy="124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>
              <a:lnSpc>
                <a:spcPct val="121200"/>
              </a:lnSpc>
              <a:spcBef>
                <a:spcPts val="100"/>
              </a:spcBef>
            </a:pPr>
            <a:r>
              <a:rPr dirty="0" sz="1100" spc="-90">
                <a:latin typeface="Verdana"/>
                <a:cs typeface="Verdana"/>
              </a:rPr>
              <a:t>Run</a:t>
            </a:r>
            <a:r>
              <a:rPr dirty="0" sz="1100" spc="-65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</a:t>
            </a:r>
            <a:r>
              <a:rPr dirty="0" sz="1100" spc="-65">
                <a:latin typeface="Verdana"/>
                <a:cs typeface="Verdana"/>
              </a:rPr>
              <a:t> business </a:t>
            </a:r>
            <a:r>
              <a:rPr dirty="0" sz="1100" spc="-80">
                <a:latin typeface="Verdana"/>
                <a:cs typeface="Verdana"/>
              </a:rPr>
              <a:t>wherever</a:t>
            </a:r>
            <a:r>
              <a:rPr dirty="0" sz="1100" spc="-65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</a:t>
            </a:r>
            <a:r>
              <a:rPr dirty="0" sz="1100" spc="-65">
                <a:latin typeface="Verdana"/>
                <a:cs typeface="Verdana"/>
              </a:rPr>
              <a:t> </a:t>
            </a:r>
            <a:r>
              <a:rPr dirty="0" sz="1100" spc="-60">
                <a:latin typeface="Verdana"/>
                <a:cs typeface="Verdana"/>
              </a:rPr>
              <a:t>customers </a:t>
            </a:r>
            <a:r>
              <a:rPr dirty="0" sz="1100" spc="-25">
                <a:latin typeface="Verdana"/>
                <a:cs typeface="Verdana"/>
              </a:rPr>
              <a:t>are </a:t>
            </a:r>
            <a:r>
              <a:rPr dirty="0" sz="1100" spc="-65">
                <a:latin typeface="Verdana"/>
                <a:cs typeface="Verdana"/>
              </a:rPr>
              <a:t>with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65">
                <a:latin typeface="Verdana"/>
                <a:cs typeface="Verdana"/>
              </a:rPr>
              <a:t>the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95">
                <a:latin typeface="Verdana"/>
                <a:cs typeface="Verdana"/>
              </a:rPr>
              <a:t>Clover</a:t>
            </a:r>
            <a:r>
              <a:rPr dirty="0" baseline="38461" sz="975" spc="-142">
                <a:latin typeface="Verdana"/>
                <a:cs typeface="Verdana"/>
              </a:rPr>
              <a:t>®</a:t>
            </a:r>
            <a:r>
              <a:rPr dirty="0" baseline="38461" sz="975" spc="104">
                <a:latin typeface="Verdana"/>
                <a:cs typeface="Verdana"/>
              </a:rPr>
              <a:t> </a:t>
            </a:r>
            <a:r>
              <a:rPr dirty="0" sz="1100" spc="-25">
                <a:latin typeface="Verdana"/>
                <a:cs typeface="Verdana"/>
              </a:rPr>
              <a:t>Go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mobile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65">
                <a:latin typeface="Verdana"/>
                <a:cs typeface="Verdana"/>
              </a:rPr>
              <a:t>Point-</a:t>
            </a:r>
            <a:r>
              <a:rPr dirty="0" sz="1100" spc="-105">
                <a:latin typeface="Verdana"/>
                <a:cs typeface="Verdana"/>
              </a:rPr>
              <a:t>of-</a:t>
            </a:r>
            <a:r>
              <a:rPr dirty="0" sz="1100" spc="-80">
                <a:latin typeface="Verdana"/>
                <a:cs typeface="Verdana"/>
              </a:rPr>
              <a:t>Sale</a:t>
            </a:r>
            <a:r>
              <a:rPr dirty="0" sz="1100" spc="-70">
                <a:latin typeface="Verdana"/>
                <a:cs typeface="Verdana"/>
              </a:rPr>
              <a:t> </a:t>
            </a:r>
            <a:r>
              <a:rPr dirty="0" sz="1100" spc="-20">
                <a:latin typeface="Verdana"/>
                <a:cs typeface="Verdana"/>
              </a:rPr>
              <a:t>(POS) </a:t>
            </a:r>
            <a:r>
              <a:rPr dirty="0" sz="1100" spc="-95">
                <a:latin typeface="Verdana"/>
                <a:cs typeface="Verdana"/>
              </a:rPr>
              <a:t>system.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Clover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25">
                <a:latin typeface="Verdana"/>
                <a:cs typeface="Verdana"/>
              </a:rPr>
              <a:t>Go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70">
                <a:latin typeface="Verdana"/>
                <a:cs typeface="Verdana"/>
              </a:rPr>
              <a:t>lets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60">
                <a:latin typeface="Verdana"/>
                <a:cs typeface="Verdana"/>
              </a:rPr>
              <a:t>customers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80">
                <a:latin typeface="Verdana"/>
                <a:cs typeface="Verdana"/>
              </a:rPr>
              <a:t>pay </a:t>
            </a:r>
            <a:r>
              <a:rPr dirty="0" sz="1100" spc="-65">
                <a:latin typeface="Verdana"/>
                <a:cs typeface="Verdana"/>
              </a:rPr>
              <a:t>the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way </a:t>
            </a:r>
            <a:r>
              <a:rPr dirty="0" sz="1100" spc="-80">
                <a:latin typeface="Verdana"/>
                <a:cs typeface="Verdana"/>
              </a:rPr>
              <a:t>they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80">
                <a:latin typeface="Verdana"/>
                <a:cs typeface="Verdana"/>
              </a:rPr>
              <a:t>want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to</a:t>
            </a:r>
            <a:r>
              <a:rPr dirty="0" sz="1100" spc="-85">
                <a:latin typeface="Verdana"/>
                <a:cs typeface="Verdana"/>
              </a:rPr>
              <a:t> </a:t>
            </a:r>
            <a:r>
              <a:rPr dirty="0" sz="1100" spc="-155">
                <a:latin typeface="Verdana"/>
                <a:cs typeface="Verdana"/>
              </a:rPr>
              <a:t>–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60">
                <a:latin typeface="Verdana"/>
                <a:cs typeface="Verdana"/>
              </a:rPr>
              <a:t>and</a:t>
            </a:r>
            <a:r>
              <a:rPr dirty="0" sz="1100" spc="-85">
                <a:latin typeface="Verdana"/>
                <a:cs typeface="Verdana"/>
              </a:rPr>
              <a:t> </a:t>
            </a:r>
            <a:r>
              <a:rPr dirty="0" sz="1100" spc="-60">
                <a:latin typeface="Verdana"/>
                <a:cs typeface="Verdana"/>
              </a:rPr>
              <a:t>enables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75">
                <a:latin typeface="Verdana"/>
                <a:cs typeface="Verdana"/>
              </a:rPr>
              <a:t>you</a:t>
            </a:r>
            <a:r>
              <a:rPr dirty="0" sz="1100" spc="-85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to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75">
                <a:latin typeface="Verdana"/>
                <a:cs typeface="Verdana"/>
              </a:rPr>
              <a:t>track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 </a:t>
            </a:r>
            <a:r>
              <a:rPr dirty="0" sz="1100" spc="-10">
                <a:latin typeface="Verdana"/>
                <a:cs typeface="Verdana"/>
              </a:rPr>
              <a:t>sales </a:t>
            </a:r>
            <a:r>
              <a:rPr dirty="0" sz="1100" spc="-60">
                <a:latin typeface="Verdana"/>
                <a:cs typeface="Verdana"/>
              </a:rPr>
              <a:t>in</a:t>
            </a:r>
            <a:r>
              <a:rPr dirty="0" sz="1100" spc="-80">
                <a:latin typeface="Verdana"/>
                <a:cs typeface="Verdana"/>
              </a:rPr>
              <a:t> real-</a:t>
            </a:r>
            <a:r>
              <a:rPr dirty="0" sz="1100" spc="-110">
                <a:latin typeface="Verdana"/>
                <a:cs typeface="Verdana"/>
              </a:rPr>
              <a:t>time,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70">
                <a:latin typeface="Verdana"/>
                <a:cs typeface="Verdana"/>
              </a:rPr>
              <a:t>from</a:t>
            </a:r>
            <a:r>
              <a:rPr dirty="0" sz="1100" spc="-80">
                <a:latin typeface="Verdana"/>
                <a:cs typeface="Verdana"/>
              </a:rPr>
              <a:t> anywhere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50">
                <a:latin typeface="Verdana"/>
                <a:cs typeface="Verdana"/>
              </a:rPr>
              <a:t>on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</a:t>
            </a:r>
            <a:r>
              <a:rPr dirty="0" sz="1100" spc="-75">
                <a:latin typeface="Verdana"/>
                <a:cs typeface="Verdana"/>
              </a:rPr>
              <a:t> </a:t>
            </a:r>
            <a:r>
              <a:rPr dirty="0" sz="1100" spc="-55">
                <a:latin typeface="Verdana"/>
                <a:cs typeface="Verdana"/>
              </a:rPr>
              <a:t>mobile</a:t>
            </a:r>
            <a:r>
              <a:rPr dirty="0" sz="1100" spc="-80">
                <a:latin typeface="Verdana"/>
                <a:cs typeface="Verdana"/>
              </a:rPr>
              <a:t> </a:t>
            </a:r>
            <a:r>
              <a:rPr dirty="0" sz="1100" spc="-10">
                <a:latin typeface="Verdana"/>
                <a:cs typeface="Verdana"/>
              </a:rPr>
              <a:t>phone </a:t>
            </a:r>
            <a:r>
              <a:rPr dirty="0" sz="1100" spc="-65">
                <a:latin typeface="Verdana"/>
                <a:cs typeface="Verdana"/>
              </a:rPr>
              <a:t>or</a:t>
            </a:r>
            <a:r>
              <a:rPr dirty="0" sz="1100" spc="-90">
                <a:latin typeface="Verdana"/>
                <a:cs typeface="Verdana"/>
              </a:rPr>
              <a:t> </a:t>
            </a:r>
            <a:r>
              <a:rPr dirty="0" sz="1100" spc="-85">
                <a:latin typeface="Verdana"/>
                <a:cs typeface="Verdana"/>
              </a:rPr>
              <a:t>your </a:t>
            </a:r>
            <a:r>
              <a:rPr dirty="0" sz="1100" spc="-10">
                <a:latin typeface="Verdana"/>
                <a:cs typeface="Verdana"/>
              </a:rPr>
              <a:t>tablet.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60"/>
              </a:spcBef>
            </a:pPr>
            <a:r>
              <a:rPr dirty="0" spc="-280"/>
              <a:t>Take</a:t>
            </a:r>
            <a:r>
              <a:rPr dirty="0" spc="-260"/>
              <a:t> </a:t>
            </a:r>
            <a:r>
              <a:rPr dirty="0" spc="-200"/>
              <a:t>your</a:t>
            </a:r>
            <a:r>
              <a:rPr dirty="0" spc="-254"/>
              <a:t> </a:t>
            </a:r>
            <a:r>
              <a:rPr dirty="0" spc="-150"/>
              <a:t>business</a:t>
            </a:r>
            <a:r>
              <a:rPr dirty="0" spc="-260"/>
              <a:t> </a:t>
            </a:r>
            <a:r>
              <a:rPr dirty="0" spc="-160"/>
              <a:t>everywhere </a:t>
            </a:r>
            <a:r>
              <a:rPr dirty="0" spc="-155"/>
              <a:t>with</a:t>
            </a:r>
            <a:r>
              <a:rPr dirty="0" spc="-254"/>
              <a:t> </a:t>
            </a:r>
            <a:r>
              <a:rPr dirty="0" spc="-140"/>
              <a:t>Clover</a:t>
            </a:r>
            <a:r>
              <a:rPr dirty="0" spc="-250"/>
              <a:t> </a:t>
            </a:r>
            <a:r>
              <a:rPr dirty="0" spc="-25"/>
              <a:t>Go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024187" y="6375111"/>
            <a:ext cx="2670175" cy="84963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Never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35">
                <a:solidFill>
                  <a:srgbClr val="218700"/>
                </a:solidFill>
                <a:latin typeface="Lucida Sans"/>
                <a:cs typeface="Lucida Sans"/>
              </a:rPr>
              <a:t>miss</a:t>
            </a:r>
            <a:r>
              <a:rPr dirty="0" sz="1200" spc="-7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a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sale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70"/>
              </a:spcBef>
            </a:pPr>
            <a:r>
              <a:rPr dirty="0" sz="900" spc="-20">
                <a:latin typeface="Verdana"/>
                <a:cs typeface="Verdana"/>
              </a:rPr>
              <a:t>Accept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all </a:t>
            </a:r>
            <a:r>
              <a:rPr dirty="0" sz="900" spc="-75">
                <a:latin typeface="Verdana"/>
                <a:cs typeface="Verdana"/>
              </a:rPr>
              <a:t>major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credit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debit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cards,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contactless </a:t>
            </a:r>
            <a:r>
              <a:rPr dirty="0" sz="900" spc="-75">
                <a:latin typeface="Verdana"/>
                <a:cs typeface="Verdana"/>
              </a:rPr>
              <a:t>payments,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checks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cash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mobile </a:t>
            </a:r>
            <a:r>
              <a:rPr dirty="0" sz="900" spc="-40">
                <a:latin typeface="Verdana"/>
                <a:cs typeface="Verdana"/>
              </a:rPr>
              <a:t>device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135">
                <a:latin typeface="Verdana"/>
                <a:cs typeface="Verdana"/>
              </a:rPr>
              <a:t>–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or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without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an </a:t>
            </a:r>
            <a:r>
              <a:rPr dirty="0" sz="900" spc="-60">
                <a:latin typeface="Verdana"/>
                <a:cs typeface="Verdana"/>
              </a:rPr>
              <a:t>internet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connection.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560383" y="6516399"/>
            <a:ext cx="305435" cy="304800"/>
            <a:chOff x="560383" y="6516399"/>
            <a:chExt cx="305435" cy="304800"/>
          </a:xfrm>
        </p:grpSpPr>
        <p:sp>
          <p:nvSpPr>
            <p:cNvPr id="6" name="object 6" descr=""/>
            <p:cNvSpPr/>
            <p:nvPr/>
          </p:nvSpPr>
          <p:spPr>
            <a:xfrm>
              <a:off x="566733" y="6522749"/>
              <a:ext cx="165735" cy="292100"/>
            </a:xfrm>
            <a:custGeom>
              <a:avLst/>
              <a:gdLst/>
              <a:ahLst/>
              <a:cxnLst/>
              <a:rect l="l" t="t" r="r" b="b"/>
              <a:pathLst>
                <a:path w="165734" h="292100">
                  <a:moveTo>
                    <a:pt x="165150" y="241300"/>
                  </a:moveTo>
                  <a:lnTo>
                    <a:pt x="50" y="241300"/>
                  </a:lnTo>
                </a:path>
                <a:path w="165734" h="292100">
                  <a:moveTo>
                    <a:pt x="82549" y="263525"/>
                  </a:moveTo>
                  <a:lnTo>
                    <a:pt x="84302" y="263525"/>
                  </a:lnTo>
                  <a:lnTo>
                    <a:pt x="85724" y="264947"/>
                  </a:lnTo>
                  <a:lnTo>
                    <a:pt x="85724" y="266700"/>
                  </a:lnTo>
                  <a:lnTo>
                    <a:pt x="85724" y="268465"/>
                  </a:lnTo>
                  <a:lnTo>
                    <a:pt x="84302" y="269875"/>
                  </a:lnTo>
                  <a:lnTo>
                    <a:pt x="82549" y="269875"/>
                  </a:lnTo>
                  <a:lnTo>
                    <a:pt x="80797" y="269875"/>
                  </a:lnTo>
                  <a:lnTo>
                    <a:pt x="79374" y="268465"/>
                  </a:lnTo>
                  <a:lnTo>
                    <a:pt x="79374" y="266700"/>
                  </a:lnTo>
                  <a:lnTo>
                    <a:pt x="79374" y="264947"/>
                  </a:lnTo>
                  <a:lnTo>
                    <a:pt x="80797" y="263525"/>
                  </a:lnTo>
                  <a:lnTo>
                    <a:pt x="82549" y="263525"/>
                  </a:lnTo>
                </a:path>
                <a:path w="165734" h="292100">
                  <a:moveTo>
                    <a:pt x="165099" y="165100"/>
                  </a:moveTo>
                  <a:lnTo>
                    <a:pt x="165099" y="266700"/>
                  </a:lnTo>
                  <a:lnTo>
                    <a:pt x="163104" y="276589"/>
                  </a:lnTo>
                  <a:lnTo>
                    <a:pt x="157662" y="284662"/>
                  </a:lnTo>
                  <a:lnTo>
                    <a:pt x="149589" y="290104"/>
                  </a:lnTo>
                  <a:lnTo>
                    <a:pt x="139699" y="292100"/>
                  </a:lnTo>
                  <a:lnTo>
                    <a:pt x="25399" y="292100"/>
                  </a:lnTo>
                  <a:lnTo>
                    <a:pt x="15510" y="290104"/>
                  </a:lnTo>
                  <a:lnTo>
                    <a:pt x="7437" y="284662"/>
                  </a:lnTo>
                  <a:lnTo>
                    <a:pt x="1995" y="276589"/>
                  </a:lnTo>
                  <a:lnTo>
                    <a:pt x="0" y="266700"/>
                  </a:lnTo>
                  <a:lnTo>
                    <a:pt x="0" y="25400"/>
                  </a:lnTo>
                  <a:lnTo>
                    <a:pt x="1995" y="15516"/>
                  </a:lnTo>
                  <a:lnTo>
                    <a:pt x="7437" y="7442"/>
                  </a:lnTo>
                  <a:lnTo>
                    <a:pt x="15510" y="1997"/>
                  </a:lnTo>
                  <a:lnTo>
                    <a:pt x="25399" y="0"/>
                  </a:lnTo>
                  <a:lnTo>
                    <a:pt x="139699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0135" y="6516399"/>
              <a:ext cx="165100" cy="165100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1024187" y="7378413"/>
            <a:ext cx="2620645" cy="685165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Run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your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18700"/>
                </a:solidFill>
                <a:latin typeface="Lucida Sans"/>
                <a:cs typeface="Lucida Sans"/>
              </a:rPr>
              <a:t>business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18700"/>
                </a:solidFill>
                <a:latin typeface="Lucida Sans"/>
                <a:cs typeface="Lucida Sans"/>
              </a:rPr>
              <a:t>from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anywhere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70"/>
              </a:spcBef>
            </a:pPr>
            <a:r>
              <a:rPr dirty="0" sz="900" spc="-75">
                <a:latin typeface="Verdana"/>
                <a:cs typeface="Verdana"/>
              </a:rPr>
              <a:t>Run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business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track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60">
                <a:latin typeface="Verdana"/>
                <a:cs typeface="Verdana"/>
              </a:rPr>
              <a:t> sales in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real-</a:t>
            </a:r>
            <a:r>
              <a:rPr dirty="0" sz="900" spc="-50">
                <a:latin typeface="Verdana"/>
                <a:cs typeface="Verdana"/>
              </a:rPr>
              <a:t>time </a:t>
            </a:r>
            <a:r>
              <a:rPr dirty="0" sz="900" spc="-55">
                <a:latin typeface="Verdana"/>
                <a:cs typeface="Verdana"/>
              </a:rPr>
              <a:t>from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anywhere.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66740" y="7519699"/>
            <a:ext cx="292100" cy="287020"/>
            <a:chOff x="566740" y="7519699"/>
            <a:chExt cx="292100" cy="287020"/>
          </a:xfrm>
        </p:grpSpPr>
        <p:sp>
          <p:nvSpPr>
            <p:cNvPr id="10" name="object 10" descr=""/>
            <p:cNvSpPr/>
            <p:nvPr/>
          </p:nvSpPr>
          <p:spPr>
            <a:xfrm>
              <a:off x="566740" y="7715020"/>
              <a:ext cx="292100" cy="85725"/>
            </a:xfrm>
            <a:custGeom>
              <a:avLst/>
              <a:gdLst/>
              <a:ahLst/>
              <a:cxnLst/>
              <a:rect l="l" t="t" r="r" b="b"/>
              <a:pathLst>
                <a:path w="292100" h="85725">
                  <a:moveTo>
                    <a:pt x="0" y="85343"/>
                  </a:moveTo>
                  <a:lnTo>
                    <a:pt x="292100" y="85343"/>
                  </a:lnTo>
                </a:path>
                <a:path w="292100" h="85725">
                  <a:moveTo>
                    <a:pt x="50749" y="85343"/>
                  </a:moveTo>
                  <a:lnTo>
                    <a:pt x="50749" y="54863"/>
                  </a:lnTo>
                  <a:lnTo>
                    <a:pt x="50749" y="51498"/>
                  </a:lnTo>
                  <a:lnTo>
                    <a:pt x="47904" y="48767"/>
                  </a:lnTo>
                  <a:lnTo>
                    <a:pt x="44399" y="48767"/>
                  </a:lnTo>
                  <a:lnTo>
                    <a:pt x="18999" y="48767"/>
                  </a:lnTo>
                  <a:lnTo>
                    <a:pt x="15494" y="48767"/>
                  </a:lnTo>
                  <a:lnTo>
                    <a:pt x="12649" y="51498"/>
                  </a:lnTo>
                  <a:lnTo>
                    <a:pt x="12649" y="54863"/>
                  </a:lnTo>
                  <a:lnTo>
                    <a:pt x="12649" y="85343"/>
                  </a:lnTo>
                </a:path>
                <a:path w="292100" h="85725">
                  <a:moveTo>
                    <a:pt x="126949" y="85343"/>
                  </a:moveTo>
                  <a:lnTo>
                    <a:pt x="126949" y="6095"/>
                  </a:lnTo>
                  <a:lnTo>
                    <a:pt x="126949" y="2730"/>
                  </a:lnTo>
                  <a:lnTo>
                    <a:pt x="124104" y="0"/>
                  </a:lnTo>
                  <a:lnTo>
                    <a:pt x="120599" y="0"/>
                  </a:lnTo>
                  <a:lnTo>
                    <a:pt x="95199" y="0"/>
                  </a:lnTo>
                  <a:lnTo>
                    <a:pt x="91694" y="0"/>
                  </a:lnTo>
                  <a:lnTo>
                    <a:pt x="88849" y="2730"/>
                  </a:lnTo>
                  <a:lnTo>
                    <a:pt x="88849" y="6095"/>
                  </a:lnTo>
                  <a:lnTo>
                    <a:pt x="88849" y="8534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140" y="7519699"/>
              <a:ext cx="260299" cy="287014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024187" y="8216611"/>
            <a:ext cx="2614930" cy="101473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 spc="55">
                <a:solidFill>
                  <a:srgbClr val="218700"/>
                </a:solidFill>
                <a:latin typeface="Lucida Sans"/>
                <a:cs typeface="Lucida Sans"/>
              </a:rPr>
              <a:t>Be</a:t>
            </a:r>
            <a:r>
              <a:rPr dirty="0" sz="1200" spc="-9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safe</a:t>
            </a:r>
            <a:r>
              <a:rPr dirty="0" sz="1200" spc="-8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and</a:t>
            </a:r>
            <a:r>
              <a:rPr dirty="0" sz="1200" spc="-9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secure</a:t>
            </a:r>
            <a:endParaRPr sz="1200">
              <a:latin typeface="Lucida Sans"/>
              <a:cs typeface="Lucida Sans"/>
            </a:endParaRPr>
          </a:p>
          <a:p>
            <a:pPr marL="12700" marR="176530">
              <a:lnSpc>
                <a:spcPct val="120300"/>
              </a:lnSpc>
              <a:spcBef>
                <a:spcPts val="370"/>
              </a:spcBef>
            </a:pPr>
            <a:r>
              <a:rPr dirty="0" sz="900" spc="-45">
                <a:latin typeface="Verdana"/>
                <a:cs typeface="Verdana"/>
              </a:rPr>
              <a:t>Control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access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roles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permissions, </a:t>
            </a:r>
            <a:r>
              <a:rPr dirty="0" sz="900" spc="-50">
                <a:latin typeface="Verdana"/>
                <a:cs typeface="Verdana"/>
              </a:rPr>
              <a:t>fingerprint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login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two-</a:t>
            </a:r>
            <a:r>
              <a:rPr dirty="0" sz="900" spc="-45">
                <a:latin typeface="Verdana"/>
                <a:cs typeface="Verdana"/>
              </a:rPr>
              <a:t>factor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authentication.</a:t>
            </a:r>
            <a:endParaRPr sz="900">
              <a:latin typeface="Verdana"/>
              <a:cs typeface="Verdana"/>
            </a:endParaRPr>
          </a:p>
          <a:p>
            <a:pPr marL="12700" marR="5080">
              <a:lnSpc>
                <a:spcPct val="120300"/>
              </a:lnSpc>
            </a:pPr>
            <a:r>
              <a:rPr dirty="0" sz="900" spc="-50">
                <a:latin typeface="Verdana"/>
                <a:cs typeface="Verdana"/>
              </a:rPr>
              <a:t>All</a:t>
            </a:r>
            <a:r>
              <a:rPr dirty="0" sz="900" spc="-55">
                <a:latin typeface="Verdana"/>
                <a:cs typeface="Verdana"/>
              </a:rPr>
              <a:t> transactions </a:t>
            </a:r>
            <a:r>
              <a:rPr dirty="0" sz="900" spc="-75">
                <a:latin typeface="Verdana"/>
                <a:cs typeface="Verdana"/>
              </a:rPr>
              <a:t>are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encrypted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to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help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protect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your </a:t>
            </a:r>
            <a:r>
              <a:rPr dirty="0" sz="900" spc="-55">
                <a:latin typeface="Verdana"/>
                <a:cs typeface="Verdana"/>
              </a:rPr>
              <a:t>customers’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data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business.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60384" y="8357899"/>
            <a:ext cx="305435" cy="304800"/>
            <a:chOff x="560384" y="8357899"/>
            <a:chExt cx="305435" cy="304800"/>
          </a:xfrm>
        </p:grpSpPr>
        <p:sp>
          <p:nvSpPr>
            <p:cNvPr id="14" name="object 14" descr=""/>
            <p:cNvSpPr/>
            <p:nvPr/>
          </p:nvSpPr>
          <p:spPr>
            <a:xfrm>
              <a:off x="566734" y="8364249"/>
              <a:ext cx="292735" cy="292100"/>
            </a:xfrm>
            <a:custGeom>
              <a:avLst/>
              <a:gdLst/>
              <a:ahLst/>
              <a:cxnLst/>
              <a:rect l="l" t="t" r="r" b="b"/>
              <a:pathLst>
                <a:path w="292734" h="292100">
                  <a:moveTo>
                    <a:pt x="279501" y="0"/>
                  </a:moveTo>
                  <a:lnTo>
                    <a:pt x="286511" y="0"/>
                  </a:lnTo>
                  <a:lnTo>
                    <a:pt x="292201" y="5689"/>
                  </a:lnTo>
                  <a:lnTo>
                    <a:pt x="292201" y="12700"/>
                  </a:lnTo>
                  <a:lnTo>
                    <a:pt x="292099" y="108839"/>
                  </a:lnTo>
                  <a:lnTo>
                    <a:pt x="285420" y="159665"/>
                  </a:lnTo>
                  <a:lnTo>
                    <a:pt x="265830" y="205583"/>
                  </a:lnTo>
                  <a:lnTo>
                    <a:pt x="235058" y="244413"/>
                  </a:lnTo>
                  <a:lnTo>
                    <a:pt x="194831" y="273978"/>
                  </a:lnTo>
                  <a:lnTo>
                    <a:pt x="146875" y="292100"/>
                  </a:lnTo>
                  <a:lnTo>
                    <a:pt x="98767" y="274416"/>
                  </a:lnTo>
                  <a:lnTo>
                    <a:pt x="58279" y="245222"/>
                  </a:lnTo>
                  <a:lnTo>
                    <a:pt x="27157" y="206681"/>
                  </a:lnTo>
                  <a:lnTo>
                    <a:pt x="7149" y="160952"/>
                  </a:lnTo>
                  <a:lnTo>
                    <a:pt x="0" y="110197"/>
                  </a:lnTo>
                  <a:lnTo>
                    <a:pt x="165" y="12763"/>
                  </a:lnTo>
                  <a:lnTo>
                    <a:pt x="165" y="5753"/>
                  </a:lnTo>
                  <a:lnTo>
                    <a:pt x="5854" y="63"/>
                  </a:lnTo>
                  <a:lnTo>
                    <a:pt x="12865" y="63"/>
                  </a:lnTo>
                  <a:lnTo>
                    <a:pt x="279501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54616" y="8445007"/>
              <a:ext cx="116839" cy="105410"/>
            </a:xfrm>
            <a:custGeom>
              <a:avLst/>
              <a:gdLst/>
              <a:ahLst/>
              <a:cxnLst/>
              <a:rect l="l" t="t" r="r" b="b"/>
              <a:pathLst>
                <a:path w="116840" h="105409">
                  <a:moveTo>
                    <a:pt x="116446" y="0"/>
                  </a:moveTo>
                  <a:lnTo>
                    <a:pt x="30048" y="105181"/>
                  </a:lnTo>
                  <a:lnTo>
                    <a:pt x="0" y="71374"/>
                  </a:lnTo>
                </a:path>
              </a:pathLst>
            </a:custGeom>
            <a:ln w="12699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541731" y="9528861"/>
            <a:ext cx="611568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34722" sz="600">
                <a:solidFill>
                  <a:srgbClr val="5A5A5A"/>
                </a:solidFill>
                <a:latin typeface="Arial"/>
                <a:cs typeface="Arial"/>
              </a:rPr>
              <a:t>*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Clover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merchant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account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is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required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to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use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Clover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Go.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Don’t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have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a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Clover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merchant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account?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Contact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your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Sales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Executive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or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 Relationship</a:t>
            </a:r>
            <a:r>
              <a:rPr dirty="0" sz="700" spc="-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Manager.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4290567" y="6454320"/>
            <a:ext cx="2766695" cy="253873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259"/>
              </a:spcBef>
            </a:pP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Clover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Go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consists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of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a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free</a:t>
            </a:r>
            <a:r>
              <a:rPr dirty="0" sz="1200" spc="-7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18700"/>
                </a:solidFill>
                <a:latin typeface="Lucida Sans"/>
                <a:cs typeface="Lucida Sans"/>
              </a:rPr>
              <a:t>app</a:t>
            </a:r>
            <a:endParaRPr sz="1200">
              <a:latin typeface="Lucida Sans"/>
              <a:cs typeface="Lucida Sans"/>
            </a:endParaRPr>
          </a:p>
          <a:p>
            <a:pPr marL="38100" marR="47625">
              <a:lnSpc>
                <a:spcPct val="111100"/>
              </a:lnSpc>
            </a:pP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and</a:t>
            </a:r>
            <a:r>
              <a:rPr dirty="0" sz="1200" spc="-7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an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optional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reader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that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connects to</a:t>
            </a:r>
            <a:r>
              <a:rPr dirty="0" sz="1200" spc="-8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your</a:t>
            </a:r>
            <a:r>
              <a:rPr dirty="0" sz="1200" spc="-8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mobile</a:t>
            </a:r>
            <a:r>
              <a:rPr dirty="0" sz="1200" spc="-8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device</a:t>
            </a:r>
            <a:r>
              <a:rPr dirty="0" baseline="31746" sz="1050" spc="-15">
                <a:solidFill>
                  <a:srgbClr val="218700"/>
                </a:solidFill>
                <a:latin typeface="Arial"/>
                <a:cs typeface="Arial"/>
              </a:rPr>
              <a:t>*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.</a:t>
            </a:r>
            <a:endParaRPr sz="1200">
              <a:latin typeface="Lucida Sans"/>
              <a:cs typeface="Lucida Sans"/>
            </a:endParaRPr>
          </a:p>
          <a:p>
            <a:pPr marL="38100">
              <a:lnSpc>
                <a:spcPct val="100000"/>
              </a:lnSpc>
              <a:spcBef>
                <a:spcPts val="1360"/>
              </a:spcBef>
            </a:pPr>
            <a:r>
              <a:rPr dirty="0" sz="900" spc="-60">
                <a:latin typeface="Arial Black"/>
                <a:cs typeface="Arial Black"/>
              </a:rPr>
              <a:t>Clover</a:t>
            </a:r>
            <a:r>
              <a:rPr dirty="0" sz="900" spc="-80">
                <a:latin typeface="Arial Black"/>
                <a:cs typeface="Arial Black"/>
              </a:rPr>
              <a:t> </a:t>
            </a:r>
            <a:r>
              <a:rPr dirty="0" sz="900" spc="-55">
                <a:latin typeface="Arial Black"/>
                <a:cs typeface="Arial Black"/>
              </a:rPr>
              <a:t>Go</a:t>
            </a:r>
            <a:r>
              <a:rPr dirty="0" sz="900" spc="-80">
                <a:latin typeface="Arial Black"/>
                <a:cs typeface="Arial Black"/>
              </a:rPr>
              <a:t> </a:t>
            </a:r>
            <a:r>
              <a:rPr dirty="0" sz="900" spc="-25">
                <a:latin typeface="Arial Black"/>
                <a:cs typeface="Arial Black"/>
              </a:rPr>
              <a:t>App</a:t>
            </a:r>
            <a:endParaRPr sz="900">
              <a:latin typeface="Arial Black"/>
              <a:cs typeface="Arial Black"/>
            </a:endParaRPr>
          </a:p>
          <a:p>
            <a:pPr marL="38100" marR="95250">
              <a:lnSpc>
                <a:spcPct val="120300"/>
              </a:lnSpc>
            </a:pPr>
            <a:r>
              <a:rPr dirty="0" sz="900" spc="-55">
                <a:latin typeface="Verdana"/>
                <a:cs typeface="Verdana"/>
              </a:rPr>
              <a:t>allows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you </a:t>
            </a:r>
            <a:r>
              <a:rPr dirty="0" sz="900" spc="-45">
                <a:latin typeface="Verdana"/>
                <a:cs typeface="Verdana"/>
              </a:rPr>
              <a:t>to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more </a:t>
            </a:r>
            <a:r>
              <a:rPr dirty="0" sz="900" spc="-60">
                <a:latin typeface="Verdana"/>
                <a:cs typeface="Verdana"/>
              </a:rPr>
              <a:t>securely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90">
                <a:latin typeface="Verdana"/>
                <a:cs typeface="Verdana"/>
              </a:rPr>
              <a:t>key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in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or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scan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card </a:t>
            </a:r>
            <a:r>
              <a:rPr dirty="0" sz="900" spc="-60">
                <a:latin typeface="Verdana"/>
                <a:cs typeface="Verdana"/>
              </a:rPr>
              <a:t>information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50">
                <a:latin typeface="Verdana"/>
                <a:cs typeface="Verdana"/>
              </a:rPr>
              <a:t> mobile </a:t>
            </a:r>
            <a:r>
              <a:rPr dirty="0" sz="900" spc="-40">
                <a:latin typeface="Verdana"/>
                <a:cs typeface="Verdana"/>
              </a:rPr>
              <a:t>device</a:t>
            </a:r>
            <a:r>
              <a:rPr dirty="0" sz="900" spc="-50">
                <a:latin typeface="Verdana"/>
                <a:cs typeface="Verdana"/>
              </a:rPr>
              <a:t> and </a:t>
            </a:r>
            <a:r>
              <a:rPr dirty="0" sz="900" spc="-65">
                <a:latin typeface="Verdana"/>
                <a:cs typeface="Verdana"/>
              </a:rPr>
              <a:t>track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your </a:t>
            </a:r>
            <a:r>
              <a:rPr dirty="0" sz="900" spc="-75">
                <a:latin typeface="Verdana"/>
                <a:cs typeface="Verdana"/>
              </a:rPr>
              <a:t>sales.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Available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for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40">
                <a:latin typeface="Verdana"/>
                <a:cs typeface="Verdana"/>
              </a:rPr>
              <a:t>Apple</a:t>
            </a:r>
            <a:r>
              <a:rPr dirty="0" sz="900" spc="-50">
                <a:latin typeface="Verdana"/>
                <a:cs typeface="Verdana"/>
              </a:rPr>
              <a:t> iOS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orAndroid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devices</a:t>
            </a:r>
            <a:endParaRPr sz="9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070"/>
              </a:spcBef>
            </a:pPr>
            <a:r>
              <a:rPr dirty="0" sz="900" spc="-60">
                <a:latin typeface="Arial Black"/>
                <a:cs typeface="Arial Black"/>
              </a:rPr>
              <a:t>Clover</a:t>
            </a:r>
            <a:r>
              <a:rPr dirty="0" sz="900" spc="-80">
                <a:latin typeface="Arial Black"/>
                <a:cs typeface="Arial Black"/>
              </a:rPr>
              <a:t> </a:t>
            </a:r>
            <a:r>
              <a:rPr dirty="0" sz="900" spc="-55">
                <a:latin typeface="Arial Black"/>
                <a:cs typeface="Arial Black"/>
              </a:rPr>
              <a:t>Go</a:t>
            </a:r>
            <a:r>
              <a:rPr dirty="0" sz="900" spc="-80">
                <a:latin typeface="Arial Black"/>
                <a:cs typeface="Arial Black"/>
              </a:rPr>
              <a:t> </a:t>
            </a:r>
            <a:r>
              <a:rPr dirty="0" sz="900" spc="-10">
                <a:latin typeface="Arial Black"/>
                <a:cs typeface="Arial Black"/>
              </a:rPr>
              <a:t>Reader</a:t>
            </a:r>
            <a:endParaRPr sz="900">
              <a:latin typeface="Arial Black"/>
              <a:cs typeface="Arial Black"/>
            </a:endParaRPr>
          </a:p>
          <a:p>
            <a:pPr marL="38100" marR="30480">
              <a:lnSpc>
                <a:spcPct val="120400"/>
              </a:lnSpc>
            </a:pPr>
            <a:r>
              <a:rPr dirty="0" sz="900" spc="-40">
                <a:latin typeface="Verdana"/>
                <a:cs typeface="Verdana"/>
              </a:rPr>
              <a:t>add</a:t>
            </a:r>
            <a:r>
              <a:rPr dirty="0" sz="900" spc="-85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this</a:t>
            </a:r>
            <a:r>
              <a:rPr dirty="0" sz="900" spc="-8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portable</a:t>
            </a:r>
            <a:r>
              <a:rPr dirty="0" sz="900" spc="-85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reader</a:t>
            </a:r>
            <a:r>
              <a:rPr dirty="0" sz="900" spc="-8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for</a:t>
            </a:r>
            <a:r>
              <a:rPr dirty="0" sz="900" spc="-85">
                <a:latin typeface="Verdana"/>
                <a:cs typeface="Verdana"/>
              </a:rPr>
              <a:t> </a:t>
            </a:r>
            <a:r>
              <a:rPr dirty="0" sz="900" spc="-40">
                <a:latin typeface="Verdana"/>
                <a:cs typeface="Verdana"/>
              </a:rPr>
              <a:t>insert</a:t>
            </a:r>
            <a:r>
              <a:rPr dirty="0" sz="900" spc="15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or</a:t>
            </a:r>
            <a:r>
              <a:rPr dirty="0" sz="900" spc="-8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contactless </a:t>
            </a:r>
            <a:r>
              <a:rPr dirty="0" sz="900" spc="-65">
                <a:latin typeface="Verdana"/>
                <a:cs typeface="Verdana"/>
              </a:rPr>
              <a:t>payments</a:t>
            </a:r>
            <a:r>
              <a:rPr dirty="0" sz="900" spc="-4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35">
                <a:latin typeface="Verdana"/>
                <a:cs typeface="Verdana"/>
              </a:rPr>
              <a:t> NFC-</a:t>
            </a:r>
            <a:r>
              <a:rPr dirty="0" sz="900" spc="-65">
                <a:latin typeface="Verdana"/>
                <a:cs typeface="Verdana"/>
              </a:rPr>
              <a:t>chip-</a:t>
            </a:r>
            <a:r>
              <a:rPr dirty="0" sz="900" spc="-50">
                <a:latin typeface="Verdana"/>
                <a:cs typeface="Verdana"/>
              </a:rPr>
              <a:t>enabled</a:t>
            </a:r>
            <a:r>
              <a:rPr dirty="0" sz="900" spc="-4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cards</a:t>
            </a:r>
            <a:r>
              <a:rPr dirty="0" sz="900" spc="-3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4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mobile </a:t>
            </a:r>
            <a:r>
              <a:rPr dirty="0" sz="900" spc="-60">
                <a:latin typeface="Verdana"/>
                <a:cs typeface="Verdana"/>
              </a:rPr>
              <a:t>wallets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such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as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40">
                <a:latin typeface="Verdana"/>
                <a:cs typeface="Verdana"/>
              </a:rPr>
              <a:t>Apple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5">
                <a:latin typeface="Verdana"/>
                <a:cs typeface="Verdana"/>
              </a:rPr>
              <a:t>Pay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Google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105">
                <a:latin typeface="Verdana"/>
                <a:cs typeface="Verdana"/>
              </a:rPr>
              <a:t>Pay.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25">
                <a:latin typeface="Verdana"/>
                <a:cs typeface="Verdana"/>
              </a:rPr>
              <a:t>The </a:t>
            </a:r>
            <a:r>
              <a:rPr dirty="0" sz="900" spc="-50">
                <a:latin typeface="Verdana"/>
                <a:cs typeface="Verdana"/>
              </a:rPr>
              <a:t>Clover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Go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reader</a:t>
            </a:r>
            <a:r>
              <a:rPr dirty="0" sz="900" spc="-60">
                <a:latin typeface="Verdana"/>
                <a:cs typeface="Verdana"/>
              </a:rPr>
              <a:t> is </a:t>
            </a:r>
            <a:r>
              <a:rPr dirty="0" sz="900" spc="-65">
                <a:latin typeface="Verdana"/>
                <a:cs typeface="Verdana"/>
              </a:rPr>
              <a:t>small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lightweight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measuring</a:t>
            </a:r>
            <a:endParaRPr sz="9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219"/>
              </a:spcBef>
            </a:pPr>
            <a:r>
              <a:rPr dirty="0" sz="900" spc="-170">
                <a:latin typeface="Verdana"/>
                <a:cs typeface="Verdana"/>
              </a:rPr>
              <a:t>3.17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in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90">
                <a:latin typeface="Verdana"/>
                <a:cs typeface="Verdana"/>
              </a:rPr>
              <a:t>x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150">
                <a:latin typeface="Verdana"/>
                <a:cs typeface="Verdana"/>
              </a:rPr>
              <a:t>2.21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in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90">
                <a:latin typeface="Verdana"/>
                <a:cs typeface="Verdana"/>
              </a:rPr>
              <a:t>x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80">
                <a:latin typeface="Verdana"/>
                <a:cs typeface="Verdana"/>
              </a:rPr>
              <a:t>0.46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in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7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weighing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2.3oz.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58800" y="362278"/>
            <a:ext cx="8566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18700"/>
                </a:solidFill>
                <a:latin typeface="Arial"/>
                <a:cs typeface="Arial"/>
              </a:rPr>
              <a:t>Clover</a:t>
            </a:r>
            <a:r>
              <a:rPr dirty="0" sz="1400" spc="170">
                <a:solidFill>
                  <a:srgbClr val="218700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218700"/>
                </a:solidFill>
                <a:latin typeface="Arial"/>
                <a:cs typeface="Arial"/>
              </a:rPr>
              <a:t>Go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4244179" y="4584700"/>
            <a:ext cx="2922905" cy="1832610"/>
            <a:chOff x="4244179" y="4584700"/>
            <a:chExt cx="2922905" cy="1832610"/>
          </a:xfrm>
        </p:grpSpPr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44179" y="4584700"/>
              <a:ext cx="1871354" cy="1492894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7868" y="4860785"/>
              <a:ext cx="775207" cy="1555915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49873" y="5230799"/>
              <a:ext cx="1016762" cy="9414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573087" y="5031666"/>
          <a:ext cx="6809740" cy="3355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8005"/>
                <a:gridCol w="4915535"/>
              </a:tblGrid>
              <a:tr h="262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3175">
                      <a:solidFill>
                        <a:srgbClr val="C7E1BF"/>
                      </a:solidFill>
                      <a:prstDash val="solid"/>
                    </a:lnT>
                    <a:solidFill>
                      <a:srgbClr val="218700"/>
                    </a:solidFill>
                  </a:tcPr>
                </a:tc>
                <a:tc>
                  <a:txBody>
                    <a:bodyPr/>
                    <a:lstStyle/>
                    <a:p>
                      <a:pPr marL="92201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7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Clover</a:t>
                      </a:r>
                      <a:r>
                        <a:rPr dirty="0" sz="900" spc="-8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7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Go</a:t>
                      </a:r>
                      <a:r>
                        <a:rPr dirty="0" sz="900" spc="-8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2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Key</a:t>
                      </a:r>
                      <a:r>
                        <a:rPr dirty="0" sz="900" spc="-75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900" spc="-10">
                          <a:solidFill>
                            <a:srgbClr val="FFFFFF"/>
                          </a:solidFill>
                          <a:latin typeface="Arial Black"/>
                          <a:cs typeface="Arial Black"/>
                        </a:rPr>
                        <a:t>Features</a:t>
                      </a:r>
                      <a:endParaRPr sz="900">
                        <a:latin typeface="Arial Black"/>
                        <a:cs typeface="Arial Black"/>
                      </a:endParaRPr>
                    </a:p>
                  </a:txBody>
                  <a:tcPr marL="0" marR="0" marB="0" marT="62865">
                    <a:lnT w="3175">
                      <a:solidFill>
                        <a:srgbClr val="C7E1BF"/>
                      </a:solidFill>
                      <a:prstDash val="solid"/>
                    </a:lnT>
                    <a:solidFill>
                      <a:srgbClr val="218700"/>
                    </a:solidFill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>
                          <a:latin typeface="Lucida Sans"/>
                          <a:cs typeface="Lucida Sans"/>
                        </a:rPr>
                        <a:t>Accept</a:t>
                      </a:r>
                      <a:r>
                        <a:rPr dirty="0" sz="900" spc="-35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30">
                          <a:latin typeface="Lucida Sans"/>
                          <a:cs typeface="Lucida Sans"/>
                        </a:rPr>
                        <a:t>all</a:t>
                      </a:r>
                      <a:r>
                        <a:rPr dirty="0" sz="900" spc="-35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latin typeface="Lucida Sans"/>
                          <a:cs typeface="Lucida Sans"/>
                        </a:rPr>
                        <a:t>payment</a:t>
                      </a:r>
                      <a:r>
                        <a:rPr dirty="0" sz="900" spc="-3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types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230"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55">
                          <a:latin typeface="Verdana"/>
                          <a:cs typeface="Verdana"/>
                        </a:rPr>
                        <a:t>All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85">
                          <a:latin typeface="Verdana"/>
                          <a:cs typeface="Verdana"/>
                        </a:rPr>
                        <a:t>major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credit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and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signature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0">
                          <a:latin typeface="Verdana"/>
                          <a:cs typeface="Verdana"/>
                        </a:rPr>
                        <a:t>debit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cards,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checks,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and </a:t>
                      </a:r>
                      <a:r>
                        <a:rPr dirty="0" sz="900" spc="-20">
                          <a:latin typeface="Verdana"/>
                          <a:cs typeface="Verdana"/>
                        </a:rPr>
                        <a:t>cash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230"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20">
                          <a:latin typeface="Lucida Sans"/>
                          <a:cs typeface="Lucida Sans"/>
                        </a:rPr>
                        <a:t>Quick</a:t>
                      </a:r>
                      <a:r>
                        <a:rPr dirty="0" sz="900" spc="-3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checkout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75">
                          <a:latin typeface="Verdana"/>
                          <a:cs typeface="Verdana"/>
                        </a:rPr>
                        <a:t>Enter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the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dollar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amount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and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checkout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20">
                          <a:latin typeface="Lucida Sans"/>
                          <a:cs typeface="Lucida Sans"/>
                        </a:rPr>
                        <a:t>Checkout</a:t>
                      </a:r>
                      <a:r>
                        <a:rPr dirty="0" sz="900" spc="-35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by</a:t>
                      </a:r>
                      <a:r>
                        <a:rPr dirty="0" sz="900" spc="-3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latin typeface="Lucida Sans"/>
                          <a:cs typeface="Lucida Sans"/>
                        </a:rPr>
                        <a:t>item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65">
                          <a:latin typeface="Verdana"/>
                          <a:cs typeface="Verdana"/>
                        </a:rPr>
                        <a:t>View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items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by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categories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and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sell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by </a:t>
                      </a:r>
                      <a:r>
                        <a:rPr dirty="0" sz="900" spc="-20">
                          <a:latin typeface="Verdana"/>
                          <a:cs typeface="Verdana"/>
                        </a:rPr>
                        <a:t>item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10">
                          <a:latin typeface="Lucida Sans"/>
                          <a:cs typeface="Lucida Sans"/>
                        </a:rPr>
                        <a:t>Receipts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65">
                          <a:latin typeface="Verdana"/>
                          <a:cs typeface="Verdana"/>
                        </a:rPr>
                        <a:t>Send paperless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receipts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by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email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or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20">
                          <a:latin typeface="Verdana"/>
                          <a:cs typeface="Verdana"/>
                        </a:rPr>
                        <a:t>text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20">
                          <a:latin typeface="Lucida Sans"/>
                          <a:cs typeface="Lucida Sans"/>
                        </a:rPr>
                        <a:t>Customer</a:t>
                      </a:r>
                      <a:r>
                        <a:rPr dirty="0" sz="90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signature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dirty="0" sz="900" spc="-60">
                          <a:latin typeface="Verdana"/>
                          <a:cs typeface="Verdana"/>
                        </a:rPr>
                        <a:t>Capture customer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signatures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45">
                          <a:latin typeface="Verdana"/>
                          <a:cs typeface="Verdana"/>
                        </a:rPr>
                        <a:t>on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80">
                          <a:latin typeface="Verdana"/>
                          <a:cs typeface="Verdana"/>
                        </a:rPr>
                        <a:t>your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mobile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device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230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10">
                          <a:latin typeface="Lucida Sans"/>
                          <a:cs typeface="Lucida Sans"/>
                        </a:rPr>
                        <a:t>Refunds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90">
                          <a:latin typeface="Verdana"/>
                          <a:cs typeface="Verdana"/>
                        </a:rPr>
                        <a:t>Issue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refunds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from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80">
                          <a:latin typeface="Verdana"/>
                          <a:cs typeface="Verdana"/>
                        </a:rPr>
                        <a:t>your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mobile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device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>
                          <a:latin typeface="Lucida Sans"/>
                          <a:cs typeface="Lucida Sans"/>
                        </a:rPr>
                        <a:t>Sales</a:t>
                      </a:r>
                      <a:r>
                        <a:rPr dirty="0" sz="900" spc="-7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reports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45">
                          <a:latin typeface="Verdana"/>
                          <a:cs typeface="Verdana"/>
                        </a:rPr>
                        <a:t>Access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interactive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sales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reports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to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view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daily </a:t>
                      </a:r>
                      <a:r>
                        <a:rPr dirty="0" sz="900" spc="-80">
                          <a:latin typeface="Verdana"/>
                          <a:cs typeface="Verdana"/>
                        </a:rPr>
                        <a:t>sales,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most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popular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items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sold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and </a:t>
                      </a:r>
                      <a:r>
                        <a:rPr dirty="0" sz="900" spc="-20">
                          <a:latin typeface="Verdana"/>
                          <a:cs typeface="Verdana"/>
                        </a:rPr>
                        <a:t>more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20">
                          <a:latin typeface="Lucida Sans"/>
                          <a:cs typeface="Lucida Sans"/>
                        </a:rPr>
                        <a:t>Offline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0">
                          <a:latin typeface="Lucida Sans"/>
                          <a:cs typeface="Lucida Sans"/>
                        </a:rPr>
                        <a:t>mode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30">
                          <a:latin typeface="Verdana"/>
                          <a:cs typeface="Verdana"/>
                        </a:rPr>
                        <a:t>Accept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payments</a:t>
                      </a:r>
                      <a:r>
                        <a:rPr dirty="0" sz="900" spc="-5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without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an</a:t>
                      </a:r>
                      <a:r>
                        <a:rPr dirty="0" sz="900" spc="-5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internet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connection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10">
                          <a:latin typeface="Lucida Sans"/>
                          <a:cs typeface="Lucida Sans"/>
                        </a:rPr>
                        <a:t>Reader</a:t>
                      </a:r>
                      <a:r>
                        <a:rPr dirty="0" sz="900" spc="-45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device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75">
                          <a:latin typeface="Verdana"/>
                          <a:cs typeface="Verdana"/>
                        </a:rPr>
                        <a:t>Pair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an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optional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Clover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40">
                          <a:latin typeface="Verdana"/>
                          <a:cs typeface="Verdana"/>
                        </a:rPr>
                        <a:t>Go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reader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for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card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insert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or </a:t>
                      </a:r>
                      <a:r>
                        <a:rPr dirty="0" sz="900" spc="-25">
                          <a:latin typeface="Verdana"/>
                          <a:cs typeface="Verdana"/>
                        </a:rPr>
                        <a:t>tap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10">
                          <a:latin typeface="Lucida Sans"/>
                          <a:cs typeface="Lucida Sans"/>
                        </a:rPr>
                        <a:t>User</a:t>
                      </a:r>
                      <a:r>
                        <a:rPr dirty="0" sz="900" spc="-5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latin typeface="Lucida Sans"/>
                          <a:cs typeface="Lucida Sans"/>
                        </a:rPr>
                        <a:t>roles</a:t>
                      </a:r>
                      <a:r>
                        <a:rPr dirty="0" sz="900" spc="-5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25">
                          <a:latin typeface="Lucida Sans"/>
                          <a:cs typeface="Lucida Sans"/>
                        </a:rPr>
                        <a:t>and</a:t>
                      </a:r>
                      <a:r>
                        <a:rPr dirty="0" sz="900" spc="-5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permissions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55">
                          <a:latin typeface="Verdana"/>
                          <a:cs typeface="Verdana"/>
                        </a:rPr>
                        <a:t>Control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45">
                          <a:latin typeface="Verdana"/>
                          <a:cs typeface="Verdana"/>
                        </a:rPr>
                        <a:t>access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to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different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parts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35">
                          <a:latin typeface="Verdana"/>
                          <a:cs typeface="Verdana"/>
                        </a:rPr>
                        <a:t>of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the </a:t>
                      </a:r>
                      <a:r>
                        <a:rPr dirty="0" sz="900" spc="-45">
                          <a:latin typeface="Verdana"/>
                          <a:cs typeface="Verdana"/>
                        </a:rPr>
                        <a:t>app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based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45">
                          <a:latin typeface="Verdana"/>
                          <a:cs typeface="Verdana"/>
                        </a:rPr>
                        <a:t>on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employee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roles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20">
                          <a:latin typeface="Lucida Sans"/>
                          <a:cs typeface="Lucida Sans"/>
                        </a:rPr>
                        <a:t>Multilocation</a:t>
                      </a:r>
                      <a:r>
                        <a:rPr dirty="0" sz="900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support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60">
                          <a:latin typeface="Verdana"/>
                          <a:cs typeface="Verdana"/>
                        </a:rPr>
                        <a:t>Manage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multiple </a:t>
                      </a:r>
                      <a:r>
                        <a:rPr dirty="0" sz="900" spc="-50">
                          <a:latin typeface="Verdana"/>
                          <a:cs typeface="Verdana"/>
                        </a:rPr>
                        <a:t>locations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or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businesses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  <a:tr h="257810">
                <a:tc>
                  <a:txBody>
                    <a:bodyPr/>
                    <a:lstStyle/>
                    <a:p>
                      <a:pPr marL="7175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80">
                          <a:latin typeface="Lucida Sans"/>
                          <a:cs typeface="Lucida Sans"/>
                        </a:rPr>
                        <a:t>24/7/365</a:t>
                      </a:r>
                      <a:r>
                        <a:rPr dirty="0" sz="900" spc="-5">
                          <a:latin typeface="Lucida Sans"/>
                          <a:cs typeface="Lucida Sans"/>
                        </a:rPr>
                        <a:t> </a:t>
                      </a:r>
                      <a:r>
                        <a:rPr dirty="0" sz="900" spc="-10">
                          <a:latin typeface="Lucida Sans"/>
                          <a:cs typeface="Lucida Sans"/>
                        </a:rPr>
                        <a:t>support</a:t>
                      </a:r>
                      <a:endParaRPr sz="900">
                        <a:latin typeface="Lucida Sans"/>
                        <a:cs typeface="Lucida Sans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988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dirty="0" sz="900" spc="-55">
                          <a:latin typeface="Verdana"/>
                          <a:cs typeface="Verdana"/>
                        </a:rPr>
                        <a:t>All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105">
                          <a:latin typeface="Verdana"/>
                          <a:cs typeface="Verdana"/>
                        </a:rPr>
                        <a:t>day,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80">
                          <a:latin typeface="Verdana"/>
                          <a:cs typeface="Verdana"/>
                        </a:rPr>
                        <a:t>everyday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0">
                          <a:latin typeface="Verdana"/>
                          <a:cs typeface="Verdana"/>
                        </a:rPr>
                        <a:t>support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55">
                          <a:latin typeface="Verdana"/>
                          <a:cs typeface="Verdana"/>
                        </a:rPr>
                        <a:t>to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assist </a:t>
                      </a:r>
                      <a:r>
                        <a:rPr dirty="0" sz="900" spc="-75">
                          <a:latin typeface="Verdana"/>
                          <a:cs typeface="Verdana"/>
                        </a:rPr>
                        <a:t>you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65">
                          <a:latin typeface="Verdana"/>
                          <a:cs typeface="Verdana"/>
                        </a:rPr>
                        <a:t>with </a:t>
                      </a:r>
                      <a:r>
                        <a:rPr dirty="0" sz="900" spc="-80">
                          <a:latin typeface="Verdana"/>
                          <a:cs typeface="Verdana"/>
                        </a:rPr>
                        <a:t>your</a:t>
                      </a:r>
                      <a:r>
                        <a:rPr dirty="0" sz="900" spc="-70">
                          <a:latin typeface="Verdana"/>
                          <a:cs typeface="Verdana"/>
                        </a:rPr>
                        <a:t> </a:t>
                      </a:r>
                      <a:r>
                        <a:rPr dirty="0" sz="900" spc="-10">
                          <a:latin typeface="Verdana"/>
                          <a:cs typeface="Verdana"/>
                        </a:rPr>
                        <a:t>needs</a:t>
                      </a:r>
                      <a:endParaRPr sz="900">
                        <a:latin typeface="Verdana"/>
                        <a:cs typeface="Verdana"/>
                      </a:endParaRPr>
                    </a:p>
                  </a:txBody>
                  <a:tcPr marL="0" marR="0" marB="0" marT="62865">
                    <a:lnT w="3175">
                      <a:solidFill>
                        <a:srgbClr val="BFBFBF"/>
                      </a:solidFill>
                      <a:prstDash val="solid"/>
                    </a:lnT>
                    <a:lnB w="3175">
                      <a:solidFill>
                        <a:srgbClr val="BFBFB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0387" y="1232438"/>
            <a:ext cx="2757170" cy="1534160"/>
          </a:xfrm>
          <a:prstGeom prst="rect"/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80"/>
              </a:spcBef>
            </a:pPr>
            <a:r>
              <a:rPr dirty="0" sz="2400" spc="-50"/>
              <a:t>Accept</a:t>
            </a:r>
            <a:r>
              <a:rPr dirty="0" sz="2400" spc="-204"/>
              <a:t> </a:t>
            </a:r>
            <a:r>
              <a:rPr dirty="0" sz="2400" spc="-20"/>
              <a:t>payments </a:t>
            </a:r>
            <a:r>
              <a:rPr dirty="0" sz="2400" spc="-125"/>
              <a:t>and</a:t>
            </a:r>
            <a:r>
              <a:rPr dirty="0" sz="2400" spc="-229"/>
              <a:t> </a:t>
            </a:r>
            <a:r>
              <a:rPr dirty="0" sz="2400" spc="-155"/>
              <a:t>track</a:t>
            </a:r>
            <a:r>
              <a:rPr dirty="0" sz="2400" spc="-229"/>
              <a:t> </a:t>
            </a:r>
            <a:r>
              <a:rPr dirty="0" sz="2400" spc="-170"/>
              <a:t>your</a:t>
            </a:r>
            <a:r>
              <a:rPr dirty="0" sz="2400" spc="-225"/>
              <a:t> </a:t>
            </a:r>
            <a:r>
              <a:rPr dirty="0" sz="2400" spc="-125"/>
              <a:t>sales </a:t>
            </a:r>
            <a:r>
              <a:rPr dirty="0" sz="2400" spc="-135"/>
              <a:t>with</a:t>
            </a:r>
            <a:r>
              <a:rPr dirty="0" sz="2400" spc="-229"/>
              <a:t> </a:t>
            </a:r>
            <a:r>
              <a:rPr dirty="0" sz="2400" spc="-170"/>
              <a:t>your</a:t>
            </a:r>
            <a:r>
              <a:rPr dirty="0" sz="2400" spc="-225"/>
              <a:t> </a:t>
            </a:r>
            <a:r>
              <a:rPr dirty="0" sz="2400" spc="-10"/>
              <a:t>mobile </a:t>
            </a:r>
            <a:r>
              <a:rPr dirty="0" sz="2400" spc="-95"/>
              <a:t>phone</a:t>
            </a:r>
            <a:r>
              <a:rPr dirty="0" sz="2400" spc="-235"/>
              <a:t> </a:t>
            </a:r>
            <a:r>
              <a:rPr dirty="0" sz="2400" spc="-130"/>
              <a:t>or</a:t>
            </a:r>
            <a:r>
              <a:rPr dirty="0" sz="2400" spc="-235"/>
              <a:t> </a:t>
            </a:r>
            <a:r>
              <a:rPr dirty="0" sz="2400" spc="-10"/>
              <a:t>tablet.</a:t>
            </a:r>
            <a:endParaRPr sz="24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7650" y="1022692"/>
            <a:ext cx="3714750" cy="2057603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4504690" y="3193782"/>
            <a:ext cx="2261870" cy="1409065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 spc="-30">
                <a:solidFill>
                  <a:srgbClr val="218700"/>
                </a:solidFill>
                <a:latin typeface="Lucida Sans"/>
                <a:cs typeface="Lucida Sans"/>
              </a:rPr>
              <a:t>Do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18700"/>
                </a:solidFill>
                <a:latin typeface="Lucida Sans"/>
                <a:cs typeface="Lucida Sans"/>
              </a:rPr>
              <a:t>business</a:t>
            </a:r>
            <a:r>
              <a:rPr dirty="0" sz="1200" spc="-5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online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or</a:t>
            </a:r>
            <a:r>
              <a:rPr dirty="0" sz="1200" spc="-5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offline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70"/>
              </a:spcBef>
            </a:pPr>
            <a:r>
              <a:rPr dirty="0" sz="900" spc="-50">
                <a:latin typeface="Verdana"/>
                <a:cs typeface="Verdana"/>
              </a:rPr>
              <a:t>Clover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Go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works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or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without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an </a:t>
            </a:r>
            <a:r>
              <a:rPr dirty="0" sz="900" spc="-50">
                <a:latin typeface="Verdana"/>
                <a:cs typeface="Verdana"/>
              </a:rPr>
              <a:t>internet </a:t>
            </a:r>
            <a:r>
              <a:rPr dirty="0" sz="900" spc="-35">
                <a:latin typeface="Verdana"/>
                <a:cs typeface="Verdana"/>
              </a:rPr>
              <a:t>connection</a:t>
            </a:r>
            <a:r>
              <a:rPr dirty="0" sz="900" spc="-70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so</a:t>
            </a:r>
            <a:r>
              <a:rPr dirty="0" sz="900" spc="-65">
                <a:latin typeface="Verdana"/>
                <a:cs typeface="Verdana"/>
              </a:rPr>
              <a:t> you</a:t>
            </a:r>
            <a:r>
              <a:rPr dirty="0" sz="900" spc="-70">
                <a:latin typeface="Verdana"/>
                <a:cs typeface="Verdana"/>
              </a:rPr>
              <a:t> never</a:t>
            </a:r>
            <a:r>
              <a:rPr dirty="0" sz="900" spc="-65">
                <a:latin typeface="Verdana"/>
                <a:cs typeface="Verdana"/>
              </a:rPr>
              <a:t> miss</a:t>
            </a:r>
            <a:r>
              <a:rPr dirty="0" sz="900" spc="-70">
                <a:latin typeface="Verdana"/>
                <a:cs typeface="Verdana"/>
              </a:rPr>
              <a:t> a</a:t>
            </a:r>
            <a:r>
              <a:rPr dirty="0" sz="900" spc="-6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sale.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900">
              <a:latin typeface="Verdana"/>
              <a:cs typeface="Verdana"/>
            </a:endParaRPr>
          </a:p>
          <a:p>
            <a:pPr marL="13335">
              <a:lnSpc>
                <a:spcPct val="100000"/>
              </a:lnSpc>
            </a:pP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Send</a:t>
            </a:r>
            <a:r>
              <a:rPr dirty="0" sz="1200" spc="1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paperless</a:t>
            </a:r>
            <a:r>
              <a:rPr dirty="0" sz="1200" spc="1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receipts</a:t>
            </a:r>
            <a:endParaRPr sz="1200">
              <a:latin typeface="Lucida Sans"/>
              <a:cs typeface="Lucida Sans"/>
            </a:endParaRPr>
          </a:p>
          <a:p>
            <a:pPr marL="13335" marR="76835">
              <a:lnSpc>
                <a:spcPct val="120300"/>
              </a:lnSpc>
              <a:spcBef>
                <a:spcPts val="365"/>
              </a:spcBef>
            </a:pPr>
            <a:r>
              <a:rPr dirty="0" sz="900" spc="-45">
                <a:latin typeface="Verdana"/>
                <a:cs typeface="Verdana"/>
              </a:rPr>
              <a:t>Electronic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50">
                <a:latin typeface="Verdana"/>
                <a:cs typeface="Verdana"/>
              </a:rPr>
              <a:t>receipts </a:t>
            </a:r>
            <a:r>
              <a:rPr dirty="0" sz="900" spc="-40">
                <a:latin typeface="Verdana"/>
                <a:cs typeface="Verdana"/>
              </a:rPr>
              <a:t>can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35">
                <a:latin typeface="Verdana"/>
                <a:cs typeface="Verdana"/>
              </a:rPr>
              <a:t>be</a:t>
            </a:r>
            <a:r>
              <a:rPr dirty="0" sz="900" spc="-55">
                <a:latin typeface="Verdana"/>
                <a:cs typeface="Verdana"/>
              </a:rPr>
              <a:t> emailed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or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45">
                <a:latin typeface="Verdana"/>
                <a:cs typeface="Verdana"/>
              </a:rPr>
              <a:t>sent </a:t>
            </a:r>
            <a:r>
              <a:rPr dirty="0" sz="900" spc="-60">
                <a:latin typeface="Verdana"/>
                <a:cs typeface="Verdana"/>
              </a:rPr>
              <a:t>by</a:t>
            </a:r>
            <a:r>
              <a:rPr dirty="0" sz="900" spc="-8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text.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034852" y="3335388"/>
            <a:ext cx="317500" cy="304800"/>
            <a:chOff x="4034852" y="3335388"/>
            <a:chExt cx="317500" cy="304800"/>
          </a:xfrm>
        </p:grpSpPr>
        <p:sp>
          <p:nvSpPr>
            <p:cNvPr id="7" name="object 7" descr=""/>
            <p:cNvSpPr/>
            <p:nvPr/>
          </p:nvSpPr>
          <p:spPr>
            <a:xfrm>
              <a:off x="4041138" y="3341738"/>
              <a:ext cx="290195" cy="292100"/>
            </a:xfrm>
            <a:custGeom>
              <a:avLst/>
              <a:gdLst/>
              <a:ahLst/>
              <a:cxnLst/>
              <a:rect l="l" t="t" r="r" b="b"/>
              <a:pathLst>
                <a:path w="290195" h="292100">
                  <a:moveTo>
                    <a:pt x="17614" y="215569"/>
                  </a:moveTo>
                  <a:lnTo>
                    <a:pt x="114173" y="215569"/>
                  </a:lnTo>
                </a:path>
                <a:path w="290195" h="292100">
                  <a:moveTo>
                    <a:pt x="25412" y="63169"/>
                  </a:moveTo>
                  <a:lnTo>
                    <a:pt x="266509" y="63169"/>
                  </a:lnTo>
                </a:path>
                <a:path w="290195" h="292100">
                  <a:moveTo>
                    <a:pt x="126860" y="139369"/>
                  </a:moveTo>
                  <a:lnTo>
                    <a:pt x="0" y="139369"/>
                  </a:lnTo>
                </a:path>
                <a:path w="290195" h="292100">
                  <a:moveTo>
                    <a:pt x="137998" y="291566"/>
                  </a:moveTo>
                  <a:lnTo>
                    <a:pt x="94549" y="282432"/>
                  </a:lnTo>
                  <a:lnTo>
                    <a:pt x="56998" y="261491"/>
                  </a:lnTo>
                  <a:lnTo>
                    <a:pt x="27378" y="230849"/>
                  </a:lnTo>
                  <a:lnTo>
                    <a:pt x="7722" y="192611"/>
                  </a:lnTo>
                  <a:lnTo>
                    <a:pt x="63" y="148882"/>
                  </a:lnTo>
                  <a:lnTo>
                    <a:pt x="5839" y="104852"/>
                  </a:lnTo>
                  <a:lnTo>
                    <a:pt x="23837" y="65800"/>
                  </a:lnTo>
                  <a:lnTo>
                    <a:pt x="52118" y="33914"/>
                  </a:lnTo>
                  <a:lnTo>
                    <a:pt x="88740" y="11382"/>
                  </a:lnTo>
                  <a:lnTo>
                    <a:pt x="131762" y="393"/>
                  </a:lnTo>
                  <a:lnTo>
                    <a:pt x="176096" y="2779"/>
                  </a:lnTo>
                  <a:lnTo>
                    <a:pt x="216409" y="17734"/>
                  </a:lnTo>
                  <a:lnTo>
                    <a:pt x="250368" y="43488"/>
                  </a:lnTo>
                  <a:lnTo>
                    <a:pt x="275639" y="78273"/>
                  </a:lnTo>
                  <a:lnTo>
                    <a:pt x="289890" y="120319"/>
                  </a:lnTo>
                </a:path>
                <a:path w="290195" h="292100">
                  <a:moveTo>
                    <a:pt x="136626" y="0"/>
                  </a:moveTo>
                  <a:lnTo>
                    <a:pt x="108711" y="36811"/>
                  </a:lnTo>
                  <a:lnTo>
                    <a:pt x="90247" y="76131"/>
                  </a:lnTo>
                  <a:lnTo>
                    <a:pt x="81187" y="117422"/>
                  </a:lnTo>
                  <a:lnTo>
                    <a:pt x="81482" y="160148"/>
                  </a:lnTo>
                  <a:lnTo>
                    <a:pt x="91083" y="203772"/>
                  </a:lnTo>
                  <a:lnTo>
                    <a:pt x="109942" y="247757"/>
                  </a:lnTo>
                  <a:lnTo>
                    <a:pt x="138010" y="291566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7050" y="3335388"/>
              <a:ext cx="165100" cy="304469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4034790" y="4058970"/>
            <a:ext cx="304800" cy="304800"/>
            <a:chOff x="4034790" y="4058970"/>
            <a:chExt cx="304800" cy="304800"/>
          </a:xfrm>
        </p:grpSpPr>
        <p:sp>
          <p:nvSpPr>
            <p:cNvPr id="10" name="object 10" descr=""/>
            <p:cNvSpPr/>
            <p:nvPr/>
          </p:nvSpPr>
          <p:spPr>
            <a:xfrm>
              <a:off x="4041140" y="4065320"/>
              <a:ext cx="241300" cy="292100"/>
            </a:xfrm>
            <a:custGeom>
              <a:avLst/>
              <a:gdLst/>
              <a:ahLst/>
              <a:cxnLst/>
              <a:rect l="l" t="t" r="r" b="b"/>
              <a:pathLst>
                <a:path w="241300" h="292100">
                  <a:moveTo>
                    <a:pt x="50800" y="101600"/>
                  </a:moveTo>
                  <a:lnTo>
                    <a:pt x="171450" y="101600"/>
                  </a:lnTo>
                </a:path>
                <a:path w="241300" h="292100">
                  <a:moveTo>
                    <a:pt x="50800" y="139700"/>
                  </a:moveTo>
                  <a:lnTo>
                    <a:pt x="127000" y="139700"/>
                  </a:lnTo>
                </a:path>
                <a:path w="241300" h="292100">
                  <a:moveTo>
                    <a:pt x="50800" y="63500"/>
                  </a:moveTo>
                  <a:lnTo>
                    <a:pt x="139700" y="63500"/>
                  </a:lnTo>
                </a:path>
                <a:path w="241300" h="292100">
                  <a:moveTo>
                    <a:pt x="50800" y="177800"/>
                  </a:moveTo>
                  <a:lnTo>
                    <a:pt x="101600" y="177800"/>
                  </a:lnTo>
                </a:path>
                <a:path w="241300" h="292100">
                  <a:moveTo>
                    <a:pt x="50800" y="215900"/>
                  </a:moveTo>
                  <a:lnTo>
                    <a:pt x="101600" y="215900"/>
                  </a:lnTo>
                </a:path>
                <a:path w="241300" h="292100">
                  <a:moveTo>
                    <a:pt x="127000" y="292100"/>
                  </a:moveTo>
                  <a:lnTo>
                    <a:pt x="12700" y="292100"/>
                  </a:lnTo>
                  <a:lnTo>
                    <a:pt x="5689" y="292100"/>
                  </a:lnTo>
                  <a:lnTo>
                    <a:pt x="0" y="286423"/>
                  </a:lnTo>
                  <a:lnTo>
                    <a:pt x="0" y="279400"/>
                  </a:lnTo>
                  <a:lnTo>
                    <a:pt x="0" y="12700"/>
                  </a:lnTo>
                  <a:lnTo>
                    <a:pt x="0" y="5689"/>
                  </a:lnTo>
                  <a:lnTo>
                    <a:pt x="5689" y="0"/>
                  </a:lnTo>
                  <a:lnTo>
                    <a:pt x="12700" y="0"/>
                  </a:lnTo>
                  <a:lnTo>
                    <a:pt x="181521" y="0"/>
                  </a:lnTo>
                  <a:lnTo>
                    <a:pt x="184886" y="0"/>
                  </a:lnTo>
                  <a:lnTo>
                    <a:pt x="188125" y="1333"/>
                  </a:lnTo>
                  <a:lnTo>
                    <a:pt x="190500" y="3721"/>
                  </a:lnTo>
                  <a:lnTo>
                    <a:pt x="237578" y="50800"/>
                  </a:lnTo>
                  <a:lnTo>
                    <a:pt x="239966" y="53174"/>
                  </a:lnTo>
                  <a:lnTo>
                    <a:pt x="241300" y="56413"/>
                  </a:lnTo>
                  <a:lnTo>
                    <a:pt x="241300" y="59778"/>
                  </a:lnTo>
                  <a:lnTo>
                    <a:pt x="241300" y="1016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74490" y="4198670"/>
              <a:ext cx="165100" cy="165100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039812" y="3193782"/>
            <a:ext cx="2590800" cy="1573530"/>
          </a:xfrm>
          <a:prstGeom prst="rect">
            <a:avLst/>
          </a:prstGeom>
        </p:spPr>
        <p:txBody>
          <a:bodyPr wrap="square" lIns="0" tIns="1117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dirty="0" sz="1200">
                <a:solidFill>
                  <a:srgbClr val="218700"/>
                </a:solidFill>
                <a:latin typeface="Lucida Sans"/>
                <a:cs typeface="Lucida Sans"/>
              </a:rPr>
              <a:t>Accept</a:t>
            </a:r>
            <a:r>
              <a:rPr dirty="0" sz="1200" spc="1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payments</a:t>
            </a:r>
            <a:r>
              <a:rPr dirty="0" sz="1200" spc="1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anywhere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70"/>
              </a:spcBef>
            </a:pPr>
            <a:r>
              <a:rPr dirty="0" sz="900" spc="-95">
                <a:latin typeface="Verdana"/>
                <a:cs typeface="Verdana"/>
              </a:rPr>
              <a:t>Take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payments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anywhere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55">
                <a:latin typeface="Verdana"/>
                <a:cs typeface="Verdana"/>
              </a:rPr>
              <a:t>with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your</a:t>
            </a:r>
            <a:r>
              <a:rPr dirty="0" sz="900" spc="-50">
                <a:latin typeface="Verdana"/>
                <a:cs typeface="Verdana"/>
              </a:rPr>
              <a:t> mobile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20">
                <a:latin typeface="Verdana"/>
                <a:cs typeface="Verdana"/>
              </a:rPr>
              <a:t>device </a:t>
            </a:r>
            <a:r>
              <a:rPr dirty="0" sz="900" spc="-50">
                <a:latin typeface="Verdana"/>
                <a:cs typeface="Verdana"/>
              </a:rPr>
              <a:t>and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an</a:t>
            </a:r>
            <a:r>
              <a:rPr dirty="0" sz="900" spc="-55">
                <a:latin typeface="Verdana"/>
                <a:cs typeface="Verdana"/>
              </a:rPr>
              <a:t> optional,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30">
                <a:latin typeface="Verdana"/>
                <a:cs typeface="Verdana"/>
              </a:rPr>
              <a:t>compact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reader.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900">
              <a:latin typeface="Verdana"/>
              <a:cs typeface="Verdana"/>
            </a:endParaRPr>
          </a:p>
          <a:p>
            <a:pPr marL="15240">
              <a:lnSpc>
                <a:spcPct val="100000"/>
              </a:lnSpc>
            </a:pPr>
            <a:r>
              <a:rPr dirty="0" sz="1200" spc="-30">
                <a:solidFill>
                  <a:srgbClr val="218700"/>
                </a:solidFill>
                <a:latin typeface="Lucida Sans"/>
                <a:cs typeface="Lucida Sans"/>
              </a:rPr>
              <a:t>Track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sales</a:t>
            </a:r>
            <a:r>
              <a:rPr dirty="0" sz="1200" spc="-6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35">
                <a:solidFill>
                  <a:srgbClr val="218700"/>
                </a:solidFill>
                <a:latin typeface="Lucida Sans"/>
                <a:cs typeface="Lucida Sans"/>
              </a:rPr>
              <a:t>in</a:t>
            </a:r>
            <a:r>
              <a:rPr dirty="0" sz="1200" spc="-65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18700"/>
                </a:solidFill>
                <a:latin typeface="Lucida Sans"/>
                <a:cs typeface="Lucida Sans"/>
              </a:rPr>
              <a:t>real-</a:t>
            </a:r>
            <a:r>
              <a:rPr dirty="0" sz="1200" spc="-20">
                <a:solidFill>
                  <a:srgbClr val="218700"/>
                </a:solidFill>
                <a:latin typeface="Lucida Sans"/>
                <a:cs typeface="Lucida Sans"/>
              </a:rPr>
              <a:t>time</a:t>
            </a:r>
            <a:endParaRPr sz="1200">
              <a:latin typeface="Lucida Sans"/>
              <a:cs typeface="Lucida Sans"/>
            </a:endParaRPr>
          </a:p>
          <a:p>
            <a:pPr marL="15240" marR="132080">
              <a:lnSpc>
                <a:spcPct val="120300"/>
              </a:lnSpc>
              <a:spcBef>
                <a:spcPts val="365"/>
              </a:spcBef>
            </a:pPr>
            <a:r>
              <a:rPr dirty="0" sz="900" spc="-50">
                <a:latin typeface="Verdana"/>
                <a:cs typeface="Verdana"/>
              </a:rPr>
              <a:t>An</a:t>
            </a:r>
            <a:r>
              <a:rPr dirty="0" sz="900" spc="-60">
                <a:latin typeface="Verdana"/>
                <a:cs typeface="Verdana"/>
              </a:rPr>
              <a:t> interactive sales </a:t>
            </a:r>
            <a:r>
              <a:rPr dirty="0" sz="900" spc="-50">
                <a:latin typeface="Verdana"/>
                <a:cs typeface="Verdana"/>
              </a:rPr>
              <a:t>screen</a:t>
            </a:r>
            <a:r>
              <a:rPr dirty="0" sz="900" spc="-55">
                <a:latin typeface="Verdana"/>
                <a:cs typeface="Verdana"/>
              </a:rPr>
              <a:t> provides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70">
                <a:latin typeface="Verdana"/>
                <a:cs typeface="Verdana"/>
              </a:rPr>
              <a:t>a</a:t>
            </a:r>
            <a:r>
              <a:rPr dirty="0" sz="900" spc="-60">
                <a:latin typeface="Verdana"/>
                <a:cs typeface="Verdana"/>
              </a:rPr>
              <a:t> </a:t>
            </a:r>
            <a:r>
              <a:rPr dirty="0" sz="900" spc="-40">
                <a:latin typeface="Verdana"/>
                <a:cs typeface="Verdana"/>
              </a:rPr>
              <a:t>snapshot </a:t>
            </a:r>
            <a:r>
              <a:rPr dirty="0" sz="900" spc="-30">
                <a:latin typeface="Verdana"/>
                <a:cs typeface="Verdana"/>
              </a:rPr>
              <a:t>of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60">
                <a:latin typeface="Verdana"/>
                <a:cs typeface="Verdana"/>
              </a:rPr>
              <a:t>daily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75">
                <a:latin typeface="Verdana"/>
                <a:cs typeface="Verdana"/>
              </a:rPr>
              <a:t>sales,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top-</a:t>
            </a:r>
            <a:r>
              <a:rPr dirty="0" sz="900" spc="-55">
                <a:latin typeface="Verdana"/>
                <a:cs typeface="Verdana"/>
              </a:rPr>
              <a:t>selling</a:t>
            </a:r>
            <a:r>
              <a:rPr dirty="0" sz="900" spc="-50">
                <a:latin typeface="Verdana"/>
                <a:cs typeface="Verdana"/>
              </a:rPr>
              <a:t> </a:t>
            </a:r>
            <a:r>
              <a:rPr dirty="0" sz="900" spc="-65">
                <a:latin typeface="Verdana"/>
                <a:cs typeface="Verdana"/>
              </a:rPr>
              <a:t>items</a:t>
            </a:r>
            <a:r>
              <a:rPr dirty="0" sz="900" spc="-50">
                <a:latin typeface="Verdana"/>
                <a:cs typeface="Verdana"/>
              </a:rPr>
              <a:t> and</a:t>
            </a:r>
            <a:r>
              <a:rPr dirty="0" sz="900" spc="-4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individual </a:t>
            </a:r>
            <a:r>
              <a:rPr dirty="0" sz="900" spc="-55">
                <a:latin typeface="Verdana"/>
                <a:cs typeface="Verdana"/>
              </a:rPr>
              <a:t>employee </a:t>
            </a:r>
            <a:r>
              <a:rPr dirty="0" sz="900" spc="-60">
                <a:latin typeface="Verdana"/>
                <a:cs typeface="Verdana"/>
              </a:rPr>
              <a:t>sales</a:t>
            </a:r>
            <a:r>
              <a:rPr dirty="0" sz="900" spc="-50">
                <a:latin typeface="Verdana"/>
                <a:cs typeface="Verdana"/>
              </a:rPr>
              <a:t> performance </a:t>
            </a:r>
            <a:r>
              <a:rPr dirty="0" sz="900" spc="-70">
                <a:latin typeface="Verdana"/>
                <a:cs typeface="Verdana"/>
              </a:rPr>
              <a:t>over</a:t>
            </a:r>
            <a:r>
              <a:rPr dirty="0" sz="900" spc="-55">
                <a:latin typeface="Verdana"/>
                <a:cs typeface="Verdana"/>
              </a:rPr>
              <a:t> </a:t>
            </a:r>
            <a:r>
              <a:rPr dirty="0" sz="900" spc="-10">
                <a:latin typeface="Verdana"/>
                <a:cs typeface="Verdana"/>
              </a:rPr>
              <a:t>time.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71500" y="4058970"/>
            <a:ext cx="304800" cy="304800"/>
            <a:chOff x="571500" y="4058970"/>
            <a:chExt cx="304800" cy="304800"/>
          </a:xfrm>
        </p:grpSpPr>
        <p:sp>
          <p:nvSpPr>
            <p:cNvPr id="14" name="object 14" descr=""/>
            <p:cNvSpPr/>
            <p:nvPr/>
          </p:nvSpPr>
          <p:spPr>
            <a:xfrm>
              <a:off x="577850" y="4065320"/>
              <a:ext cx="292100" cy="292100"/>
            </a:xfrm>
            <a:custGeom>
              <a:avLst/>
              <a:gdLst/>
              <a:ahLst/>
              <a:cxnLst/>
              <a:rect l="l" t="t" r="r" b="b"/>
              <a:pathLst>
                <a:path w="292100" h="292100">
                  <a:moveTo>
                    <a:pt x="0" y="25400"/>
                  </a:moveTo>
                  <a:lnTo>
                    <a:pt x="1995" y="15516"/>
                  </a:lnTo>
                  <a:lnTo>
                    <a:pt x="7437" y="7442"/>
                  </a:lnTo>
                  <a:lnTo>
                    <a:pt x="15510" y="1997"/>
                  </a:lnTo>
                  <a:lnTo>
                    <a:pt x="25400" y="0"/>
                  </a:lnTo>
                  <a:lnTo>
                    <a:pt x="266700" y="0"/>
                  </a:lnTo>
                  <a:lnTo>
                    <a:pt x="276583" y="1997"/>
                  </a:lnTo>
                  <a:lnTo>
                    <a:pt x="284657" y="7442"/>
                  </a:lnTo>
                  <a:lnTo>
                    <a:pt x="290102" y="15516"/>
                  </a:lnTo>
                  <a:lnTo>
                    <a:pt x="292100" y="25400"/>
                  </a:lnTo>
                  <a:lnTo>
                    <a:pt x="292100" y="266700"/>
                  </a:lnTo>
                  <a:lnTo>
                    <a:pt x="290102" y="276583"/>
                  </a:lnTo>
                  <a:lnTo>
                    <a:pt x="284657" y="284657"/>
                  </a:lnTo>
                  <a:lnTo>
                    <a:pt x="276583" y="290102"/>
                  </a:lnTo>
                  <a:lnTo>
                    <a:pt x="266700" y="292100"/>
                  </a:lnTo>
                  <a:lnTo>
                    <a:pt x="25400" y="292100"/>
                  </a:lnTo>
                  <a:lnTo>
                    <a:pt x="15510" y="290102"/>
                  </a:lnTo>
                  <a:lnTo>
                    <a:pt x="7437" y="284657"/>
                  </a:lnTo>
                  <a:lnTo>
                    <a:pt x="1995" y="276583"/>
                  </a:lnTo>
                  <a:lnTo>
                    <a:pt x="0" y="266700"/>
                  </a:lnTo>
                  <a:lnTo>
                    <a:pt x="0" y="254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03275" y="4103039"/>
              <a:ext cx="241300" cy="200025"/>
            </a:xfrm>
            <a:custGeom>
              <a:avLst/>
              <a:gdLst/>
              <a:ahLst/>
              <a:cxnLst/>
              <a:rect l="l" t="t" r="r" b="b"/>
              <a:pathLst>
                <a:path w="241300" h="200025">
                  <a:moveTo>
                    <a:pt x="0" y="127380"/>
                  </a:moveTo>
                  <a:lnTo>
                    <a:pt x="30149" y="127380"/>
                  </a:lnTo>
                  <a:lnTo>
                    <a:pt x="46288" y="122135"/>
                  </a:lnTo>
                  <a:lnTo>
                    <a:pt x="56019" y="103198"/>
                  </a:lnTo>
                  <a:lnTo>
                    <a:pt x="64350" y="65771"/>
                  </a:lnTo>
                  <a:lnTo>
                    <a:pt x="76288" y="5054"/>
                  </a:lnTo>
                  <a:lnTo>
                    <a:pt x="76898" y="2108"/>
                  </a:lnTo>
                  <a:lnTo>
                    <a:pt x="79489" y="0"/>
                  </a:lnTo>
                  <a:lnTo>
                    <a:pt x="82499" y="0"/>
                  </a:lnTo>
                  <a:lnTo>
                    <a:pt x="85509" y="0"/>
                  </a:lnTo>
                  <a:lnTo>
                    <a:pt x="88099" y="2108"/>
                  </a:lnTo>
                  <a:lnTo>
                    <a:pt x="88722" y="5054"/>
                  </a:lnTo>
                  <a:lnTo>
                    <a:pt x="127609" y="194690"/>
                  </a:lnTo>
                  <a:lnTo>
                    <a:pt x="128206" y="197599"/>
                  </a:lnTo>
                  <a:lnTo>
                    <a:pt x="130746" y="199720"/>
                  </a:lnTo>
                  <a:lnTo>
                    <a:pt x="133718" y="199770"/>
                  </a:lnTo>
                  <a:lnTo>
                    <a:pt x="136690" y="199821"/>
                  </a:lnTo>
                  <a:lnTo>
                    <a:pt x="139306" y="197802"/>
                  </a:lnTo>
                  <a:lnTo>
                    <a:pt x="140004" y="194906"/>
                  </a:lnTo>
                  <a:lnTo>
                    <a:pt x="166789" y="83311"/>
                  </a:lnTo>
                  <a:lnTo>
                    <a:pt x="167424" y="80606"/>
                  </a:lnTo>
                  <a:lnTo>
                    <a:pt x="169748" y="78651"/>
                  </a:lnTo>
                  <a:lnTo>
                    <a:pt x="172504" y="78447"/>
                  </a:lnTo>
                  <a:lnTo>
                    <a:pt x="175260" y="78244"/>
                  </a:lnTo>
                  <a:lnTo>
                    <a:pt x="177838" y="79857"/>
                  </a:lnTo>
                  <a:lnTo>
                    <a:pt x="178866" y="82435"/>
                  </a:lnTo>
                  <a:lnTo>
                    <a:pt x="185254" y="99417"/>
                  </a:lnTo>
                  <a:lnTo>
                    <a:pt x="191755" y="113769"/>
                  </a:lnTo>
                  <a:lnTo>
                    <a:pt x="200607" y="123697"/>
                  </a:lnTo>
                  <a:lnTo>
                    <a:pt x="214045" y="127406"/>
                  </a:lnTo>
                  <a:lnTo>
                    <a:pt x="241300" y="127406"/>
                  </a:lnTo>
                </a:path>
              </a:pathLst>
            </a:custGeom>
            <a:ln w="12700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572159" y="3351365"/>
            <a:ext cx="304165" cy="304165"/>
            <a:chOff x="572159" y="3351365"/>
            <a:chExt cx="304165" cy="304165"/>
          </a:xfrm>
        </p:grpSpPr>
        <p:sp>
          <p:nvSpPr>
            <p:cNvPr id="17" name="object 17" descr=""/>
            <p:cNvSpPr/>
            <p:nvPr/>
          </p:nvSpPr>
          <p:spPr>
            <a:xfrm>
              <a:off x="578509" y="3357728"/>
              <a:ext cx="164465" cy="291465"/>
            </a:xfrm>
            <a:custGeom>
              <a:avLst/>
              <a:gdLst/>
              <a:ahLst/>
              <a:cxnLst/>
              <a:rect l="l" t="t" r="r" b="b"/>
              <a:pathLst>
                <a:path w="164465" h="291464">
                  <a:moveTo>
                    <a:pt x="164236" y="240703"/>
                  </a:moveTo>
                  <a:lnTo>
                    <a:pt x="50" y="240703"/>
                  </a:lnTo>
                </a:path>
                <a:path w="164465" h="291464">
                  <a:moveTo>
                    <a:pt x="82092" y="262877"/>
                  </a:moveTo>
                  <a:lnTo>
                    <a:pt x="83845" y="262877"/>
                  </a:lnTo>
                  <a:lnTo>
                    <a:pt x="85255" y="264286"/>
                  </a:lnTo>
                  <a:lnTo>
                    <a:pt x="85255" y="266039"/>
                  </a:lnTo>
                  <a:lnTo>
                    <a:pt x="85255" y="267792"/>
                  </a:lnTo>
                  <a:lnTo>
                    <a:pt x="83845" y="269201"/>
                  </a:lnTo>
                  <a:lnTo>
                    <a:pt x="82092" y="269201"/>
                  </a:lnTo>
                  <a:lnTo>
                    <a:pt x="80352" y="269201"/>
                  </a:lnTo>
                  <a:lnTo>
                    <a:pt x="78943" y="267792"/>
                  </a:lnTo>
                  <a:lnTo>
                    <a:pt x="78943" y="266039"/>
                  </a:lnTo>
                  <a:lnTo>
                    <a:pt x="78943" y="264286"/>
                  </a:lnTo>
                  <a:lnTo>
                    <a:pt x="80352" y="262877"/>
                  </a:lnTo>
                  <a:lnTo>
                    <a:pt x="82092" y="262877"/>
                  </a:lnTo>
                </a:path>
                <a:path w="164465" h="291464">
                  <a:moveTo>
                    <a:pt x="164185" y="164693"/>
                  </a:moveTo>
                  <a:lnTo>
                    <a:pt x="164185" y="266039"/>
                  </a:lnTo>
                  <a:lnTo>
                    <a:pt x="162201" y="275902"/>
                  </a:lnTo>
                  <a:lnTo>
                    <a:pt x="156789" y="283956"/>
                  </a:lnTo>
                  <a:lnTo>
                    <a:pt x="148760" y="289385"/>
                  </a:lnTo>
                  <a:lnTo>
                    <a:pt x="138925" y="291376"/>
                  </a:lnTo>
                  <a:lnTo>
                    <a:pt x="25260" y="291376"/>
                  </a:lnTo>
                  <a:lnTo>
                    <a:pt x="15430" y="289385"/>
                  </a:lnTo>
                  <a:lnTo>
                    <a:pt x="7400" y="283956"/>
                  </a:lnTo>
                  <a:lnTo>
                    <a:pt x="1985" y="275902"/>
                  </a:lnTo>
                  <a:lnTo>
                    <a:pt x="0" y="266039"/>
                  </a:lnTo>
                  <a:lnTo>
                    <a:pt x="0" y="25336"/>
                  </a:lnTo>
                  <a:lnTo>
                    <a:pt x="1985" y="15473"/>
                  </a:lnTo>
                  <a:lnTo>
                    <a:pt x="7400" y="7419"/>
                  </a:lnTo>
                  <a:lnTo>
                    <a:pt x="15430" y="1990"/>
                  </a:lnTo>
                  <a:lnTo>
                    <a:pt x="25260" y="0"/>
                  </a:lnTo>
                  <a:lnTo>
                    <a:pt x="13892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2139" y="3351365"/>
              <a:ext cx="164160" cy="164172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558800" y="362278"/>
            <a:ext cx="8566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18700"/>
                </a:solidFill>
                <a:latin typeface="Arial"/>
                <a:cs typeface="Arial"/>
              </a:rPr>
              <a:t>Clover</a:t>
            </a:r>
            <a:r>
              <a:rPr dirty="0" sz="1400" spc="170">
                <a:solidFill>
                  <a:srgbClr val="218700"/>
                </a:solidFill>
                <a:latin typeface="Arial"/>
                <a:cs typeface="Arial"/>
              </a:rPr>
              <a:t> </a:t>
            </a:r>
            <a:r>
              <a:rPr dirty="0" sz="1400" spc="-25">
                <a:solidFill>
                  <a:srgbClr val="218700"/>
                </a:solidFill>
                <a:latin typeface="Arial"/>
                <a:cs typeface="Arial"/>
              </a:rPr>
              <a:t>Go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6847319" y="9698151"/>
            <a:ext cx="43751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>
                <a:solidFill>
                  <a:srgbClr val="5A5A5A"/>
                </a:solidFill>
                <a:latin typeface="Arial"/>
                <a:cs typeface="Arial"/>
              </a:rPr>
              <a:t>CMM</a:t>
            </a:r>
            <a:r>
              <a:rPr dirty="0" sz="700" spc="-35">
                <a:solidFill>
                  <a:srgbClr val="5A5A5A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A5A5A"/>
                </a:solidFill>
                <a:latin typeface="Arial"/>
                <a:cs typeface="Arial"/>
              </a:rPr>
              <a:t>6-</a:t>
            </a:r>
            <a:r>
              <a:rPr dirty="0" sz="700" spc="-25">
                <a:solidFill>
                  <a:srgbClr val="5A5A5A"/>
                </a:solidFill>
                <a:latin typeface="Arial"/>
                <a:cs typeface="Arial"/>
              </a:rPr>
              <a:t>23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590613" y="8673820"/>
            <a:ext cx="2502535" cy="193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solidFill>
                  <a:srgbClr val="2CB34A"/>
                </a:solidFill>
                <a:latin typeface="Arial"/>
                <a:cs typeface="Arial"/>
              </a:rPr>
              <a:t>Let's</a:t>
            </a:r>
            <a:r>
              <a:rPr dirty="0" sz="1100" spc="-45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CB34A"/>
                </a:solidFill>
                <a:latin typeface="Arial"/>
                <a:cs typeface="Arial"/>
              </a:rPr>
              <a:t>get</a:t>
            </a:r>
            <a:r>
              <a:rPr dirty="0" sz="1100" spc="-45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CB34A"/>
                </a:solidFill>
                <a:latin typeface="Arial"/>
                <a:cs typeface="Arial"/>
              </a:rPr>
              <a:t>started.</a:t>
            </a:r>
            <a:r>
              <a:rPr dirty="0" sz="1100" spc="-40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 spc="-20">
                <a:solidFill>
                  <a:srgbClr val="2CB34A"/>
                </a:solidFill>
                <a:latin typeface="Arial"/>
                <a:cs typeface="Arial"/>
              </a:rPr>
              <a:t>Connect</a:t>
            </a:r>
            <a:r>
              <a:rPr dirty="0" sz="1100" spc="-45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CB34A"/>
                </a:solidFill>
                <a:latin typeface="Arial"/>
                <a:cs typeface="Arial"/>
              </a:rPr>
              <a:t>with</a:t>
            </a:r>
            <a:r>
              <a:rPr dirty="0" sz="1100" spc="-40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>
                <a:solidFill>
                  <a:srgbClr val="2CB34A"/>
                </a:solidFill>
                <a:latin typeface="Arial"/>
                <a:cs typeface="Arial"/>
              </a:rPr>
              <a:t>an</a:t>
            </a:r>
            <a:r>
              <a:rPr dirty="0" sz="1100" spc="-45">
                <a:solidFill>
                  <a:srgbClr val="2CB34A"/>
                </a:solidFill>
                <a:latin typeface="Arial"/>
                <a:cs typeface="Arial"/>
              </a:rPr>
              <a:t> </a:t>
            </a:r>
            <a:r>
              <a:rPr dirty="0" sz="1100" spc="-10">
                <a:solidFill>
                  <a:srgbClr val="2CB34A"/>
                </a:solidFill>
                <a:latin typeface="Arial"/>
                <a:cs typeface="Arial"/>
              </a:rPr>
              <a:t>expert.</a:t>
            </a:r>
            <a:endParaRPr sz="1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2024-03-24T17:48:22Z</dcterms:created>
  <dcterms:modified xsi:type="dcterms:W3CDTF">2024-03-24T17:48:22Z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2022-05-25T00:00:00Z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