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4CAD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4CAD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4CAD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4CAD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04547"/>
            <a:ext cx="2183130" cy="5854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4CAD2E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311" y="5469483"/>
            <a:ext cx="7766050" cy="3382010"/>
          </a:xfrm>
          <a:custGeom>
            <a:avLst/>
            <a:gdLst/>
            <a:ahLst/>
            <a:cxnLst/>
            <a:rect l="l" t="t" r="r" b="b"/>
            <a:pathLst>
              <a:path w="7766050" h="3382009">
                <a:moveTo>
                  <a:pt x="7766050" y="0"/>
                </a:moveTo>
                <a:lnTo>
                  <a:pt x="0" y="0"/>
                </a:lnTo>
                <a:lnTo>
                  <a:pt x="0" y="3381921"/>
                </a:lnTo>
                <a:lnTo>
                  <a:pt x="7766050" y="3381921"/>
                </a:lnTo>
                <a:lnTo>
                  <a:pt x="7766050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409016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295">
                <a:solidFill>
                  <a:srgbClr val="FFFFFF"/>
                </a:solidFill>
              </a:rPr>
              <a:t>Clover</a:t>
            </a:r>
            <a:r>
              <a:rPr dirty="0" spc="-455">
                <a:solidFill>
                  <a:srgbClr val="FFFFFF"/>
                </a:solidFill>
              </a:rPr>
              <a:t> </a:t>
            </a:r>
            <a:r>
              <a:rPr dirty="0" spc="-390">
                <a:solidFill>
                  <a:srgbClr val="FFFFFF"/>
                </a:solidFill>
              </a:rPr>
              <a:t>Mini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733163" y="4139179"/>
            <a:ext cx="6307455" cy="1044575"/>
          </a:xfrm>
          <a:prstGeom prst="rect">
            <a:avLst/>
          </a:prstGeom>
        </p:spPr>
        <p:txBody>
          <a:bodyPr wrap="square" lIns="0" tIns="188595" rIns="0" bIns="0" rtlCol="0" vert="horz">
            <a:spAutoFit/>
          </a:bodyPr>
          <a:lstStyle/>
          <a:p>
            <a:pPr marL="594360">
              <a:lnSpc>
                <a:spcPct val="100000"/>
              </a:lnSpc>
              <a:spcBef>
                <a:spcPts val="1485"/>
              </a:spcBef>
            </a:pPr>
            <a:r>
              <a:rPr dirty="0" sz="2200" spc="-175" b="1">
                <a:solidFill>
                  <a:srgbClr val="454F56"/>
                </a:solidFill>
                <a:latin typeface="Tahoma"/>
                <a:cs typeface="Tahoma"/>
              </a:rPr>
              <a:t>Meet</a:t>
            </a:r>
            <a:r>
              <a:rPr dirty="0" sz="2200" spc="-235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195" b="1">
                <a:solidFill>
                  <a:srgbClr val="454F56"/>
                </a:solidFill>
                <a:latin typeface="Tahoma"/>
                <a:cs typeface="Tahoma"/>
              </a:rPr>
              <a:t>the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254" b="1">
                <a:solidFill>
                  <a:srgbClr val="454F56"/>
                </a:solidFill>
                <a:latin typeface="Tahoma"/>
                <a:cs typeface="Tahoma"/>
              </a:rPr>
              <a:t>mini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140" b="1">
                <a:solidFill>
                  <a:srgbClr val="454F56"/>
                </a:solidFill>
                <a:latin typeface="Tahoma"/>
                <a:cs typeface="Tahoma"/>
              </a:rPr>
              <a:t>POS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180" b="1">
                <a:solidFill>
                  <a:srgbClr val="454F56"/>
                </a:solidFill>
                <a:latin typeface="Tahoma"/>
                <a:cs typeface="Tahoma"/>
              </a:rPr>
              <a:t>that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254" b="1">
                <a:solidFill>
                  <a:srgbClr val="454F56"/>
                </a:solidFill>
                <a:latin typeface="Tahoma"/>
                <a:cs typeface="Tahoma"/>
              </a:rPr>
              <a:t>always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250" b="1">
                <a:solidFill>
                  <a:srgbClr val="454F56"/>
                </a:solidFill>
                <a:latin typeface="Tahoma"/>
                <a:cs typeface="Tahoma"/>
              </a:rPr>
              <a:t>comes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265" b="1">
                <a:solidFill>
                  <a:srgbClr val="454F56"/>
                </a:solidFill>
                <a:latin typeface="Tahoma"/>
                <a:cs typeface="Tahoma"/>
              </a:rPr>
              <a:t>up</a:t>
            </a:r>
            <a:r>
              <a:rPr dirty="0" sz="2200" spc="-229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454F56"/>
                </a:solidFill>
                <a:latin typeface="Tahoma"/>
                <a:cs typeface="Tahoma"/>
              </a:rPr>
              <a:t>big</a:t>
            </a:r>
            <a:endParaRPr sz="2200">
              <a:latin typeface="Tahoma"/>
              <a:cs typeface="Tahoma"/>
            </a:endParaRPr>
          </a:p>
          <a:p>
            <a:pPr marL="12700" marR="5080" indent="89535">
              <a:lnSpc>
                <a:spcPct val="125000"/>
              </a:lnSpc>
              <a:spcBef>
                <a:spcPts val="400"/>
              </a:spcBef>
            </a:pP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Powerful</a:t>
            </a:r>
            <a:r>
              <a:rPr dirty="0" sz="12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2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sleek.</a:t>
            </a:r>
            <a:r>
              <a:rPr dirty="0" sz="12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40">
                <a:solidFill>
                  <a:srgbClr val="454F56"/>
                </a:solidFill>
                <a:latin typeface="Gill Sans MT"/>
                <a:cs typeface="Gill Sans MT"/>
              </a:rPr>
              <a:t>Clover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Mini</a:t>
            </a:r>
            <a:r>
              <a:rPr dirty="0" sz="1200" spc="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takes</a:t>
            </a:r>
            <a:r>
              <a:rPr dirty="0" sz="12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swipe,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chip,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2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contactless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payments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right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out</a:t>
            </a:r>
            <a:r>
              <a:rPr dirty="0" sz="12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of</a:t>
            </a:r>
            <a:r>
              <a:rPr dirty="0" sz="12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the</a:t>
            </a:r>
            <a:r>
              <a:rPr dirty="0" sz="12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box.</a:t>
            </a:r>
            <a:r>
              <a:rPr dirty="0" sz="1200" spc="50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It</a:t>
            </a:r>
            <a:r>
              <a:rPr dirty="0" sz="1200" spc="-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75">
                <a:solidFill>
                  <a:srgbClr val="454F56"/>
                </a:solidFill>
                <a:latin typeface="Gill Sans MT"/>
                <a:cs typeface="Gill Sans MT"/>
              </a:rPr>
              <a:t>can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50">
                <a:solidFill>
                  <a:srgbClr val="454F56"/>
                </a:solidFill>
                <a:latin typeface="Gill Sans MT"/>
                <a:cs typeface="Gill Sans MT"/>
              </a:rPr>
              <a:t>also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 do</a:t>
            </a:r>
            <a:r>
              <a:rPr dirty="0" sz="12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taxes,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accounting,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25">
                <a:solidFill>
                  <a:srgbClr val="454F56"/>
                </a:solidFill>
                <a:latin typeface="Gill Sans MT"/>
                <a:cs typeface="Gill Sans MT"/>
              </a:rPr>
              <a:t>inventory,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rewards,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2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virtually</a:t>
            </a:r>
            <a:r>
              <a:rPr dirty="0" sz="12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anything else</a:t>
            </a:r>
            <a:r>
              <a:rPr dirty="0" sz="12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25">
                <a:solidFill>
                  <a:srgbClr val="454F56"/>
                </a:solidFill>
                <a:latin typeface="Gill Sans MT"/>
                <a:cs typeface="Gill Sans MT"/>
              </a:rPr>
              <a:t>your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55">
                <a:solidFill>
                  <a:srgbClr val="454F56"/>
                </a:solidFill>
                <a:latin typeface="Gill Sans MT"/>
                <a:cs typeface="Gill Sans MT"/>
              </a:rPr>
              <a:t>business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 needs.</a:t>
            </a:r>
            <a:endParaRPr sz="1200">
              <a:latin typeface="Gill Sans MT"/>
              <a:cs typeface="Gill Sans MT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60505" y="9223878"/>
            <a:ext cx="318770" cy="317500"/>
            <a:chOff x="460505" y="9223878"/>
            <a:chExt cx="318770" cy="317500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0505" y="9223878"/>
              <a:ext cx="148894" cy="14715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1431" y="9393076"/>
              <a:ext cx="146939" cy="14798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505" y="9393073"/>
              <a:ext cx="148780" cy="14798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1277" y="9224305"/>
              <a:ext cx="147954" cy="146721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827985" y="9211013"/>
            <a:ext cx="986790" cy="273685"/>
            <a:chOff x="827985" y="9211013"/>
            <a:chExt cx="986790" cy="273685"/>
          </a:xfrm>
        </p:grpSpPr>
        <p:sp>
          <p:nvSpPr>
            <p:cNvPr id="12" name="object 12" descr=""/>
            <p:cNvSpPr/>
            <p:nvPr/>
          </p:nvSpPr>
          <p:spPr>
            <a:xfrm>
              <a:off x="1040079" y="9211017"/>
              <a:ext cx="48260" cy="262890"/>
            </a:xfrm>
            <a:custGeom>
              <a:avLst/>
              <a:gdLst/>
              <a:ahLst/>
              <a:cxnLst/>
              <a:rect l="l" t="t" r="r" b="b"/>
              <a:pathLst>
                <a:path w="48259" h="262890">
                  <a:moveTo>
                    <a:pt x="4770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12" y="261620"/>
                  </a:lnTo>
                  <a:lnTo>
                    <a:pt x="889" y="261620"/>
                  </a:lnTo>
                  <a:lnTo>
                    <a:pt x="889" y="262890"/>
                  </a:lnTo>
                  <a:lnTo>
                    <a:pt x="47561" y="262890"/>
                  </a:lnTo>
                  <a:lnTo>
                    <a:pt x="47561" y="261620"/>
                  </a:lnTo>
                  <a:lnTo>
                    <a:pt x="47561" y="5080"/>
                  </a:lnTo>
                  <a:lnTo>
                    <a:pt x="47701" y="5080"/>
                  </a:lnTo>
                  <a:lnTo>
                    <a:pt x="47701" y="0"/>
                  </a:lnTo>
                  <a:close/>
                </a:path>
              </a:pathLst>
            </a:custGeom>
            <a:solidFill>
              <a:srgbClr val="454F5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26530" y="9289932"/>
              <a:ext cx="87630" cy="183642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1111504" y="9286201"/>
              <a:ext cx="591185" cy="191135"/>
            </a:xfrm>
            <a:custGeom>
              <a:avLst/>
              <a:gdLst/>
              <a:ahLst/>
              <a:cxnLst/>
              <a:rect l="l" t="t" r="r" b="b"/>
              <a:pathLst>
                <a:path w="591185" h="191134">
                  <a:moveTo>
                    <a:pt x="207035" y="100355"/>
                  </a:moveTo>
                  <a:lnTo>
                    <a:pt x="198716" y="57505"/>
                  </a:lnTo>
                  <a:lnTo>
                    <a:pt x="174663" y="25641"/>
                  </a:lnTo>
                  <a:lnTo>
                    <a:pt x="161251" y="17614"/>
                  </a:lnTo>
                  <a:lnTo>
                    <a:pt x="161251" y="89966"/>
                  </a:lnTo>
                  <a:lnTo>
                    <a:pt x="161048" y="104292"/>
                  </a:lnTo>
                  <a:lnTo>
                    <a:pt x="157187" y="117157"/>
                  </a:lnTo>
                  <a:lnTo>
                    <a:pt x="149948" y="128600"/>
                  </a:lnTo>
                  <a:lnTo>
                    <a:pt x="139636" y="138595"/>
                  </a:lnTo>
                  <a:lnTo>
                    <a:pt x="112534" y="150444"/>
                  </a:lnTo>
                  <a:lnTo>
                    <a:pt x="84505" y="147904"/>
                  </a:lnTo>
                  <a:lnTo>
                    <a:pt x="60820" y="132778"/>
                  </a:lnTo>
                  <a:lnTo>
                    <a:pt x="46786" y="106883"/>
                  </a:lnTo>
                  <a:lnTo>
                    <a:pt x="45770" y="89712"/>
                  </a:lnTo>
                  <a:lnTo>
                    <a:pt x="50609" y="73152"/>
                  </a:lnTo>
                  <a:lnTo>
                    <a:pt x="82029" y="44208"/>
                  </a:lnTo>
                  <a:lnTo>
                    <a:pt x="106235" y="40144"/>
                  </a:lnTo>
                  <a:lnTo>
                    <a:pt x="125526" y="43954"/>
                  </a:lnTo>
                  <a:lnTo>
                    <a:pt x="142430" y="54419"/>
                  </a:lnTo>
                  <a:lnTo>
                    <a:pt x="154990" y="70205"/>
                  </a:lnTo>
                  <a:lnTo>
                    <a:pt x="161251" y="89966"/>
                  </a:lnTo>
                  <a:lnTo>
                    <a:pt x="161251" y="17614"/>
                  </a:lnTo>
                  <a:lnTo>
                    <a:pt x="144513" y="7594"/>
                  </a:lnTo>
                  <a:lnTo>
                    <a:pt x="110274" y="114"/>
                  </a:lnTo>
                  <a:lnTo>
                    <a:pt x="75323" y="3378"/>
                  </a:lnTo>
                  <a:lnTo>
                    <a:pt x="25971" y="31369"/>
                  </a:lnTo>
                  <a:lnTo>
                    <a:pt x="4203" y="66560"/>
                  </a:lnTo>
                  <a:lnTo>
                    <a:pt x="0" y="88023"/>
                  </a:lnTo>
                  <a:lnTo>
                    <a:pt x="533" y="109486"/>
                  </a:lnTo>
                  <a:lnTo>
                    <a:pt x="15519" y="147231"/>
                  </a:lnTo>
                  <a:lnTo>
                    <a:pt x="57111" y="181305"/>
                  </a:lnTo>
                  <a:lnTo>
                    <a:pt x="88544" y="190309"/>
                  </a:lnTo>
                  <a:lnTo>
                    <a:pt x="121348" y="189966"/>
                  </a:lnTo>
                  <a:lnTo>
                    <a:pt x="152768" y="179882"/>
                  </a:lnTo>
                  <a:lnTo>
                    <a:pt x="175577" y="164934"/>
                  </a:lnTo>
                  <a:lnTo>
                    <a:pt x="188658" y="150444"/>
                  </a:lnTo>
                  <a:lnTo>
                    <a:pt x="192303" y="146418"/>
                  </a:lnTo>
                  <a:lnTo>
                    <a:pt x="202831" y="124764"/>
                  </a:lnTo>
                  <a:lnTo>
                    <a:pt x="207035" y="100355"/>
                  </a:lnTo>
                  <a:close/>
                </a:path>
                <a:path w="591185" h="191134">
                  <a:moveTo>
                    <a:pt x="591172" y="108356"/>
                  </a:moveTo>
                  <a:lnTo>
                    <a:pt x="590842" y="104330"/>
                  </a:lnTo>
                  <a:lnTo>
                    <a:pt x="590461" y="97675"/>
                  </a:lnTo>
                  <a:lnTo>
                    <a:pt x="590232" y="91008"/>
                  </a:lnTo>
                  <a:lnTo>
                    <a:pt x="589876" y="84353"/>
                  </a:lnTo>
                  <a:lnTo>
                    <a:pt x="576008" y="41516"/>
                  </a:lnTo>
                  <a:lnTo>
                    <a:pt x="574890" y="40144"/>
                  </a:lnTo>
                  <a:lnTo>
                    <a:pt x="564121" y="26771"/>
                  </a:lnTo>
                  <a:lnTo>
                    <a:pt x="548525" y="14516"/>
                  </a:lnTo>
                  <a:lnTo>
                    <a:pt x="539915" y="10299"/>
                  </a:lnTo>
                  <a:lnTo>
                    <a:pt x="539915" y="69926"/>
                  </a:lnTo>
                  <a:lnTo>
                    <a:pt x="448449" y="69926"/>
                  </a:lnTo>
                  <a:lnTo>
                    <a:pt x="454533" y="58521"/>
                  </a:lnTo>
                  <a:lnTo>
                    <a:pt x="466001" y="48983"/>
                  </a:lnTo>
                  <a:lnTo>
                    <a:pt x="480898" y="42468"/>
                  </a:lnTo>
                  <a:lnTo>
                    <a:pt x="497268" y="40144"/>
                  </a:lnTo>
                  <a:lnTo>
                    <a:pt x="513384" y="43230"/>
                  </a:lnTo>
                  <a:lnTo>
                    <a:pt x="526262" y="50711"/>
                  </a:lnTo>
                  <a:lnTo>
                    <a:pt x="535305" y="60350"/>
                  </a:lnTo>
                  <a:lnTo>
                    <a:pt x="539915" y="69926"/>
                  </a:lnTo>
                  <a:lnTo>
                    <a:pt x="539915" y="10299"/>
                  </a:lnTo>
                  <a:lnTo>
                    <a:pt x="530440" y="5638"/>
                  </a:lnTo>
                  <a:lnTo>
                    <a:pt x="511619" y="927"/>
                  </a:lnTo>
                  <a:lnTo>
                    <a:pt x="492188" y="0"/>
                  </a:lnTo>
                  <a:lnTo>
                    <a:pt x="472262" y="2451"/>
                  </a:lnTo>
                  <a:lnTo>
                    <a:pt x="442849" y="13398"/>
                  </a:lnTo>
                  <a:lnTo>
                    <a:pt x="419354" y="32423"/>
                  </a:lnTo>
                  <a:lnTo>
                    <a:pt x="403263" y="57912"/>
                  </a:lnTo>
                  <a:lnTo>
                    <a:pt x="396113" y="88214"/>
                  </a:lnTo>
                  <a:lnTo>
                    <a:pt x="397052" y="111201"/>
                  </a:lnTo>
                  <a:lnTo>
                    <a:pt x="414235" y="150761"/>
                  </a:lnTo>
                  <a:lnTo>
                    <a:pt x="453339" y="181444"/>
                  </a:lnTo>
                  <a:lnTo>
                    <a:pt x="503250" y="191058"/>
                  </a:lnTo>
                  <a:lnTo>
                    <a:pt x="529932" y="187121"/>
                  </a:lnTo>
                  <a:lnTo>
                    <a:pt x="540727" y="183819"/>
                  </a:lnTo>
                  <a:lnTo>
                    <a:pt x="551002" y="179311"/>
                  </a:lnTo>
                  <a:lnTo>
                    <a:pt x="560793" y="173609"/>
                  </a:lnTo>
                  <a:lnTo>
                    <a:pt x="570166" y="166725"/>
                  </a:lnTo>
                  <a:lnTo>
                    <a:pt x="556742" y="150736"/>
                  </a:lnTo>
                  <a:lnTo>
                    <a:pt x="542201" y="133413"/>
                  </a:lnTo>
                  <a:lnTo>
                    <a:pt x="526592" y="144792"/>
                  </a:lnTo>
                  <a:lnTo>
                    <a:pt x="510057" y="150571"/>
                  </a:lnTo>
                  <a:lnTo>
                    <a:pt x="492671" y="150736"/>
                  </a:lnTo>
                  <a:lnTo>
                    <a:pt x="474433" y="145275"/>
                  </a:lnTo>
                  <a:lnTo>
                    <a:pt x="463778" y="139166"/>
                  </a:lnTo>
                  <a:lnTo>
                    <a:pt x="455079" y="131140"/>
                  </a:lnTo>
                  <a:lnTo>
                    <a:pt x="448310" y="121208"/>
                  </a:lnTo>
                  <a:lnTo>
                    <a:pt x="443484" y="109385"/>
                  </a:lnTo>
                  <a:lnTo>
                    <a:pt x="446100" y="109258"/>
                  </a:lnTo>
                  <a:lnTo>
                    <a:pt x="448043" y="109080"/>
                  </a:lnTo>
                  <a:lnTo>
                    <a:pt x="449986" y="109080"/>
                  </a:lnTo>
                  <a:lnTo>
                    <a:pt x="589597" y="109156"/>
                  </a:lnTo>
                  <a:lnTo>
                    <a:pt x="589749" y="109080"/>
                  </a:lnTo>
                  <a:lnTo>
                    <a:pt x="591172" y="108356"/>
                  </a:lnTo>
                  <a:close/>
                </a:path>
              </a:pathLst>
            </a:custGeom>
            <a:solidFill>
              <a:srgbClr val="454F5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7985" y="9286369"/>
              <a:ext cx="190543" cy="190558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311889" y="9289963"/>
              <a:ext cx="203200" cy="194945"/>
            </a:xfrm>
            <a:custGeom>
              <a:avLst/>
              <a:gdLst/>
              <a:ahLst/>
              <a:cxnLst/>
              <a:rect l="l" t="t" r="r" b="b"/>
              <a:pathLst>
                <a:path w="203200" h="194945">
                  <a:moveTo>
                    <a:pt x="199402" y="114"/>
                  </a:moveTo>
                  <a:lnTo>
                    <a:pt x="152019" y="0"/>
                  </a:lnTo>
                  <a:lnTo>
                    <a:pt x="150456" y="952"/>
                  </a:lnTo>
                  <a:lnTo>
                    <a:pt x="103949" y="93725"/>
                  </a:lnTo>
                  <a:lnTo>
                    <a:pt x="101460" y="98310"/>
                  </a:lnTo>
                  <a:lnTo>
                    <a:pt x="56299" y="1155"/>
                  </a:lnTo>
                  <a:lnTo>
                    <a:pt x="54978" y="0"/>
                  </a:lnTo>
                  <a:lnTo>
                    <a:pt x="4127" y="114"/>
                  </a:lnTo>
                  <a:lnTo>
                    <a:pt x="0" y="431"/>
                  </a:lnTo>
                  <a:lnTo>
                    <a:pt x="101485" y="194640"/>
                  </a:lnTo>
                  <a:lnTo>
                    <a:pt x="202577" y="368"/>
                  </a:lnTo>
                  <a:lnTo>
                    <a:pt x="199402" y="114"/>
                  </a:lnTo>
                  <a:close/>
                </a:path>
              </a:pathLst>
            </a:custGeom>
            <a:solidFill>
              <a:srgbClr val="454F5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875088" y="9496293"/>
            <a:ext cx="889000" cy="1365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solidFill>
                  <a:srgbClr val="454F56"/>
                </a:solidFill>
                <a:latin typeface="Arial"/>
                <a:cs typeface="Arial"/>
              </a:rPr>
              <a:t>A</a:t>
            </a:r>
            <a:r>
              <a:rPr dirty="0" sz="700" spc="-15">
                <a:solidFill>
                  <a:srgbClr val="454F5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454F56"/>
                </a:solidFill>
                <a:latin typeface="Arial"/>
                <a:cs typeface="Arial"/>
              </a:rPr>
              <a:t>First</a:t>
            </a:r>
            <a:r>
              <a:rPr dirty="0" sz="700" spc="-10">
                <a:solidFill>
                  <a:srgbClr val="454F5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54F56"/>
                </a:solidFill>
                <a:latin typeface="Arial"/>
                <a:cs typeface="Arial"/>
              </a:rPr>
              <a:t>Data</a:t>
            </a:r>
            <a:r>
              <a:rPr dirty="0" sz="700" spc="-10">
                <a:solidFill>
                  <a:srgbClr val="454F56"/>
                </a:solidFill>
                <a:latin typeface="Arial"/>
                <a:cs typeface="Arial"/>
              </a:rPr>
              <a:t> Company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811239" y="9314031"/>
            <a:ext cx="351726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0" b="1">
                <a:solidFill>
                  <a:srgbClr val="454F56"/>
                </a:solidFill>
                <a:latin typeface="Gill Sans MT"/>
                <a:cs typeface="Gill Sans MT"/>
              </a:rPr>
              <a:t>Visit</a:t>
            </a:r>
            <a:r>
              <a:rPr dirty="0" sz="1000" spc="-10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40" b="1">
                <a:solidFill>
                  <a:srgbClr val="4CAD2E"/>
                </a:solidFill>
                <a:latin typeface="Gill Sans MT"/>
                <a:cs typeface="Gill Sans MT"/>
              </a:rPr>
              <a:t>clover.com</a:t>
            </a:r>
            <a:r>
              <a:rPr dirty="0" sz="1000" spc="-5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70" b="1">
                <a:solidFill>
                  <a:srgbClr val="454F56"/>
                </a:solidFill>
                <a:latin typeface="Gill Sans MT"/>
                <a:cs typeface="Gill Sans MT"/>
              </a:rPr>
              <a:t>or</a:t>
            </a:r>
            <a:r>
              <a:rPr dirty="0" sz="1000" spc="-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20" b="1">
                <a:solidFill>
                  <a:srgbClr val="454F56"/>
                </a:solidFill>
                <a:latin typeface="Gill Sans MT"/>
                <a:cs typeface="Gill Sans MT"/>
              </a:rPr>
              <a:t>contact</a:t>
            </a:r>
            <a:r>
              <a:rPr dirty="0" sz="1000" spc="-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55" b="1">
                <a:solidFill>
                  <a:srgbClr val="454F56"/>
                </a:solidFill>
                <a:latin typeface="Gill Sans MT"/>
                <a:cs typeface="Gill Sans MT"/>
              </a:rPr>
              <a:t>your</a:t>
            </a:r>
            <a:r>
              <a:rPr dirty="0" sz="1000" spc="-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35" b="1">
                <a:solidFill>
                  <a:srgbClr val="454F56"/>
                </a:solidFill>
                <a:latin typeface="Gill Sans MT"/>
                <a:cs typeface="Gill Sans MT"/>
              </a:rPr>
              <a:t>representative</a:t>
            </a:r>
            <a:r>
              <a:rPr dirty="0" sz="1000" spc="-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60" b="1">
                <a:solidFill>
                  <a:srgbClr val="454F56"/>
                </a:solidFill>
                <a:latin typeface="Gill Sans MT"/>
                <a:cs typeface="Gill Sans MT"/>
              </a:rPr>
              <a:t>to</a:t>
            </a:r>
            <a:r>
              <a:rPr dirty="0" sz="1000" spc="-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40" b="1">
                <a:solidFill>
                  <a:srgbClr val="454F56"/>
                </a:solidFill>
                <a:latin typeface="Gill Sans MT"/>
                <a:cs typeface="Gill Sans MT"/>
              </a:rPr>
              <a:t>learn</a:t>
            </a:r>
            <a:r>
              <a:rPr dirty="0" sz="1000" spc="-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 b="1">
                <a:solidFill>
                  <a:srgbClr val="454F56"/>
                </a:solidFill>
                <a:latin typeface="Gill Sans MT"/>
                <a:cs typeface="Gill Sans MT"/>
              </a:rPr>
              <a:t>more.</a:t>
            </a:r>
            <a:endParaRPr sz="1000">
              <a:latin typeface="Gill Sans MT"/>
              <a:cs typeface="Gill Sans MT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147718" y="3127207"/>
            <a:ext cx="108971" cy="94058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191867" y="7584795"/>
            <a:ext cx="2495550" cy="93726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1900" spc="-225" b="1">
                <a:solidFill>
                  <a:srgbClr val="454F56"/>
                </a:solidFill>
                <a:latin typeface="Tahoma"/>
                <a:cs typeface="Tahoma"/>
              </a:rPr>
              <a:t>Ready,</a:t>
            </a:r>
            <a:r>
              <a:rPr dirty="0" sz="1900" spc="-185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165" b="1">
                <a:solidFill>
                  <a:srgbClr val="454F56"/>
                </a:solidFill>
                <a:latin typeface="Tahoma"/>
                <a:cs typeface="Tahoma"/>
              </a:rPr>
              <a:t>Set,</a:t>
            </a:r>
            <a:r>
              <a:rPr dirty="0" sz="1900" spc="-18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20" b="1">
                <a:solidFill>
                  <a:srgbClr val="454F56"/>
                </a:solidFill>
                <a:latin typeface="Tahoma"/>
                <a:cs typeface="Tahoma"/>
              </a:rPr>
              <a:t>Grow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ct val="116700"/>
              </a:lnSpc>
              <a:spcBef>
                <a:spcPts val="110"/>
              </a:spcBef>
            </a:pP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The</a:t>
            </a:r>
            <a:r>
              <a:rPr dirty="0" sz="1000" spc="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Clover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platform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provides</a:t>
            </a:r>
            <a:r>
              <a:rPr dirty="0" sz="10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robust</a:t>
            </a:r>
            <a:r>
              <a:rPr dirty="0" sz="10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hardware 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0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software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solutions</a:t>
            </a:r>
            <a:r>
              <a:rPr dirty="0" sz="1000" spc="-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that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grow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with</a:t>
            </a:r>
            <a:r>
              <a:rPr dirty="0" sz="10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you</a:t>
            </a:r>
            <a:r>
              <a:rPr dirty="0" sz="10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75">
                <a:solidFill>
                  <a:srgbClr val="454F56"/>
                </a:solidFill>
                <a:latin typeface="Gill Sans MT"/>
                <a:cs typeface="Gill Sans MT"/>
              </a:rPr>
              <a:t>as 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your</a:t>
            </a:r>
            <a:r>
              <a:rPr dirty="0" sz="1000" spc="-5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business</a:t>
            </a:r>
            <a:r>
              <a:rPr dirty="0" sz="10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evolves.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191867" y="6609677"/>
            <a:ext cx="2538095" cy="93726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690"/>
              </a:spcBef>
            </a:pPr>
            <a:r>
              <a:rPr dirty="0" sz="1900" spc="-180" b="1">
                <a:solidFill>
                  <a:srgbClr val="454F56"/>
                </a:solidFill>
                <a:latin typeface="Tahoma"/>
                <a:cs typeface="Tahoma"/>
              </a:rPr>
              <a:t>Keep</a:t>
            </a:r>
            <a:r>
              <a:rPr dirty="0" sz="1900" spc="-195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250" b="1">
                <a:solidFill>
                  <a:srgbClr val="454F56"/>
                </a:solidFill>
                <a:latin typeface="Tahoma"/>
                <a:cs typeface="Tahoma"/>
              </a:rPr>
              <a:t>It</a:t>
            </a:r>
            <a:r>
              <a:rPr dirty="0" sz="1900" spc="-19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180" b="1">
                <a:solidFill>
                  <a:srgbClr val="454F56"/>
                </a:solidFill>
                <a:latin typeface="Tahoma"/>
                <a:cs typeface="Tahoma"/>
              </a:rPr>
              <a:t>in</a:t>
            </a:r>
            <a:r>
              <a:rPr dirty="0" sz="1900" spc="-195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160" b="1">
                <a:solidFill>
                  <a:srgbClr val="454F56"/>
                </a:solidFill>
                <a:latin typeface="Tahoma"/>
                <a:cs typeface="Tahoma"/>
              </a:rPr>
              <a:t>the</a:t>
            </a:r>
            <a:r>
              <a:rPr dirty="0" sz="1900" spc="-19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20" b="1">
                <a:solidFill>
                  <a:srgbClr val="454F56"/>
                </a:solidFill>
                <a:latin typeface="Tahoma"/>
                <a:cs typeface="Tahoma"/>
              </a:rPr>
              <a:t>Cloud</a:t>
            </a:r>
            <a:endParaRPr sz="1900">
              <a:latin typeface="Tahoma"/>
              <a:cs typeface="Tahoma"/>
            </a:endParaRPr>
          </a:p>
          <a:p>
            <a:pPr algn="just" marL="12700" marR="5080">
              <a:lnSpc>
                <a:spcPct val="116700"/>
              </a:lnSpc>
              <a:spcBef>
                <a:spcPts val="110"/>
              </a:spcBef>
            </a:pPr>
            <a:r>
              <a:rPr dirty="0" sz="1000" spc="-25">
                <a:solidFill>
                  <a:srgbClr val="454F56"/>
                </a:solidFill>
                <a:latin typeface="Gill Sans MT"/>
                <a:cs typeface="Gill Sans MT"/>
              </a:rPr>
              <a:t>Your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Clover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40">
                <a:solidFill>
                  <a:srgbClr val="454F56"/>
                </a:solidFill>
                <a:latin typeface="Gill Sans MT"/>
                <a:cs typeface="Gill Sans MT"/>
              </a:rPr>
              <a:t>Web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Dashboard</a:t>
            </a:r>
            <a:r>
              <a:rPr dirty="0" sz="1000" spc="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lets</a:t>
            </a:r>
            <a:r>
              <a:rPr dirty="0" sz="10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you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65">
                <a:solidFill>
                  <a:srgbClr val="454F56"/>
                </a:solidFill>
                <a:latin typeface="Gill Sans MT"/>
                <a:cs typeface="Gill Sans MT"/>
              </a:rPr>
              <a:t>see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your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complete</a:t>
            </a:r>
            <a:r>
              <a:rPr dirty="0" sz="10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75">
                <a:solidFill>
                  <a:srgbClr val="454F56"/>
                </a:solidFill>
                <a:latin typeface="Gill Sans MT"/>
                <a:cs typeface="Gill Sans MT"/>
              </a:rPr>
              <a:t>sales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history,</a:t>
            </a:r>
            <a:r>
              <a:rPr dirty="0" sz="10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monitor</a:t>
            </a:r>
            <a:r>
              <a:rPr dirty="0" sz="10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inventory,</a:t>
            </a:r>
            <a:r>
              <a:rPr dirty="0" sz="10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35">
                <a:solidFill>
                  <a:srgbClr val="454F56"/>
                </a:solidFill>
                <a:latin typeface="Gill Sans MT"/>
                <a:cs typeface="Gill Sans MT"/>
              </a:rPr>
              <a:t>and </a:t>
            </a:r>
            <a:r>
              <a:rPr dirty="0" sz="1000" spc="85">
                <a:solidFill>
                  <a:srgbClr val="454F56"/>
                </a:solidFill>
                <a:latin typeface="Gill Sans MT"/>
                <a:cs typeface="Gill Sans MT"/>
              </a:rPr>
              <a:t>manage</a:t>
            </a:r>
            <a:r>
              <a:rPr dirty="0" sz="1000" spc="8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employees—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wherever,</a:t>
            </a:r>
            <a:r>
              <a:rPr dirty="0" sz="1000" spc="8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whenever.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191867" y="5634559"/>
            <a:ext cx="2522220" cy="93726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690"/>
              </a:spcBef>
            </a:pPr>
            <a:r>
              <a:rPr dirty="0" sz="1900" spc="-185" b="1">
                <a:solidFill>
                  <a:srgbClr val="454F56"/>
                </a:solidFill>
                <a:latin typeface="Tahoma"/>
                <a:cs typeface="Tahoma"/>
              </a:rPr>
              <a:t>Mighty</a:t>
            </a:r>
            <a:r>
              <a:rPr dirty="0" sz="1900" spc="-18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200" b="1">
                <a:solidFill>
                  <a:srgbClr val="454F56"/>
                </a:solidFill>
                <a:latin typeface="Tahoma"/>
                <a:cs typeface="Tahoma"/>
              </a:rPr>
              <a:t>and</a:t>
            </a:r>
            <a:r>
              <a:rPr dirty="0" sz="1900" spc="-175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1900" spc="-20" b="1">
                <a:solidFill>
                  <a:srgbClr val="454F56"/>
                </a:solidFill>
                <a:latin typeface="Tahoma"/>
                <a:cs typeface="Tahoma"/>
              </a:rPr>
              <a:t>Mini</a:t>
            </a:r>
            <a:endParaRPr sz="1900">
              <a:latin typeface="Tahoma"/>
              <a:cs typeface="Tahoma"/>
            </a:endParaRPr>
          </a:p>
          <a:p>
            <a:pPr algn="just" marL="12700" marR="5080">
              <a:lnSpc>
                <a:spcPct val="116700"/>
              </a:lnSpc>
              <a:spcBef>
                <a:spcPts val="110"/>
              </a:spcBef>
            </a:pP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Need </a:t>
            </a:r>
            <a:r>
              <a:rPr dirty="0" sz="1000" spc="100">
                <a:solidFill>
                  <a:srgbClr val="454F56"/>
                </a:solidFill>
                <a:latin typeface="Gill Sans MT"/>
                <a:cs typeface="Gill Sans MT"/>
              </a:rPr>
              <a:t>a</a:t>
            </a:r>
            <a:r>
              <a:rPr dirty="0" sz="1000" spc="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reliable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terminal?</a:t>
            </a:r>
            <a:r>
              <a:rPr dirty="0" sz="10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Maybe</a:t>
            </a:r>
            <a:r>
              <a:rPr dirty="0" sz="1000" spc="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100">
                <a:solidFill>
                  <a:srgbClr val="454F56"/>
                </a:solidFill>
                <a:latin typeface="Gill Sans MT"/>
                <a:cs typeface="Gill Sans MT"/>
              </a:rPr>
              <a:t>a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 full-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featured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POS?</a:t>
            </a:r>
            <a:r>
              <a:rPr dirty="0" sz="10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Clover</a:t>
            </a:r>
            <a:r>
              <a:rPr dirty="0" sz="10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Mini</a:t>
            </a:r>
            <a:r>
              <a:rPr dirty="0" sz="10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is</a:t>
            </a:r>
            <a:r>
              <a:rPr dirty="0" sz="10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both.</a:t>
            </a:r>
            <a:r>
              <a:rPr dirty="0" sz="10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Expand</a:t>
            </a:r>
            <a:r>
              <a:rPr dirty="0" sz="1000" spc="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functionality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with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over</a:t>
            </a:r>
            <a:r>
              <a:rPr dirty="0" sz="10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300+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75">
                <a:solidFill>
                  <a:srgbClr val="454F56"/>
                </a:solidFill>
                <a:latin typeface="Gill Sans MT"/>
                <a:cs typeface="Gill Sans MT"/>
              </a:rPr>
              <a:t>apps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in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the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 Clover</a:t>
            </a:r>
            <a:r>
              <a:rPr dirty="0" sz="10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App</a:t>
            </a:r>
            <a:r>
              <a:rPr dirty="0" sz="10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Market.</a:t>
            </a:r>
            <a:endParaRPr sz="1000">
              <a:latin typeface="Gill Sans MT"/>
              <a:cs typeface="Gill Sans MT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529120" y="5907050"/>
            <a:ext cx="485140" cy="560070"/>
            <a:chOff x="529120" y="5907050"/>
            <a:chExt cx="485140" cy="560070"/>
          </a:xfrm>
        </p:grpSpPr>
        <p:pic>
          <p:nvPicPr>
            <p:cNvPr id="24" name="object 2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5990" y="6067080"/>
              <a:ext cx="252109" cy="183057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553943" y="6272242"/>
              <a:ext cx="379730" cy="194945"/>
            </a:xfrm>
            <a:custGeom>
              <a:avLst/>
              <a:gdLst/>
              <a:ahLst/>
              <a:cxnLst/>
              <a:rect l="l" t="t" r="r" b="b"/>
              <a:pathLst>
                <a:path w="379730" h="194945">
                  <a:moveTo>
                    <a:pt x="379628" y="0"/>
                  </a:moveTo>
                  <a:lnTo>
                    <a:pt x="329996" y="0"/>
                  </a:lnTo>
                  <a:lnTo>
                    <a:pt x="299326" y="100749"/>
                  </a:lnTo>
                  <a:lnTo>
                    <a:pt x="0" y="137985"/>
                  </a:lnTo>
                  <a:lnTo>
                    <a:pt x="0" y="194881"/>
                  </a:lnTo>
                  <a:lnTo>
                    <a:pt x="379628" y="194881"/>
                  </a:lnTo>
                  <a:lnTo>
                    <a:pt x="379628" y="0"/>
                  </a:lnTo>
                  <a:close/>
                </a:path>
              </a:pathLst>
            </a:custGeom>
            <a:solidFill>
              <a:srgbClr val="C6C6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797518" y="5907050"/>
              <a:ext cx="216535" cy="265430"/>
            </a:xfrm>
            <a:custGeom>
              <a:avLst/>
              <a:gdLst/>
              <a:ahLst/>
              <a:cxnLst/>
              <a:rect l="l" t="t" r="r" b="b"/>
              <a:pathLst>
                <a:path w="216534" h="265429">
                  <a:moveTo>
                    <a:pt x="178003" y="0"/>
                  </a:moveTo>
                  <a:lnTo>
                    <a:pt x="0" y="38036"/>
                  </a:lnTo>
                  <a:lnTo>
                    <a:pt x="15138" y="108889"/>
                  </a:lnTo>
                  <a:lnTo>
                    <a:pt x="16725" y="114223"/>
                  </a:lnTo>
                  <a:lnTo>
                    <a:pt x="30810" y="113449"/>
                  </a:lnTo>
                  <a:lnTo>
                    <a:pt x="32486" y="104152"/>
                  </a:lnTo>
                  <a:lnTo>
                    <a:pt x="41630" y="94881"/>
                  </a:lnTo>
                  <a:lnTo>
                    <a:pt x="47421" y="92113"/>
                  </a:lnTo>
                  <a:lnTo>
                    <a:pt x="53492" y="91147"/>
                  </a:lnTo>
                  <a:lnTo>
                    <a:pt x="62726" y="91085"/>
                  </a:lnTo>
                  <a:lnTo>
                    <a:pt x="71432" y="93706"/>
                  </a:lnTo>
                  <a:lnTo>
                    <a:pt x="78893" y="98823"/>
                  </a:lnTo>
                  <a:lnTo>
                    <a:pt x="84391" y="106248"/>
                  </a:lnTo>
                  <a:lnTo>
                    <a:pt x="86928" y="114108"/>
                  </a:lnTo>
                  <a:lnTo>
                    <a:pt x="87123" y="122381"/>
                  </a:lnTo>
                  <a:lnTo>
                    <a:pt x="85054" y="130395"/>
                  </a:lnTo>
                  <a:lnTo>
                    <a:pt x="80797" y="137477"/>
                  </a:lnTo>
                  <a:lnTo>
                    <a:pt x="74031" y="143294"/>
                  </a:lnTo>
                  <a:lnTo>
                    <a:pt x="65882" y="146692"/>
                  </a:lnTo>
                  <a:lnTo>
                    <a:pt x="57060" y="147655"/>
                  </a:lnTo>
                  <a:lnTo>
                    <a:pt x="48272" y="146164"/>
                  </a:lnTo>
                  <a:lnTo>
                    <a:pt x="42037" y="144170"/>
                  </a:lnTo>
                  <a:lnTo>
                    <a:pt x="35280" y="135648"/>
                  </a:lnTo>
                  <a:lnTo>
                    <a:pt x="23571" y="140792"/>
                  </a:lnTo>
                  <a:lnTo>
                    <a:pt x="23164" y="146430"/>
                  </a:lnTo>
                  <a:lnTo>
                    <a:pt x="38138" y="216522"/>
                  </a:lnTo>
                  <a:lnTo>
                    <a:pt x="110121" y="201104"/>
                  </a:lnTo>
                  <a:lnTo>
                    <a:pt x="115760" y="201523"/>
                  </a:lnTo>
                  <a:lnTo>
                    <a:pt x="120904" y="213232"/>
                  </a:lnTo>
                  <a:lnTo>
                    <a:pt x="112382" y="219976"/>
                  </a:lnTo>
                  <a:lnTo>
                    <a:pt x="110388" y="226225"/>
                  </a:lnTo>
                  <a:lnTo>
                    <a:pt x="108902" y="235012"/>
                  </a:lnTo>
                  <a:lnTo>
                    <a:pt x="109864" y="243835"/>
                  </a:lnTo>
                  <a:lnTo>
                    <a:pt x="113260" y="251983"/>
                  </a:lnTo>
                  <a:lnTo>
                    <a:pt x="119075" y="258749"/>
                  </a:lnTo>
                  <a:lnTo>
                    <a:pt x="126157" y="262999"/>
                  </a:lnTo>
                  <a:lnTo>
                    <a:pt x="134172" y="265064"/>
                  </a:lnTo>
                  <a:lnTo>
                    <a:pt x="142449" y="264868"/>
                  </a:lnTo>
                  <a:lnTo>
                    <a:pt x="150317" y="262331"/>
                  </a:lnTo>
                  <a:lnTo>
                    <a:pt x="157734" y="256839"/>
                  </a:lnTo>
                  <a:lnTo>
                    <a:pt x="162847" y="249378"/>
                  </a:lnTo>
                  <a:lnTo>
                    <a:pt x="165467" y="240673"/>
                  </a:lnTo>
                  <a:lnTo>
                    <a:pt x="165404" y="231444"/>
                  </a:lnTo>
                  <a:lnTo>
                    <a:pt x="164439" y="225361"/>
                  </a:lnTo>
                  <a:lnTo>
                    <a:pt x="161671" y="219582"/>
                  </a:lnTo>
                  <a:lnTo>
                    <a:pt x="152400" y="210438"/>
                  </a:lnTo>
                  <a:lnTo>
                    <a:pt x="143103" y="208762"/>
                  </a:lnTo>
                  <a:lnTo>
                    <a:pt x="142328" y="194678"/>
                  </a:lnTo>
                  <a:lnTo>
                    <a:pt x="147662" y="193078"/>
                  </a:lnTo>
                  <a:lnTo>
                    <a:pt x="216242" y="178917"/>
                  </a:lnTo>
                  <a:lnTo>
                    <a:pt x="178003" y="0"/>
                  </a:lnTo>
                  <a:close/>
                </a:path>
              </a:pathLst>
            </a:custGeom>
            <a:solidFill>
              <a:srgbClr val="7FC1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4964" y="6179769"/>
              <a:ext cx="361227" cy="251140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535336" y="6067233"/>
              <a:ext cx="361950" cy="363855"/>
            </a:xfrm>
            <a:custGeom>
              <a:avLst/>
              <a:gdLst/>
              <a:ahLst/>
              <a:cxnLst/>
              <a:rect l="l" t="t" r="r" b="b"/>
              <a:pathLst>
                <a:path w="361950" h="363854">
                  <a:moveTo>
                    <a:pt x="182105" y="357924"/>
                  </a:moveTo>
                  <a:lnTo>
                    <a:pt x="182105" y="296240"/>
                  </a:lnTo>
                  <a:lnTo>
                    <a:pt x="182105" y="291782"/>
                  </a:lnTo>
                  <a:lnTo>
                    <a:pt x="183680" y="286359"/>
                  </a:lnTo>
                  <a:lnTo>
                    <a:pt x="188849" y="285292"/>
                  </a:lnTo>
                  <a:lnTo>
                    <a:pt x="196189" y="283781"/>
                  </a:lnTo>
                  <a:lnTo>
                    <a:pt x="201002" y="293509"/>
                  </a:lnTo>
                  <a:lnTo>
                    <a:pt x="206679" y="296748"/>
                  </a:lnTo>
                  <a:lnTo>
                    <a:pt x="214938" y="300036"/>
                  </a:lnTo>
                  <a:lnTo>
                    <a:pt x="223745" y="300937"/>
                  </a:lnTo>
                  <a:lnTo>
                    <a:pt x="232404" y="299321"/>
                  </a:lnTo>
                  <a:lnTo>
                    <a:pt x="240220" y="295059"/>
                  </a:lnTo>
                  <a:lnTo>
                    <a:pt x="245847" y="289031"/>
                  </a:lnTo>
                  <a:lnTo>
                    <a:pt x="249535" y="281641"/>
                  </a:lnTo>
                  <a:lnTo>
                    <a:pt x="251071" y="273527"/>
                  </a:lnTo>
                  <a:lnTo>
                    <a:pt x="250240" y="265328"/>
                  </a:lnTo>
                  <a:lnTo>
                    <a:pt x="217106" y="243827"/>
                  </a:lnTo>
                  <a:lnTo>
                    <a:pt x="210883" y="245325"/>
                  </a:lnTo>
                  <a:lnTo>
                    <a:pt x="205740" y="248704"/>
                  </a:lnTo>
                  <a:lnTo>
                    <a:pt x="200024" y="252463"/>
                  </a:lnTo>
                  <a:lnTo>
                    <a:pt x="196456" y="261188"/>
                  </a:lnTo>
                  <a:lnTo>
                    <a:pt x="188417" y="259918"/>
                  </a:lnTo>
                  <a:lnTo>
                    <a:pt x="182549" y="259003"/>
                  </a:lnTo>
                  <a:lnTo>
                    <a:pt x="182105" y="253466"/>
                  </a:lnTo>
                  <a:lnTo>
                    <a:pt x="182105" y="248678"/>
                  </a:lnTo>
                  <a:lnTo>
                    <a:pt x="182105" y="183832"/>
                  </a:lnTo>
                  <a:lnTo>
                    <a:pt x="182143" y="181648"/>
                  </a:lnTo>
                  <a:lnTo>
                    <a:pt x="115074" y="181648"/>
                  </a:lnTo>
                  <a:lnTo>
                    <a:pt x="110616" y="181648"/>
                  </a:lnTo>
                  <a:lnTo>
                    <a:pt x="105194" y="180073"/>
                  </a:lnTo>
                  <a:lnTo>
                    <a:pt x="104127" y="174904"/>
                  </a:lnTo>
                  <a:lnTo>
                    <a:pt x="102615" y="167563"/>
                  </a:lnTo>
                  <a:lnTo>
                    <a:pt x="112344" y="162750"/>
                  </a:lnTo>
                  <a:lnTo>
                    <a:pt x="115595" y="157073"/>
                  </a:lnTo>
                  <a:lnTo>
                    <a:pt x="118878" y="148812"/>
                  </a:lnTo>
                  <a:lnTo>
                    <a:pt x="119778" y="140003"/>
                  </a:lnTo>
                  <a:lnTo>
                    <a:pt x="118161" y="131343"/>
                  </a:lnTo>
                  <a:lnTo>
                    <a:pt x="113893" y="123532"/>
                  </a:lnTo>
                  <a:lnTo>
                    <a:pt x="107871" y="117904"/>
                  </a:lnTo>
                  <a:lnTo>
                    <a:pt x="100480" y="114212"/>
                  </a:lnTo>
                  <a:lnTo>
                    <a:pt x="92364" y="112676"/>
                  </a:lnTo>
                  <a:lnTo>
                    <a:pt x="84162" y="113512"/>
                  </a:lnTo>
                  <a:lnTo>
                    <a:pt x="62661" y="146646"/>
                  </a:lnTo>
                  <a:lnTo>
                    <a:pt x="64160" y="152869"/>
                  </a:lnTo>
                  <a:lnTo>
                    <a:pt x="67538" y="158013"/>
                  </a:lnTo>
                  <a:lnTo>
                    <a:pt x="71297" y="163728"/>
                  </a:lnTo>
                  <a:lnTo>
                    <a:pt x="80022" y="167297"/>
                  </a:lnTo>
                  <a:lnTo>
                    <a:pt x="78765" y="175336"/>
                  </a:lnTo>
                  <a:lnTo>
                    <a:pt x="77838" y="181203"/>
                  </a:lnTo>
                  <a:lnTo>
                    <a:pt x="72301" y="181648"/>
                  </a:lnTo>
                  <a:lnTo>
                    <a:pt x="67513" y="181648"/>
                  </a:lnTo>
                  <a:lnTo>
                    <a:pt x="0" y="181648"/>
                  </a:lnTo>
                </a:path>
                <a:path w="361950" h="363854">
                  <a:moveTo>
                    <a:pt x="177761" y="181648"/>
                  </a:moveTo>
                  <a:lnTo>
                    <a:pt x="251104" y="181648"/>
                  </a:lnTo>
                  <a:lnTo>
                    <a:pt x="255574" y="181648"/>
                  </a:lnTo>
                  <a:lnTo>
                    <a:pt x="260984" y="183222"/>
                  </a:lnTo>
                  <a:lnTo>
                    <a:pt x="262051" y="188391"/>
                  </a:lnTo>
                  <a:lnTo>
                    <a:pt x="263563" y="195732"/>
                  </a:lnTo>
                  <a:lnTo>
                    <a:pt x="253847" y="200545"/>
                  </a:lnTo>
                  <a:lnTo>
                    <a:pt x="250596" y="206222"/>
                  </a:lnTo>
                  <a:lnTo>
                    <a:pt x="247308" y="214481"/>
                  </a:lnTo>
                  <a:lnTo>
                    <a:pt x="246406" y="223288"/>
                  </a:lnTo>
                  <a:lnTo>
                    <a:pt x="248022" y="231947"/>
                  </a:lnTo>
                  <a:lnTo>
                    <a:pt x="252285" y="239763"/>
                  </a:lnTo>
                  <a:lnTo>
                    <a:pt x="258313" y="245390"/>
                  </a:lnTo>
                  <a:lnTo>
                    <a:pt x="265704" y="249078"/>
                  </a:lnTo>
                  <a:lnTo>
                    <a:pt x="273822" y="250614"/>
                  </a:lnTo>
                  <a:lnTo>
                    <a:pt x="282028" y="249783"/>
                  </a:lnTo>
                  <a:lnTo>
                    <a:pt x="303530" y="216649"/>
                  </a:lnTo>
                  <a:lnTo>
                    <a:pt x="302031" y="210426"/>
                  </a:lnTo>
                  <a:lnTo>
                    <a:pt x="298640" y="205282"/>
                  </a:lnTo>
                  <a:lnTo>
                    <a:pt x="294894" y="199567"/>
                  </a:lnTo>
                  <a:lnTo>
                    <a:pt x="286156" y="195999"/>
                  </a:lnTo>
                  <a:lnTo>
                    <a:pt x="287426" y="187959"/>
                  </a:lnTo>
                  <a:lnTo>
                    <a:pt x="288353" y="182092"/>
                  </a:lnTo>
                  <a:lnTo>
                    <a:pt x="293878" y="181648"/>
                  </a:lnTo>
                  <a:lnTo>
                    <a:pt x="298665" y="181648"/>
                  </a:lnTo>
                  <a:lnTo>
                    <a:pt x="360349" y="181648"/>
                  </a:lnTo>
                  <a:lnTo>
                    <a:pt x="361721" y="181648"/>
                  </a:lnTo>
                  <a:lnTo>
                    <a:pt x="361721" y="363296"/>
                  </a:lnTo>
                  <a:lnTo>
                    <a:pt x="0" y="363296"/>
                  </a:lnTo>
                  <a:lnTo>
                    <a:pt x="0" y="0"/>
                  </a:lnTo>
                  <a:lnTo>
                    <a:pt x="180682" y="0"/>
                  </a:lnTo>
                  <a:lnTo>
                    <a:pt x="182587" y="0"/>
                  </a:lnTo>
                  <a:lnTo>
                    <a:pt x="182308" y="28334"/>
                  </a:lnTo>
                  <a:lnTo>
                    <a:pt x="182165" y="44559"/>
                  </a:lnTo>
                  <a:lnTo>
                    <a:pt x="182112" y="54776"/>
                  </a:lnTo>
                  <a:lnTo>
                    <a:pt x="182105" y="65087"/>
                  </a:lnTo>
                  <a:lnTo>
                    <a:pt x="182105" y="69875"/>
                  </a:lnTo>
                  <a:lnTo>
                    <a:pt x="182549" y="75399"/>
                  </a:lnTo>
                  <a:lnTo>
                    <a:pt x="188417" y="76326"/>
                  </a:lnTo>
                  <a:lnTo>
                    <a:pt x="196456" y="77596"/>
                  </a:lnTo>
                  <a:lnTo>
                    <a:pt x="200024" y="68859"/>
                  </a:lnTo>
                  <a:lnTo>
                    <a:pt x="205740" y="65112"/>
                  </a:lnTo>
                  <a:lnTo>
                    <a:pt x="210883" y="61721"/>
                  </a:lnTo>
                  <a:lnTo>
                    <a:pt x="217106" y="60223"/>
                  </a:lnTo>
                  <a:lnTo>
                    <a:pt x="223240" y="60553"/>
                  </a:lnTo>
                  <a:lnTo>
                    <a:pt x="251071" y="89931"/>
                  </a:lnTo>
                  <a:lnTo>
                    <a:pt x="249535" y="98048"/>
                  </a:lnTo>
                  <a:lnTo>
                    <a:pt x="245847" y="105439"/>
                  </a:lnTo>
                  <a:lnTo>
                    <a:pt x="240220" y="111467"/>
                  </a:lnTo>
                  <a:lnTo>
                    <a:pt x="232404" y="115730"/>
                  </a:lnTo>
                  <a:lnTo>
                    <a:pt x="223745" y="117346"/>
                  </a:lnTo>
                  <a:lnTo>
                    <a:pt x="214938" y="116445"/>
                  </a:lnTo>
                  <a:lnTo>
                    <a:pt x="206679" y="113156"/>
                  </a:lnTo>
                  <a:lnTo>
                    <a:pt x="201002" y="109905"/>
                  </a:lnTo>
                  <a:lnTo>
                    <a:pt x="196189" y="100190"/>
                  </a:lnTo>
                  <a:lnTo>
                    <a:pt x="188849" y="101701"/>
                  </a:lnTo>
                  <a:lnTo>
                    <a:pt x="183680" y="102768"/>
                  </a:lnTo>
                  <a:lnTo>
                    <a:pt x="182105" y="108178"/>
                  </a:lnTo>
                  <a:lnTo>
                    <a:pt x="182105" y="112648"/>
                  </a:lnTo>
                  <a:lnTo>
                    <a:pt x="182105" y="180162"/>
                  </a:lnTo>
                </a:path>
              </a:pathLst>
            </a:custGeom>
            <a:ln w="12433">
              <a:solidFill>
                <a:srgbClr val="54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762913" y="5962984"/>
              <a:ext cx="215900" cy="264795"/>
            </a:xfrm>
            <a:custGeom>
              <a:avLst/>
              <a:gdLst/>
              <a:ahLst/>
              <a:cxnLst/>
              <a:rect l="l" t="t" r="r" b="b"/>
              <a:pathLst>
                <a:path w="215900" h="264795">
                  <a:moveTo>
                    <a:pt x="177279" y="0"/>
                  </a:moveTo>
                  <a:lnTo>
                    <a:pt x="0" y="37922"/>
                  </a:lnTo>
                  <a:lnTo>
                    <a:pt x="15074" y="108546"/>
                  </a:lnTo>
                  <a:lnTo>
                    <a:pt x="16662" y="113868"/>
                  </a:lnTo>
                  <a:lnTo>
                    <a:pt x="30695" y="113093"/>
                  </a:lnTo>
                  <a:lnTo>
                    <a:pt x="32359" y="103822"/>
                  </a:lnTo>
                  <a:lnTo>
                    <a:pt x="41465" y="94589"/>
                  </a:lnTo>
                  <a:lnTo>
                    <a:pt x="47231" y="91820"/>
                  </a:lnTo>
                  <a:lnTo>
                    <a:pt x="53276" y="90855"/>
                  </a:lnTo>
                  <a:lnTo>
                    <a:pt x="62472" y="90798"/>
                  </a:lnTo>
                  <a:lnTo>
                    <a:pt x="71143" y="93413"/>
                  </a:lnTo>
                  <a:lnTo>
                    <a:pt x="78574" y="98512"/>
                  </a:lnTo>
                  <a:lnTo>
                    <a:pt x="84048" y="105905"/>
                  </a:lnTo>
                  <a:lnTo>
                    <a:pt x="86573" y="113744"/>
                  </a:lnTo>
                  <a:lnTo>
                    <a:pt x="86769" y="121994"/>
                  </a:lnTo>
                  <a:lnTo>
                    <a:pt x="84712" y="129985"/>
                  </a:lnTo>
                  <a:lnTo>
                    <a:pt x="80479" y="137045"/>
                  </a:lnTo>
                  <a:lnTo>
                    <a:pt x="73737" y="142846"/>
                  </a:lnTo>
                  <a:lnTo>
                    <a:pt x="65619" y="146234"/>
                  </a:lnTo>
                  <a:lnTo>
                    <a:pt x="56832" y="147193"/>
                  </a:lnTo>
                  <a:lnTo>
                    <a:pt x="48082" y="145707"/>
                  </a:lnTo>
                  <a:lnTo>
                    <a:pt x="41871" y="143725"/>
                  </a:lnTo>
                  <a:lnTo>
                    <a:pt x="35140" y="135229"/>
                  </a:lnTo>
                  <a:lnTo>
                    <a:pt x="23482" y="140360"/>
                  </a:lnTo>
                  <a:lnTo>
                    <a:pt x="23075" y="145973"/>
                  </a:lnTo>
                  <a:lnTo>
                    <a:pt x="37985" y="215849"/>
                  </a:lnTo>
                  <a:lnTo>
                    <a:pt x="109677" y="200482"/>
                  </a:lnTo>
                  <a:lnTo>
                    <a:pt x="115290" y="200888"/>
                  </a:lnTo>
                  <a:lnTo>
                    <a:pt x="120421" y="212559"/>
                  </a:lnTo>
                  <a:lnTo>
                    <a:pt x="111925" y="219290"/>
                  </a:lnTo>
                  <a:lnTo>
                    <a:pt x="109943" y="225526"/>
                  </a:lnTo>
                  <a:lnTo>
                    <a:pt x="108457" y="234284"/>
                  </a:lnTo>
                  <a:lnTo>
                    <a:pt x="109415" y="243074"/>
                  </a:lnTo>
                  <a:lnTo>
                    <a:pt x="112799" y="251194"/>
                  </a:lnTo>
                  <a:lnTo>
                    <a:pt x="118592" y="257936"/>
                  </a:lnTo>
                  <a:lnTo>
                    <a:pt x="125649" y="262179"/>
                  </a:lnTo>
                  <a:lnTo>
                    <a:pt x="133630" y="264242"/>
                  </a:lnTo>
                  <a:lnTo>
                    <a:pt x="141872" y="264048"/>
                  </a:lnTo>
                  <a:lnTo>
                    <a:pt x="149707" y="261518"/>
                  </a:lnTo>
                  <a:lnTo>
                    <a:pt x="157091" y="256041"/>
                  </a:lnTo>
                  <a:lnTo>
                    <a:pt x="162182" y="248605"/>
                  </a:lnTo>
                  <a:lnTo>
                    <a:pt x="164791" y="239926"/>
                  </a:lnTo>
                  <a:lnTo>
                    <a:pt x="164731" y="230720"/>
                  </a:lnTo>
                  <a:lnTo>
                    <a:pt x="163779" y="224662"/>
                  </a:lnTo>
                  <a:lnTo>
                    <a:pt x="161010" y="218897"/>
                  </a:lnTo>
                  <a:lnTo>
                    <a:pt x="151790" y="209778"/>
                  </a:lnTo>
                  <a:lnTo>
                    <a:pt x="142519" y="208102"/>
                  </a:lnTo>
                  <a:lnTo>
                    <a:pt x="141757" y="194068"/>
                  </a:lnTo>
                  <a:lnTo>
                    <a:pt x="147066" y="192481"/>
                  </a:lnTo>
                  <a:lnTo>
                    <a:pt x="215353" y="178371"/>
                  </a:lnTo>
                  <a:lnTo>
                    <a:pt x="1772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762913" y="5962984"/>
              <a:ext cx="215900" cy="264795"/>
            </a:xfrm>
            <a:custGeom>
              <a:avLst/>
              <a:gdLst/>
              <a:ahLst/>
              <a:cxnLst/>
              <a:rect l="l" t="t" r="r" b="b"/>
              <a:pathLst>
                <a:path w="215900" h="264795">
                  <a:moveTo>
                    <a:pt x="37985" y="215849"/>
                  </a:moveTo>
                  <a:lnTo>
                    <a:pt x="28332" y="170627"/>
                  </a:lnTo>
                  <a:lnTo>
                    <a:pt x="23075" y="145973"/>
                  </a:lnTo>
                  <a:lnTo>
                    <a:pt x="23482" y="140360"/>
                  </a:lnTo>
                  <a:lnTo>
                    <a:pt x="28295" y="138239"/>
                  </a:lnTo>
                  <a:lnTo>
                    <a:pt x="35140" y="135229"/>
                  </a:lnTo>
                  <a:lnTo>
                    <a:pt x="41871" y="143725"/>
                  </a:lnTo>
                  <a:lnTo>
                    <a:pt x="48082" y="145707"/>
                  </a:lnTo>
                  <a:lnTo>
                    <a:pt x="56832" y="147193"/>
                  </a:lnTo>
                  <a:lnTo>
                    <a:pt x="65619" y="146234"/>
                  </a:lnTo>
                  <a:lnTo>
                    <a:pt x="73737" y="142846"/>
                  </a:lnTo>
                  <a:lnTo>
                    <a:pt x="80479" y="137045"/>
                  </a:lnTo>
                  <a:lnTo>
                    <a:pt x="84712" y="129985"/>
                  </a:lnTo>
                  <a:lnTo>
                    <a:pt x="86769" y="121994"/>
                  </a:lnTo>
                  <a:lnTo>
                    <a:pt x="86573" y="113744"/>
                  </a:lnTo>
                  <a:lnTo>
                    <a:pt x="84048" y="105905"/>
                  </a:lnTo>
                  <a:lnTo>
                    <a:pt x="78574" y="98512"/>
                  </a:lnTo>
                  <a:lnTo>
                    <a:pt x="71143" y="93413"/>
                  </a:lnTo>
                  <a:lnTo>
                    <a:pt x="62472" y="90798"/>
                  </a:lnTo>
                  <a:lnTo>
                    <a:pt x="53276" y="90855"/>
                  </a:lnTo>
                  <a:lnTo>
                    <a:pt x="47231" y="91820"/>
                  </a:lnTo>
                  <a:lnTo>
                    <a:pt x="41465" y="94589"/>
                  </a:lnTo>
                  <a:lnTo>
                    <a:pt x="37147" y="98971"/>
                  </a:lnTo>
                  <a:lnTo>
                    <a:pt x="32359" y="103822"/>
                  </a:lnTo>
                  <a:lnTo>
                    <a:pt x="30695" y="113093"/>
                  </a:lnTo>
                  <a:lnTo>
                    <a:pt x="22580" y="113537"/>
                  </a:lnTo>
                  <a:lnTo>
                    <a:pt x="16662" y="113868"/>
                  </a:lnTo>
                  <a:lnTo>
                    <a:pt x="15074" y="108546"/>
                  </a:lnTo>
                  <a:lnTo>
                    <a:pt x="14084" y="103873"/>
                  </a:lnTo>
                  <a:lnTo>
                    <a:pt x="10431" y="86764"/>
                  </a:lnTo>
                  <a:lnTo>
                    <a:pt x="5751" y="64849"/>
                  </a:lnTo>
                  <a:lnTo>
                    <a:pt x="1716" y="45958"/>
                  </a:lnTo>
                  <a:lnTo>
                    <a:pt x="0" y="37922"/>
                  </a:lnTo>
                  <a:lnTo>
                    <a:pt x="10464" y="35686"/>
                  </a:lnTo>
                  <a:lnTo>
                    <a:pt x="177279" y="0"/>
                  </a:lnTo>
                  <a:lnTo>
                    <a:pt x="214960" y="176504"/>
                  </a:lnTo>
                  <a:lnTo>
                    <a:pt x="215353" y="178371"/>
                  </a:lnTo>
                  <a:lnTo>
                    <a:pt x="187642" y="184012"/>
                  </a:lnTo>
                  <a:lnTo>
                    <a:pt x="171778" y="187258"/>
                  </a:lnTo>
                  <a:lnTo>
                    <a:pt x="161798" y="189337"/>
                  </a:lnTo>
                  <a:lnTo>
                    <a:pt x="151739" y="191477"/>
                  </a:lnTo>
                  <a:lnTo>
                    <a:pt x="147066" y="192481"/>
                  </a:lnTo>
                  <a:lnTo>
                    <a:pt x="141757" y="194068"/>
                  </a:lnTo>
                  <a:lnTo>
                    <a:pt x="142074" y="199999"/>
                  </a:lnTo>
                  <a:lnTo>
                    <a:pt x="142519" y="208102"/>
                  </a:lnTo>
                  <a:lnTo>
                    <a:pt x="151790" y="209778"/>
                  </a:lnTo>
                  <a:lnTo>
                    <a:pt x="156641" y="214579"/>
                  </a:lnTo>
                  <a:lnTo>
                    <a:pt x="161010" y="218897"/>
                  </a:lnTo>
                  <a:lnTo>
                    <a:pt x="163779" y="224662"/>
                  </a:lnTo>
                  <a:lnTo>
                    <a:pt x="164731" y="230720"/>
                  </a:lnTo>
                  <a:lnTo>
                    <a:pt x="164791" y="239926"/>
                  </a:lnTo>
                  <a:lnTo>
                    <a:pt x="162182" y="248605"/>
                  </a:lnTo>
                  <a:lnTo>
                    <a:pt x="157091" y="256041"/>
                  </a:lnTo>
                  <a:lnTo>
                    <a:pt x="149707" y="261518"/>
                  </a:lnTo>
                  <a:lnTo>
                    <a:pt x="141872" y="264048"/>
                  </a:lnTo>
                  <a:lnTo>
                    <a:pt x="133630" y="264242"/>
                  </a:lnTo>
                  <a:lnTo>
                    <a:pt x="125649" y="262179"/>
                  </a:lnTo>
                  <a:lnTo>
                    <a:pt x="118592" y="257936"/>
                  </a:lnTo>
                  <a:lnTo>
                    <a:pt x="112799" y="251194"/>
                  </a:lnTo>
                  <a:lnTo>
                    <a:pt x="109415" y="243074"/>
                  </a:lnTo>
                  <a:lnTo>
                    <a:pt x="108457" y="234284"/>
                  </a:lnTo>
                  <a:lnTo>
                    <a:pt x="109943" y="225526"/>
                  </a:lnTo>
                  <a:lnTo>
                    <a:pt x="111925" y="219290"/>
                  </a:lnTo>
                  <a:lnTo>
                    <a:pt x="120421" y="212559"/>
                  </a:lnTo>
                  <a:lnTo>
                    <a:pt x="117411" y="205714"/>
                  </a:lnTo>
                  <a:lnTo>
                    <a:pt x="115290" y="200888"/>
                  </a:lnTo>
                  <a:lnTo>
                    <a:pt x="109677" y="200482"/>
                  </a:lnTo>
                  <a:lnTo>
                    <a:pt x="105321" y="201409"/>
                  </a:lnTo>
                  <a:lnTo>
                    <a:pt x="90777" y="204523"/>
                  </a:lnTo>
                  <a:lnTo>
                    <a:pt x="74493" y="208006"/>
                  </a:lnTo>
                  <a:lnTo>
                    <a:pt x="61231" y="210842"/>
                  </a:lnTo>
                  <a:lnTo>
                    <a:pt x="55752" y="212013"/>
                  </a:lnTo>
                  <a:lnTo>
                    <a:pt x="37985" y="215849"/>
                  </a:lnTo>
                  <a:close/>
                </a:path>
              </a:pathLst>
            </a:custGeom>
            <a:ln w="12433">
              <a:solidFill>
                <a:srgbClr val="54595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 descr=""/>
          <p:cNvGrpSpPr/>
          <p:nvPr/>
        </p:nvGrpSpPr>
        <p:grpSpPr>
          <a:xfrm>
            <a:off x="550971" y="7778357"/>
            <a:ext cx="391160" cy="667385"/>
            <a:chOff x="550971" y="7778357"/>
            <a:chExt cx="391160" cy="667385"/>
          </a:xfrm>
        </p:grpSpPr>
        <p:pic>
          <p:nvPicPr>
            <p:cNvPr id="32" name="object 3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1939" y="7789984"/>
              <a:ext cx="112691" cy="217931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580351" y="8209597"/>
              <a:ext cx="361315" cy="236220"/>
            </a:xfrm>
            <a:custGeom>
              <a:avLst/>
              <a:gdLst/>
              <a:ahLst/>
              <a:cxnLst/>
              <a:rect l="l" t="t" r="r" b="b"/>
              <a:pathLst>
                <a:path w="361315" h="236220">
                  <a:moveTo>
                    <a:pt x="361188" y="0"/>
                  </a:moveTo>
                  <a:lnTo>
                    <a:pt x="0" y="0"/>
                  </a:lnTo>
                  <a:lnTo>
                    <a:pt x="10566" y="57746"/>
                  </a:lnTo>
                  <a:lnTo>
                    <a:pt x="34150" y="57746"/>
                  </a:lnTo>
                  <a:lnTo>
                    <a:pt x="60502" y="235902"/>
                  </a:lnTo>
                  <a:lnTo>
                    <a:pt x="295389" y="235902"/>
                  </a:lnTo>
                  <a:lnTo>
                    <a:pt x="326999" y="57746"/>
                  </a:lnTo>
                  <a:lnTo>
                    <a:pt x="350621" y="57746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C6C6C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6604" y="7778357"/>
              <a:ext cx="363792" cy="403851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557689" y="8180532"/>
              <a:ext cx="361315" cy="57785"/>
            </a:xfrm>
            <a:custGeom>
              <a:avLst/>
              <a:gdLst/>
              <a:ahLst/>
              <a:cxnLst/>
              <a:rect l="l" t="t" r="r" b="b"/>
              <a:pathLst>
                <a:path w="361315" h="57784">
                  <a:moveTo>
                    <a:pt x="361188" y="0"/>
                  </a:moveTo>
                  <a:lnTo>
                    <a:pt x="0" y="0"/>
                  </a:lnTo>
                  <a:lnTo>
                    <a:pt x="10566" y="57746"/>
                  </a:lnTo>
                  <a:lnTo>
                    <a:pt x="350621" y="57746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7FC1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57689" y="8180532"/>
              <a:ext cx="361315" cy="57785"/>
            </a:xfrm>
            <a:custGeom>
              <a:avLst/>
              <a:gdLst/>
              <a:ahLst/>
              <a:cxnLst/>
              <a:rect l="l" t="t" r="r" b="b"/>
              <a:pathLst>
                <a:path w="361315" h="57784">
                  <a:moveTo>
                    <a:pt x="350621" y="57746"/>
                  </a:moveTo>
                  <a:lnTo>
                    <a:pt x="10566" y="57746"/>
                  </a:lnTo>
                  <a:lnTo>
                    <a:pt x="0" y="0"/>
                  </a:lnTo>
                  <a:lnTo>
                    <a:pt x="361188" y="0"/>
                  </a:lnTo>
                  <a:lnTo>
                    <a:pt x="350621" y="57746"/>
                  </a:lnTo>
                  <a:close/>
                </a:path>
              </a:pathLst>
            </a:custGeom>
            <a:ln w="13436">
              <a:solidFill>
                <a:srgbClr val="231E2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591792" y="8237899"/>
              <a:ext cx="293370" cy="179070"/>
            </a:xfrm>
            <a:custGeom>
              <a:avLst/>
              <a:gdLst/>
              <a:ahLst/>
              <a:cxnLst/>
              <a:rect l="l" t="t" r="r" b="b"/>
              <a:pathLst>
                <a:path w="293369" h="179070">
                  <a:moveTo>
                    <a:pt x="292976" y="0"/>
                  </a:moveTo>
                  <a:lnTo>
                    <a:pt x="0" y="0"/>
                  </a:lnTo>
                  <a:lnTo>
                    <a:pt x="26415" y="178536"/>
                  </a:lnTo>
                  <a:lnTo>
                    <a:pt x="261289" y="178536"/>
                  </a:lnTo>
                  <a:lnTo>
                    <a:pt x="292976" y="0"/>
                  </a:lnTo>
                  <a:close/>
                </a:path>
              </a:pathLst>
            </a:custGeom>
            <a:solidFill>
              <a:srgbClr val="7FC1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91792" y="8237899"/>
              <a:ext cx="293370" cy="179070"/>
            </a:xfrm>
            <a:custGeom>
              <a:avLst/>
              <a:gdLst/>
              <a:ahLst/>
              <a:cxnLst/>
              <a:rect l="l" t="t" r="r" b="b"/>
              <a:pathLst>
                <a:path w="293369" h="179070">
                  <a:moveTo>
                    <a:pt x="261289" y="178536"/>
                  </a:moveTo>
                  <a:lnTo>
                    <a:pt x="26415" y="178536"/>
                  </a:lnTo>
                  <a:lnTo>
                    <a:pt x="0" y="0"/>
                  </a:lnTo>
                  <a:lnTo>
                    <a:pt x="292976" y="0"/>
                  </a:lnTo>
                  <a:lnTo>
                    <a:pt x="261289" y="178536"/>
                  </a:lnTo>
                  <a:close/>
                </a:path>
              </a:pathLst>
            </a:custGeom>
            <a:ln w="13436">
              <a:solidFill>
                <a:srgbClr val="231E2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460503" y="6904973"/>
            <a:ext cx="571500" cy="435609"/>
            <a:chOff x="460503" y="6904973"/>
            <a:chExt cx="571500" cy="435609"/>
          </a:xfrm>
        </p:grpSpPr>
        <p:sp>
          <p:nvSpPr>
            <p:cNvPr id="40" name="object 40" descr=""/>
            <p:cNvSpPr/>
            <p:nvPr/>
          </p:nvSpPr>
          <p:spPr>
            <a:xfrm>
              <a:off x="466806" y="6974247"/>
              <a:ext cx="559435" cy="334645"/>
            </a:xfrm>
            <a:custGeom>
              <a:avLst/>
              <a:gdLst/>
              <a:ahLst/>
              <a:cxnLst/>
              <a:rect l="l" t="t" r="r" b="b"/>
              <a:pathLst>
                <a:path w="559435" h="334645">
                  <a:moveTo>
                    <a:pt x="232879" y="0"/>
                  </a:moveTo>
                  <a:lnTo>
                    <a:pt x="186231" y="7524"/>
                  </a:lnTo>
                  <a:lnTo>
                    <a:pt x="145717" y="28476"/>
                  </a:lnTo>
                  <a:lnTo>
                    <a:pt x="113769" y="60427"/>
                  </a:lnTo>
                  <a:lnTo>
                    <a:pt x="92817" y="100944"/>
                  </a:lnTo>
                  <a:lnTo>
                    <a:pt x="85293" y="147599"/>
                  </a:lnTo>
                  <a:lnTo>
                    <a:pt x="85407" y="152120"/>
                  </a:lnTo>
                  <a:lnTo>
                    <a:pt x="51949" y="160829"/>
                  </a:lnTo>
                  <a:lnTo>
                    <a:pt x="24825" y="180649"/>
                  </a:lnTo>
                  <a:lnTo>
                    <a:pt x="6640" y="208983"/>
                  </a:lnTo>
                  <a:lnTo>
                    <a:pt x="0" y="243230"/>
                  </a:lnTo>
                  <a:lnTo>
                    <a:pt x="7175" y="278773"/>
                  </a:lnTo>
                  <a:lnTo>
                    <a:pt x="26744" y="307798"/>
                  </a:lnTo>
                  <a:lnTo>
                    <a:pt x="55769" y="327367"/>
                  </a:lnTo>
                  <a:lnTo>
                    <a:pt x="91312" y="334543"/>
                  </a:lnTo>
                  <a:lnTo>
                    <a:pt x="510108" y="334543"/>
                  </a:lnTo>
                  <a:lnTo>
                    <a:pt x="510108" y="334391"/>
                  </a:lnTo>
                  <a:lnTo>
                    <a:pt x="513245" y="334543"/>
                  </a:lnTo>
                  <a:lnTo>
                    <a:pt x="531014" y="330956"/>
                  </a:lnTo>
                  <a:lnTo>
                    <a:pt x="545526" y="321173"/>
                  </a:lnTo>
                  <a:lnTo>
                    <a:pt x="555312" y="306661"/>
                  </a:lnTo>
                  <a:lnTo>
                    <a:pt x="558901" y="288886"/>
                  </a:lnTo>
                  <a:lnTo>
                    <a:pt x="555312" y="271117"/>
                  </a:lnTo>
                  <a:lnTo>
                    <a:pt x="545526" y="256605"/>
                  </a:lnTo>
                  <a:lnTo>
                    <a:pt x="531014" y="246819"/>
                  </a:lnTo>
                  <a:lnTo>
                    <a:pt x="513245" y="243230"/>
                  </a:lnTo>
                  <a:lnTo>
                    <a:pt x="508977" y="243446"/>
                  </a:lnTo>
                  <a:lnTo>
                    <a:pt x="510493" y="237345"/>
                  </a:lnTo>
                  <a:lnTo>
                    <a:pt x="511600" y="231092"/>
                  </a:lnTo>
                  <a:lnTo>
                    <a:pt x="512278" y="224701"/>
                  </a:lnTo>
                  <a:lnTo>
                    <a:pt x="512508" y="218186"/>
                  </a:lnTo>
                  <a:lnTo>
                    <a:pt x="505237" y="182177"/>
                  </a:lnTo>
                  <a:lnTo>
                    <a:pt x="485408" y="152773"/>
                  </a:lnTo>
                  <a:lnTo>
                    <a:pt x="455999" y="132948"/>
                  </a:lnTo>
                  <a:lnTo>
                    <a:pt x="419988" y="125679"/>
                  </a:lnTo>
                  <a:lnTo>
                    <a:pt x="409370" y="126282"/>
                  </a:lnTo>
                  <a:lnTo>
                    <a:pt x="399103" y="128047"/>
                  </a:lnTo>
                  <a:lnTo>
                    <a:pt x="389256" y="130908"/>
                  </a:lnTo>
                  <a:lnTo>
                    <a:pt x="379895" y="134797"/>
                  </a:lnTo>
                  <a:lnTo>
                    <a:pt x="369520" y="91781"/>
                  </a:lnTo>
                  <a:lnTo>
                    <a:pt x="347571" y="54726"/>
                  </a:lnTo>
                  <a:lnTo>
                    <a:pt x="316108" y="25700"/>
                  </a:lnTo>
                  <a:lnTo>
                    <a:pt x="277191" y="6769"/>
                  </a:lnTo>
                  <a:lnTo>
                    <a:pt x="232879" y="0"/>
                  </a:lnTo>
                  <a:close/>
                </a:path>
              </a:pathLst>
            </a:custGeom>
            <a:solidFill>
              <a:srgbClr val="C6C6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66806" y="6936462"/>
              <a:ext cx="559435" cy="334645"/>
            </a:xfrm>
            <a:custGeom>
              <a:avLst/>
              <a:gdLst/>
              <a:ahLst/>
              <a:cxnLst/>
              <a:rect l="l" t="t" r="r" b="b"/>
              <a:pathLst>
                <a:path w="559435" h="334645">
                  <a:moveTo>
                    <a:pt x="232879" y="0"/>
                  </a:moveTo>
                  <a:lnTo>
                    <a:pt x="186231" y="7524"/>
                  </a:lnTo>
                  <a:lnTo>
                    <a:pt x="145717" y="28476"/>
                  </a:lnTo>
                  <a:lnTo>
                    <a:pt x="113769" y="60427"/>
                  </a:lnTo>
                  <a:lnTo>
                    <a:pt x="92817" y="100944"/>
                  </a:lnTo>
                  <a:lnTo>
                    <a:pt x="85293" y="147599"/>
                  </a:lnTo>
                  <a:lnTo>
                    <a:pt x="85407" y="152120"/>
                  </a:lnTo>
                  <a:lnTo>
                    <a:pt x="51949" y="160829"/>
                  </a:lnTo>
                  <a:lnTo>
                    <a:pt x="24825" y="180649"/>
                  </a:lnTo>
                  <a:lnTo>
                    <a:pt x="6640" y="208983"/>
                  </a:lnTo>
                  <a:lnTo>
                    <a:pt x="0" y="243230"/>
                  </a:lnTo>
                  <a:lnTo>
                    <a:pt x="7175" y="278773"/>
                  </a:lnTo>
                  <a:lnTo>
                    <a:pt x="26744" y="307798"/>
                  </a:lnTo>
                  <a:lnTo>
                    <a:pt x="55769" y="327367"/>
                  </a:lnTo>
                  <a:lnTo>
                    <a:pt x="91312" y="334543"/>
                  </a:lnTo>
                  <a:lnTo>
                    <a:pt x="510108" y="334543"/>
                  </a:lnTo>
                  <a:lnTo>
                    <a:pt x="510108" y="334391"/>
                  </a:lnTo>
                  <a:lnTo>
                    <a:pt x="513245" y="334543"/>
                  </a:lnTo>
                  <a:lnTo>
                    <a:pt x="531014" y="330956"/>
                  </a:lnTo>
                  <a:lnTo>
                    <a:pt x="545526" y="321173"/>
                  </a:lnTo>
                  <a:lnTo>
                    <a:pt x="555312" y="306661"/>
                  </a:lnTo>
                  <a:lnTo>
                    <a:pt x="558901" y="288886"/>
                  </a:lnTo>
                  <a:lnTo>
                    <a:pt x="555312" y="271117"/>
                  </a:lnTo>
                  <a:lnTo>
                    <a:pt x="545526" y="256605"/>
                  </a:lnTo>
                  <a:lnTo>
                    <a:pt x="531014" y="246819"/>
                  </a:lnTo>
                  <a:lnTo>
                    <a:pt x="513245" y="243230"/>
                  </a:lnTo>
                  <a:lnTo>
                    <a:pt x="508977" y="243446"/>
                  </a:lnTo>
                  <a:lnTo>
                    <a:pt x="510493" y="237345"/>
                  </a:lnTo>
                  <a:lnTo>
                    <a:pt x="511600" y="231092"/>
                  </a:lnTo>
                  <a:lnTo>
                    <a:pt x="512278" y="224701"/>
                  </a:lnTo>
                  <a:lnTo>
                    <a:pt x="512508" y="218186"/>
                  </a:lnTo>
                  <a:lnTo>
                    <a:pt x="505237" y="182177"/>
                  </a:lnTo>
                  <a:lnTo>
                    <a:pt x="485408" y="152773"/>
                  </a:lnTo>
                  <a:lnTo>
                    <a:pt x="455999" y="132948"/>
                  </a:lnTo>
                  <a:lnTo>
                    <a:pt x="419988" y="125679"/>
                  </a:lnTo>
                  <a:lnTo>
                    <a:pt x="409370" y="126282"/>
                  </a:lnTo>
                  <a:lnTo>
                    <a:pt x="399103" y="128047"/>
                  </a:lnTo>
                  <a:lnTo>
                    <a:pt x="389256" y="130908"/>
                  </a:lnTo>
                  <a:lnTo>
                    <a:pt x="379895" y="134797"/>
                  </a:lnTo>
                  <a:lnTo>
                    <a:pt x="369520" y="91781"/>
                  </a:lnTo>
                  <a:lnTo>
                    <a:pt x="347571" y="54726"/>
                  </a:lnTo>
                  <a:lnTo>
                    <a:pt x="316108" y="25700"/>
                  </a:lnTo>
                  <a:lnTo>
                    <a:pt x="277191" y="6769"/>
                  </a:lnTo>
                  <a:lnTo>
                    <a:pt x="2328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66806" y="6904973"/>
              <a:ext cx="559435" cy="334645"/>
            </a:xfrm>
            <a:custGeom>
              <a:avLst/>
              <a:gdLst/>
              <a:ahLst/>
              <a:cxnLst/>
              <a:rect l="l" t="t" r="r" b="b"/>
              <a:pathLst>
                <a:path w="559435" h="334645">
                  <a:moveTo>
                    <a:pt x="232879" y="0"/>
                  </a:moveTo>
                  <a:lnTo>
                    <a:pt x="186231" y="7524"/>
                  </a:lnTo>
                  <a:lnTo>
                    <a:pt x="145717" y="28476"/>
                  </a:lnTo>
                  <a:lnTo>
                    <a:pt x="113769" y="60427"/>
                  </a:lnTo>
                  <a:lnTo>
                    <a:pt x="92817" y="100944"/>
                  </a:lnTo>
                  <a:lnTo>
                    <a:pt x="85293" y="147599"/>
                  </a:lnTo>
                  <a:lnTo>
                    <a:pt x="85407" y="152120"/>
                  </a:lnTo>
                  <a:lnTo>
                    <a:pt x="51949" y="160829"/>
                  </a:lnTo>
                  <a:lnTo>
                    <a:pt x="24825" y="180649"/>
                  </a:lnTo>
                  <a:lnTo>
                    <a:pt x="6640" y="208983"/>
                  </a:lnTo>
                  <a:lnTo>
                    <a:pt x="0" y="243230"/>
                  </a:lnTo>
                  <a:lnTo>
                    <a:pt x="7175" y="278773"/>
                  </a:lnTo>
                  <a:lnTo>
                    <a:pt x="26744" y="307798"/>
                  </a:lnTo>
                  <a:lnTo>
                    <a:pt x="55769" y="327367"/>
                  </a:lnTo>
                  <a:lnTo>
                    <a:pt x="91312" y="334543"/>
                  </a:lnTo>
                  <a:lnTo>
                    <a:pt x="510108" y="334543"/>
                  </a:lnTo>
                  <a:lnTo>
                    <a:pt x="510108" y="334391"/>
                  </a:lnTo>
                  <a:lnTo>
                    <a:pt x="513245" y="334543"/>
                  </a:lnTo>
                  <a:lnTo>
                    <a:pt x="531014" y="330956"/>
                  </a:lnTo>
                  <a:lnTo>
                    <a:pt x="545526" y="321173"/>
                  </a:lnTo>
                  <a:lnTo>
                    <a:pt x="555312" y="306661"/>
                  </a:lnTo>
                  <a:lnTo>
                    <a:pt x="558901" y="288886"/>
                  </a:lnTo>
                  <a:lnTo>
                    <a:pt x="555312" y="271117"/>
                  </a:lnTo>
                  <a:lnTo>
                    <a:pt x="545526" y="256605"/>
                  </a:lnTo>
                  <a:lnTo>
                    <a:pt x="531014" y="246819"/>
                  </a:lnTo>
                  <a:lnTo>
                    <a:pt x="513245" y="243230"/>
                  </a:lnTo>
                  <a:lnTo>
                    <a:pt x="508977" y="243446"/>
                  </a:lnTo>
                  <a:lnTo>
                    <a:pt x="510493" y="237345"/>
                  </a:lnTo>
                  <a:lnTo>
                    <a:pt x="511600" y="231092"/>
                  </a:lnTo>
                  <a:lnTo>
                    <a:pt x="512278" y="224701"/>
                  </a:lnTo>
                  <a:lnTo>
                    <a:pt x="512508" y="218186"/>
                  </a:lnTo>
                  <a:lnTo>
                    <a:pt x="505237" y="182177"/>
                  </a:lnTo>
                  <a:lnTo>
                    <a:pt x="485408" y="152773"/>
                  </a:lnTo>
                  <a:lnTo>
                    <a:pt x="455999" y="132948"/>
                  </a:lnTo>
                  <a:lnTo>
                    <a:pt x="419988" y="125679"/>
                  </a:lnTo>
                  <a:lnTo>
                    <a:pt x="409370" y="126282"/>
                  </a:lnTo>
                  <a:lnTo>
                    <a:pt x="399103" y="128047"/>
                  </a:lnTo>
                  <a:lnTo>
                    <a:pt x="389256" y="130908"/>
                  </a:lnTo>
                  <a:lnTo>
                    <a:pt x="379895" y="134797"/>
                  </a:lnTo>
                  <a:lnTo>
                    <a:pt x="369520" y="91781"/>
                  </a:lnTo>
                  <a:lnTo>
                    <a:pt x="347571" y="54726"/>
                  </a:lnTo>
                  <a:lnTo>
                    <a:pt x="316108" y="25700"/>
                  </a:lnTo>
                  <a:lnTo>
                    <a:pt x="277191" y="6769"/>
                  </a:lnTo>
                  <a:lnTo>
                    <a:pt x="232879" y="0"/>
                  </a:lnTo>
                  <a:close/>
                </a:path>
              </a:pathLst>
            </a:custGeom>
            <a:solidFill>
              <a:srgbClr val="7FC1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67335" y="6937005"/>
              <a:ext cx="558165" cy="334010"/>
            </a:xfrm>
            <a:custGeom>
              <a:avLst/>
              <a:gdLst/>
              <a:ahLst/>
              <a:cxnLst/>
              <a:rect l="l" t="t" r="r" b="b"/>
              <a:pathLst>
                <a:path w="558165" h="334009">
                  <a:moveTo>
                    <a:pt x="512267" y="242442"/>
                  </a:moveTo>
                  <a:lnTo>
                    <a:pt x="510832" y="242442"/>
                  </a:lnTo>
                  <a:lnTo>
                    <a:pt x="509409" y="242531"/>
                  </a:lnTo>
                  <a:lnTo>
                    <a:pt x="508012" y="242658"/>
                  </a:lnTo>
                  <a:lnTo>
                    <a:pt x="509521" y="236577"/>
                  </a:lnTo>
                  <a:lnTo>
                    <a:pt x="510624" y="230344"/>
                  </a:lnTo>
                  <a:lnTo>
                    <a:pt x="511300" y="223976"/>
                  </a:lnTo>
                  <a:lnTo>
                    <a:pt x="511530" y="217487"/>
                  </a:lnTo>
                  <a:lnTo>
                    <a:pt x="504272" y="181586"/>
                  </a:lnTo>
                  <a:lnTo>
                    <a:pt x="484481" y="152271"/>
                  </a:lnTo>
                  <a:lnTo>
                    <a:pt x="455128" y="132507"/>
                  </a:lnTo>
                  <a:lnTo>
                    <a:pt x="419188" y="125260"/>
                  </a:lnTo>
                  <a:lnTo>
                    <a:pt x="408589" y="125861"/>
                  </a:lnTo>
                  <a:lnTo>
                    <a:pt x="398341" y="127620"/>
                  </a:lnTo>
                  <a:lnTo>
                    <a:pt x="388513" y="130473"/>
                  </a:lnTo>
                  <a:lnTo>
                    <a:pt x="379171" y="134353"/>
                  </a:lnTo>
                  <a:lnTo>
                    <a:pt x="368816" y="91475"/>
                  </a:lnTo>
                  <a:lnTo>
                    <a:pt x="346911" y="54543"/>
                  </a:lnTo>
                  <a:lnTo>
                    <a:pt x="315511" y="25613"/>
                  </a:lnTo>
                  <a:lnTo>
                    <a:pt x="276671" y="6746"/>
                  </a:lnTo>
                  <a:lnTo>
                    <a:pt x="232448" y="0"/>
                  </a:lnTo>
                  <a:lnTo>
                    <a:pt x="185887" y="7499"/>
                  </a:lnTo>
                  <a:lnTo>
                    <a:pt x="145450" y="28383"/>
                  </a:lnTo>
                  <a:lnTo>
                    <a:pt x="113562" y="60229"/>
                  </a:lnTo>
                  <a:lnTo>
                    <a:pt x="92650" y="100614"/>
                  </a:lnTo>
                  <a:lnTo>
                    <a:pt x="85140" y="147116"/>
                  </a:lnTo>
                  <a:lnTo>
                    <a:pt x="85140" y="148628"/>
                  </a:lnTo>
                  <a:lnTo>
                    <a:pt x="85204" y="150126"/>
                  </a:lnTo>
                  <a:lnTo>
                    <a:pt x="85255" y="151625"/>
                  </a:lnTo>
                  <a:lnTo>
                    <a:pt x="51858" y="160305"/>
                  </a:lnTo>
                  <a:lnTo>
                    <a:pt x="24782" y="180065"/>
                  </a:lnTo>
                  <a:lnTo>
                    <a:pt x="6629" y="208309"/>
                  </a:lnTo>
                  <a:lnTo>
                    <a:pt x="0" y="242442"/>
                  </a:lnTo>
                  <a:lnTo>
                    <a:pt x="7162" y="277871"/>
                  </a:lnTo>
                  <a:lnTo>
                    <a:pt x="26695" y="306803"/>
                  </a:lnTo>
                  <a:lnTo>
                    <a:pt x="55667" y="326310"/>
                  </a:lnTo>
                  <a:lnTo>
                    <a:pt x="91147" y="333463"/>
                  </a:lnTo>
                  <a:lnTo>
                    <a:pt x="509130" y="333463"/>
                  </a:lnTo>
                  <a:lnTo>
                    <a:pt x="512267" y="333463"/>
                  </a:lnTo>
                  <a:lnTo>
                    <a:pt x="530006" y="329888"/>
                  </a:lnTo>
                  <a:lnTo>
                    <a:pt x="544490" y="320136"/>
                  </a:lnTo>
                  <a:lnTo>
                    <a:pt x="554254" y="305672"/>
                  </a:lnTo>
                  <a:lnTo>
                    <a:pt x="557834" y="287959"/>
                  </a:lnTo>
                  <a:lnTo>
                    <a:pt x="554254" y="270239"/>
                  </a:lnTo>
                  <a:lnTo>
                    <a:pt x="544490" y="255771"/>
                  </a:lnTo>
                  <a:lnTo>
                    <a:pt x="530006" y="246018"/>
                  </a:lnTo>
                  <a:lnTo>
                    <a:pt x="512267" y="242442"/>
                  </a:lnTo>
                  <a:close/>
                </a:path>
              </a:pathLst>
            </a:custGeom>
            <a:ln w="13665">
              <a:solidFill>
                <a:srgbClr val="54595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630417" y="7078756"/>
              <a:ext cx="144780" cy="255270"/>
            </a:xfrm>
            <a:custGeom>
              <a:avLst/>
              <a:gdLst/>
              <a:ahLst/>
              <a:cxnLst/>
              <a:rect l="l" t="t" r="r" b="b"/>
              <a:pathLst>
                <a:path w="144779" h="255270">
                  <a:moveTo>
                    <a:pt x="72262" y="0"/>
                  </a:moveTo>
                  <a:lnTo>
                    <a:pt x="0" y="83502"/>
                  </a:lnTo>
                  <a:lnTo>
                    <a:pt x="43306" y="83502"/>
                  </a:lnTo>
                  <a:lnTo>
                    <a:pt x="43306" y="254685"/>
                  </a:lnTo>
                  <a:lnTo>
                    <a:pt x="101218" y="254685"/>
                  </a:lnTo>
                  <a:lnTo>
                    <a:pt x="101218" y="83502"/>
                  </a:lnTo>
                  <a:lnTo>
                    <a:pt x="144513" y="83502"/>
                  </a:lnTo>
                  <a:lnTo>
                    <a:pt x="722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30417" y="7078756"/>
              <a:ext cx="144780" cy="255270"/>
            </a:xfrm>
            <a:custGeom>
              <a:avLst/>
              <a:gdLst/>
              <a:ahLst/>
              <a:cxnLst/>
              <a:rect l="l" t="t" r="r" b="b"/>
              <a:pathLst>
                <a:path w="144779" h="255270">
                  <a:moveTo>
                    <a:pt x="144513" y="83502"/>
                  </a:moveTo>
                  <a:lnTo>
                    <a:pt x="72262" y="0"/>
                  </a:lnTo>
                  <a:lnTo>
                    <a:pt x="0" y="83502"/>
                  </a:lnTo>
                  <a:lnTo>
                    <a:pt x="43306" y="83502"/>
                  </a:lnTo>
                  <a:lnTo>
                    <a:pt x="43306" y="254685"/>
                  </a:lnTo>
                  <a:lnTo>
                    <a:pt x="101218" y="254685"/>
                  </a:lnTo>
                  <a:lnTo>
                    <a:pt x="101218" y="83502"/>
                  </a:lnTo>
                  <a:lnTo>
                    <a:pt x="144513" y="83502"/>
                  </a:lnTo>
                  <a:close/>
                </a:path>
              </a:pathLst>
            </a:custGeom>
            <a:ln w="13665">
              <a:solidFill>
                <a:srgbClr val="54595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6" name="object 46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67150" y="4924158"/>
            <a:ext cx="3905250" cy="2416124"/>
          </a:xfrm>
          <a:prstGeom prst="rect">
            <a:avLst/>
          </a:prstGeom>
        </p:spPr>
      </p:pic>
      <p:sp>
        <p:nvSpPr>
          <p:cNvPr id="47" name="object 47" descr=""/>
          <p:cNvSpPr txBox="1"/>
          <p:nvPr/>
        </p:nvSpPr>
        <p:spPr>
          <a:xfrm>
            <a:off x="4074667" y="7379290"/>
            <a:ext cx="204533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5" b="1">
                <a:solidFill>
                  <a:srgbClr val="4CAD2E"/>
                </a:solidFill>
                <a:latin typeface="Gill Sans MT"/>
                <a:cs typeface="Gill Sans MT"/>
              </a:rPr>
              <a:t>Features</a:t>
            </a:r>
            <a:r>
              <a:rPr dirty="0" sz="1000" spc="-30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45" b="1">
                <a:solidFill>
                  <a:srgbClr val="4CAD2E"/>
                </a:solidFill>
                <a:latin typeface="Gill Sans MT"/>
                <a:cs typeface="Gill Sans MT"/>
              </a:rPr>
              <a:t>that</a:t>
            </a:r>
            <a:r>
              <a:rPr dirty="0" sz="1000" spc="-25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20" b="1">
                <a:solidFill>
                  <a:srgbClr val="4CAD2E"/>
                </a:solidFill>
                <a:latin typeface="Gill Sans MT"/>
                <a:cs typeface="Gill Sans MT"/>
              </a:rPr>
              <a:t>help</a:t>
            </a:r>
            <a:r>
              <a:rPr dirty="0" sz="1000" spc="-25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get</a:t>
            </a:r>
            <a:r>
              <a:rPr dirty="0" sz="1000" spc="-25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40" b="1">
                <a:solidFill>
                  <a:srgbClr val="4CAD2E"/>
                </a:solidFill>
                <a:latin typeface="Gill Sans MT"/>
                <a:cs typeface="Gill Sans MT"/>
              </a:rPr>
              <a:t>the</a:t>
            </a:r>
            <a:r>
              <a:rPr dirty="0" sz="1000" spc="-25" b="1">
                <a:solidFill>
                  <a:srgbClr val="4CAD2E"/>
                </a:solidFill>
                <a:latin typeface="Gill Sans MT"/>
                <a:cs typeface="Gill Sans MT"/>
              </a:rPr>
              <a:t> job </a:t>
            </a: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done: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4131564" y="7650664"/>
            <a:ext cx="2922905" cy="520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2555" marR="30480" indent="-85090">
              <a:lnSpc>
                <a:spcPct val="120400"/>
              </a:lnSpc>
              <a:spcBef>
                <a:spcPts val="100"/>
              </a:spcBef>
              <a:buChar char="•"/>
              <a:tabLst>
                <a:tab pos="122555" algn="l"/>
                <a:tab pos="132080" algn="l"/>
              </a:tabLst>
            </a:pP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	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Accepts</a:t>
            </a:r>
            <a:r>
              <a:rPr dirty="0" sz="9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credit</a:t>
            </a:r>
            <a:r>
              <a:rPr dirty="0" sz="9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9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EBT</a:t>
            </a:r>
            <a:r>
              <a:rPr dirty="0" sz="9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card</a:t>
            </a:r>
            <a:r>
              <a:rPr dirty="0" sz="900" spc="4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swipes,</a:t>
            </a:r>
            <a:r>
              <a:rPr dirty="0" sz="9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EMV</a:t>
            </a:r>
            <a:r>
              <a:rPr dirty="0" baseline="33333" sz="750" spc="30">
                <a:solidFill>
                  <a:srgbClr val="454F56"/>
                </a:solidFill>
                <a:latin typeface="Gill Sans MT"/>
                <a:cs typeface="Gill Sans MT"/>
              </a:rPr>
              <a:t>®</a:t>
            </a:r>
            <a:r>
              <a:rPr dirty="0" baseline="33333" sz="750" spc="217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chip</a:t>
            </a:r>
            <a:r>
              <a:rPr dirty="0" sz="9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10">
                <a:solidFill>
                  <a:srgbClr val="454F56"/>
                </a:solidFill>
                <a:latin typeface="Gill Sans MT"/>
                <a:cs typeface="Gill Sans MT"/>
              </a:rPr>
              <a:t>+</a:t>
            </a:r>
            <a:r>
              <a:rPr dirty="0" sz="900" spc="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-20">
                <a:solidFill>
                  <a:srgbClr val="454F56"/>
                </a:solidFill>
                <a:latin typeface="Gill Sans MT"/>
                <a:cs typeface="Gill Sans MT"/>
              </a:rPr>
              <a:t>PIN/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signature,</a:t>
            </a:r>
            <a:r>
              <a:rPr dirty="0" sz="9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9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50">
                <a:solidFill>
                  <a:srgbClr val="454F56"/>
                </a:solidFill>
                <a:latin typeface="Gill Sans MT"/>
                <a:cs typeface="Gill Sans MT"/>
              </a:rPr>
              <a:t>contactless</a:t>
            </a:r>
            <a:r>
              <a:rPr dirty="0" sz="9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55">
                <a:solidFill>
                  <a:srgbClr val="454F56"/>
                </a:solidFill>
                <a:latin typeface="Gill Sans MT"/>
                <a:cs typeface="Gill Sans MT"/>
              </a:rPr>
              <a:t>payments</a:t>
            </a:r>
            <a:r>
              <a:rPr dirty="0" sz="9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like</a:t>
            </a:r>
            <a:r>
              <a:rPr dirty="0" sz="900" spc="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Apple</a:t>
            </a:r>
            <a:r>
              <a:rPr dirty="0" sz="900" spc="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-20">
                <a:solidFill>
                  <a:srgbClr val="454F56"/>
                </a:solidFill>
                <a:latin typeface="Gill Sans MT"/>
                <a:cs typeface="Gill Sans MT"/>
              </a:rPr>
              <a:t>Pay</a:t>
            </a:r>
            <a:r>
              <a:rPr dirty="0" baseline="33333" sz="750" spc="-30">
                <a:solidFill>
                  <a:srgbClr val="454F56"/>
                </a:solidFill>
                <a:latin typeface="Gill Sans MT"/>
                <a:cs typeface="Gill Sans MT"/>
              </a:rPr>
              <a:t>®</a:t>
            </a:r>
            <a:r>
              <a:rPr dirty="0" sz="900" spc="-20">
                <a:solidFill>
                  <a:srgbClr val="454F56"/>
                </a:solidFill>
                <a:latin typeface="Gill Sans MT"/>
                <a:cs typeface="Gill Sans MT"/>
              </a:rPr>
              <a:t>, </a:t>
            </a: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Google</a:t>
            </a:r>
            <a:r>
              <a:rPr dirty="0" sz="900" spc="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55">
                <a:solidFill>
                  <a:srgbClr val="454F56"/>
                </a:solidFill>
                <a:latin typeface="Gill Sans MT"/>
                <a:cs typeface="Gill Sans MT"/>
              </a:rPr>
              <a:t>Pay</a:t>
            </a:r>
            <a:r>
              <a:rPr dirty="0" baseline="33333" sz="750" spc="82">
                <a:solidFill>
                  <a:srgbClr val="454F56"/>
                </a:solidFill>
                <a:latin typeface="Gill Sans MT"/>
                <a:cs typeface="Gill Sans MT"/>
              </a:rPr>
              <a:t>®</a:t>
            </a:r>
            <a:r>
              <a:rPr dirty="0" baseline="33333" sz="750" spc="19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9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85">
                <a:solidFill>
                  <a:srgbClr val="454F56"/>
                </a:solidFill>
                <a:latin typeface="Gill Sans MT"/>
                <a:cs typeface="Gill Sans MT"/>
              </a:rPr>
              <a:t>Samsung</a:t>
            </a:r>
            <a:r>
              <a:rPr dirty="0" sz="900" spc="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40">
                <a:solidFill>
                  <a:srgbClr val="454F56"/>
                </a:solidFill>
                <a:latin typeface="Gill Sans MT"/>
                <a:cs typeface="Gill Sans MT"/>
              </a:rPr>
              <a:t>Pay</a:t>
            </a:r>
            <a:r>
              <a:rPr dirty="0" baseline="33333" sz="750" spc="60">
                <a:solidFill>
                  <a:srgbClr val="454F56"/>
                </a:solidFill>
                <a:latin typeface="Gill Sans MT"/>
                <a:cs typeface="Gill Sans MT"/>
              </a:rPr>
              <a:t>®</a:t>
            </a:r>
            <a:endParaRPr baseline="33333" sz="750">
              <a:latin typeface="Gill Sans MT"/>
              <a:cs typeface="Gill Sans MT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4131564" y="8249218"/>
            <a:ext cx="2559685" cy="35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2555" marR="30480" indent="-85090">
              <a:lnSpc>
                <a:spcPct val="120400"/>
              </a:lnSpc>
              <a:spcBef>
                <a:spcPts val="100"/>
              </a:spcBef>
              <a:buChar char="•"/>
              <a:tabLst>
                <a:tab pos="122555" algn="l"/>
                <a:tab pos="132080" algn="l"/>
              </a:tabLst>
            </a:pP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	Bright,</a:t>
            </a:r>
            <a:r>
              <a:rPr dirty="0" sz="900" spc="8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durable</a:t>
            </a:r>
            <a:r>
              <a:rPr dirty="0" sz="900" spc="8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7-inch</a:t>
            </a:r>
            <a:r>
              <a:rPr dirty="0" sz="900" spc="8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50">
                <a:solidFill>
                  <a:srgbClr val="454F56"/>
                </a:solidFill>
                <a:latin typeface="Gill Sans MT"/>
                <a:cs typeface="Gill Sans MT"/>
              </a:rPr>
              <a:t>display</a:t>
            </a:r>
            <a:r>
              <a:rPr dirty="0" sz="900" spc="8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with</a:t>
            </a:r>
            <a:r>
              <a:rPr dirty="0" sz="900" spc="8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454F56"/>
                </a:solidFill>
                <a:latin typeface="Gill Sans MT"/>
                <a:cs typeface="Gill Sans MT"/>
              </a:rPr>
              <a:t>antimicrobial </a:t>
            </a: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Corning</a:t>
            </a:r>
            <a:r>
              <a:rPr dirty="0" baseline="33333" sz="750">
                <a:solidFill>
                  <a:srgbClr val="454F56"/>
                </a:solidFill>
                <a:latin typeface="Gill Sans MT"/>
                <a:cs typeface="Gill Sans MT"/>
              </a:rPr>
              <a:t>®</a:t>
            </a:r>
            <a:r>
              <a:rPr dirty="0" baseline="33333" sz="750" spc="284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454F56"/>
                </a:solidFill>
                <a:latin typeface="Gill Sans MT"/>
                <a:cs typeface="Gill Sans MT"/>
              </a:rPr>
              <a:t>Gorilla</a:t>
            </a:r>
            <a:r>
              <a:rPr dirty="0" baseline="33333" sz="750">
                <a:solidFill>
                  <a:srgbClr val="454F56"/>
                </a:solidFill>
                <a:latin typeface="Gill Sans MT"/>
                <a:cs typeface="Gill Sans MT"/>
              </a:rPr>
              <a:t>®</a:t>
            </a:r>
            <a:r>
              <a:rPr dirty="0" baseline="33333" sz="750" spc="292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900" spc="45">
                <a:solidFill>
                  <a:srgbClr val="454F56"/>
                </a:solidFill>
                <a:latin typeface="Gill Sans MT"/>
                <a:cs typeface="Gill Sans MT"/>
              </a:rPr>
              <a:t>Glass</a:t>
            </a:r>
            <a:endParaRPr sz="9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0293" y="47990"/>
            <a:ext cx="7472045" cy="4981575"/>
            <a:chOff x="150293" y="47990"/>
            <a:chExt cx="7472045" cy="498157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293" y="47990"/>
              <a:ext cx="7471813" cy="4981208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6541110" y="457199"/>
              <a:ext cx="48260" cy="262890"/>
            </a:xfrm>
            <a:custGeom>
              <a:avLst/>
              <a:gdLst/>
              <a:ahLst/>
              <a:cxnLst/>
              <a:rect l="l" t="t" r="r" b="b"/>
              <a:pathLst>
                <a:path w="48259" h="262890">
                  <a:moveTo>
                    <a:pt x="4770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12" y="261620"/>
                  </a:lnTo>
                  <a:lnTo>
                    <a:pt x="901" y="261620"/>
                  </a:lnTo>
                  <a:lnTo>
                    <a:pt x="901" y="262890"/>
                  </a:lnTo>
                  <a:lnTo>
                    <a:pt x="47561" y="262890"/>
                  </a:lnTo>
                  <a:lnTo>
                    <a:pt x="47561" y="261620"/>
                  </a:lnTo>
                  <a:lnTo>
                    <a:pt x="47574" y="5080"/>
                  </a:lnTo>
                  <a:lnTo>
                    <a:pt x="47701" y="5080"/>
                  </a:lnTo>
                  <a:lnTo>
                    <a:pt x="47701" y="0"/>
                  </a:lnTo>
                  <a:close/>
                </a:path>
              </a:pathLst>
            </a:custGeom>
            <a:solidFill>
              <a:srgbClr val="454F5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7569" y="536119"/>
              <a:ext cx="87629" cy="183642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612534" y="532383"/>
              <a:ext cx="591185" cy="191135"/>
            </a:xfrm>
            <a:custGeom>
              <a:avLst/>
              <a:gdLst/>
              <a:ahLst/>
              <a:cxnLst/>
              <a:rect l="l" t="t" r="r" b="b"/>
              <a:pathLst>
                <a:path w="591184" h="191134">
                  <a:moveTo>
                    <a:pt x="207035" y="100368"/>
                  </a:moveTo>
                  <a:lnTo>
                    <a:pt x="204876" y="77343"/>
                  </a:lnTo>
                  <a:lnTo>
                    <a:pt x="198729" y="57505"/>
                  </a:lnTo>
                  <a:lnTo>
                    <a:pt x="188645" y="40411"/>
                  </a:lnTo>
                  <a:lnTo>
                    <a:pt x="188404" y="40157"/>
                  </a:lnTo>
                  <a:lnTo>
                    <a:pt x="174663" y="25654"/>
                  </a:lnTo>
                  <a:lnTo>
                    <a:pt x="161251" y="17627"/>
                  </a:lnTo>
                  <a:lnTo>
                    <a:pt x="161251" y="89979"/>
                  </a:lnTo>
                  <a:lnTo>
                    <a:pt x="161061" y="104292"/>
                  </a:lnTo>
                  <a:lnTo>
                    <a:pt x="157200" y="117157"/>
                  </a:lnTo>
                  <a:lnTo>
                    <a:pt x="149948" y="128587"/>
                  </a:lnTo>
                  <a:lnTo>
                    <a:pt x="139636" y="138595"/>
                  </a:lnTo>
                  <a:lnTo>
                    <a:pt x="112534" y="150444"/>
                  </a:lnTo>
                  <a:lnTo>
                    <a:pt x="84505" y="147904"/>
                  </a:lnTo>
                  <a:lnTo>
                    <a:pt x="60833" y="132778"/>
                  </a:lnTo>
                  <a:lnTo>
                    <a:pt x="46786" y="106895"/>
                  </a:lnTo>
                  <a:lnTo>
                    <a:pt x="45783" y="89712"/>
                  </a:lnTo>
                  <a:lnTo>
                    <a:pt x="50622" y="73164"/>
                  </a:lnTo>
                  <a:lnTo>
                    <a:pt x="82029" y="44208"/>
                  </a:lnTo>
                  <a:lnTo>
                    <a:pt x="106235" y="40157"/>
                  </a:lnTo>
                  <a:lnTo>
                    <a:pt x="125539" y="43954"/>
                  </a:lnTo>
                  <a:lnTo>
                    <a:pt x="142443" y="54432"/>
                  </a:lnTo>
                  <a:lnTo>
                    <a:pt x="154990" y="70218"/>
                  </a:lnTo>
                  <a:lnTo>
                    <a:pt x="161251" y="89979"/>
                  </a:lnTo>
                  <a:lnTo>
                    <a:pt x="161251" y="17627"/>
                  </a:lnTo>
                  <a:lnTo>
                    <a:pt x="144526" y="7607"/>
                  </a:lnTo>
                  <a:lnTo>
                    <a:pt x="110286" y="127"/>
                  </a:lnTo>
                  <a:lnTo>
                    <a:pt x="75323" y="3390"/>
                  </a:lnTo>
                  <a:lnTo>
                    <a:pt x="25971" y="31369"/>
                  </a:lnTo>
                  <a:lnTo>
                    <a:pt x="4216" y="66560"/>
                  </a:lnTo>
                  <a:lnTo>
                    <a:pt x="0" y="88036"/>
                  </a:lnTo>
                  <a:lnTo>
                    <a:pt x="533" y="109486"/>
                  </a:lnTo>
                  <a:lnTo>
                    <a:pt x="15532" y="147231"/>
                  </a:lnTo>
                  <a:lnTo>
                    <a:pt x="57124" y="181305"/>
                  </a:lnTo>
                  <a:lnTo>
                    <a:pt x="88557" y="190309"/>
                  </a:lnTo>
                  <a:lnTo>
                    <a:pt x="121361" y="189979"/>
                  </a:lnTo>
                  <a:lnTo>
                    <a:pt x="152768" y="179895"/>
                  </a:lnTo>
                  <a:lnTo>
                    <a:pt x="175577" y="164934"/>
                  </a:lnTo>
                  <a:lnTo>
                    <a:pt x="188671" y="150444"/>
                  </a:lnTo>
                  <a:lnTo>
                    <a:pt x="192316" y="146418"/>
                  </a:lnTo>
                  <a:lnTo>
                    <a:pt x="202844" y="124764"/>
                  </a:lnTo>
                  <a:lnTo>
                    <a:pt x="207035" y="100368"/>
                  </a:lnTo>
                  <a:close/>
                </a:path>
                <a:path w="591184" h="191134">
                  <a:moveTo>
                    <a:pt x="591185" y="108356"/>
                  </a:moveTo>
                  <a:lnTo>
                    <a:pt x="590854" y="104330"/>
                  </a:lnTo>
                  <a:lnTo>
                    <a:pt x="590473" y="97675"/>
                  </a:lnTo>
                  <a:lnTo>
                    <a:pt x="590232" y="91008"/>
                  </a:lnTo>
                  <a:lnTo>
                    <a:pt x="589876" y="84353"/>
                  </a:lnTo>
                  <a:lnTo>
                    <a:pt x="589140" y="77762"/>
                  </a:lnTo>
                  <a:lnTo>
                    <a:pt x="587159" y="69926"/>
                  </a:lnTo>
                  <a:lnTo>
                    <a:pt x="584276" y="58521"/>
                  </a:lnTo>
                  <a:lnTo>
                    <a:pt x="548538" y="14516"/>
                  </a:lnTo>
                  <a:lnTo>
                    <a:pt x="539927" y="10299"/>
                  </a:lnTo>
                  <a:lnTo>
                    <a:pt x="539927" y="69926"/>
                  </a:lnTo>
                  <a:lnTo>
                    <a:pt x="448462" y="69926"/>
                  </a:lnTo>
                  <a:lnTo>
                    <a:pt x="454545" y="58521"/>
                  </a:lnTo>
                  <a:lnTo>
                    <a:pt x="466013" y="48983"/>
                  </a:lnTo>
                  <a:lnTo>
                    <a:pt x="480898" y="42481"/>
                  </a:lnTo>
                  <a:lnTo>
                    <a:pt x="497281" y="40144"/>
                  </a:lnTo>
                  <a:lnTo>
                    <a:pt x="513397" y="43230"/>
                  </a:lnTo>
                  <a:lnTo>
                    <a:pt x="526275" y="50711"/>
                  </a:lnTo>
                  <a:lnTo>
                    <a:pt x="535317" y="60350"/>
                  </a:lnTo>
                  <a:lnTo>
                    <a:pt x="539927" y="69926"/>
                  </a:lnTo>
                  <a:lnTo>
                    <a:pt x="539927" y="10299"/>
                  </a:lnTo>
                  <a:lnTo>
                    <a:pt x="530453" y="5638"/>
                  </a:lnTo>
                  <a:lnTo>
                    <a:pt x="511632" y="927"/>
                  </a:lnTo>
                  <a:lnTo>
                    <a:pt x="492201" y="0"/>
                  </a:lnTo>
                  <a:lnTo>
                    <a:pt x="472274" y="2451"/>
                  </a:lnTo>
                  <a:lnTo>
                    <a:pt x="442861" y="13398"/>
                  </a:lnTo>
                  <a:lnTo>
                    <a:pt x="419354" y="32423"/>
                  </a:lnTo>
                  <a:lnTo>
                    <a:pt x="403275" y="57912"/>
                  </a:lnTo>
                  <a:lnTo>
                    <a:pt x="396125" y="88214"/>
                  </a:lnTo>
                  <a:lnTo>
                    <a:pt x="397065" y="111201"/>
                  </a:lnTo>
                  <a:lnTo>
                    <a:pt x="414248" y="150774"/>
                  </a:lnTo>
                  <a:lnTo>
                    <a:pt x="453351" y="181457"/>
                  </a:lnTo>
                  <a:lnTo>
                    <a:pt x="503262" y="191058"/>
                  </a:lnTo>
                  <a:lnTo>
                    <a:pt x="529945" y="187121"/>
                  </a:lnTo>
                  <a:lnTo>
                    <a:pt x="540727" y="183819"/>
                  </a:lnTo>
                  <a:lnTo>
                    <a:pt x="551002" y="179311"/>
                  </a:lnTo>
                  <a:lnTo>
                    <a:pt x="560806" y="173621"/>
                  </a:lnTo>
                  <a:lnTo>
                    <a:pt x="570179" y="166725"/>
                  </a:lnTo>
                  <a:lnTo>
                    <a:pt x="556755" y="150736"/>
                  </a:lnTo>
                  <a:lnTo>
                    <a:pt x="542213" y="133413"/>
                  </a:lnTo>
                  <a:lnTo>
                    <a:pt x="526592" y="144805"/>
                  </a:lnTo>
                  <a:lnTo>
                    <a:pt x="510070" y="150571"/>
                  </a:lnTo>
                  <a:lnTo>
                    <a:pt x="492671" y="150736"/>
                  </a:lnTo>
                  <a:lnTo>
                    <a:pt x="474446" y="145275"/>
                  </a:lnTo>
                  <a:lnTo>
                    <a:pt x="463791" y="139166"/>
                  </a:lnTo>
                  <a:lnTo>
                    <a:pt x="455079" y="131140"/>
                  </a:lnTo>
                  <a:lnTo>
                    <a:pt x="448322" y="121208"/>
                  </a:lnTo>
                  <a:lnTo>
                    <a:pt x="443496" y="109385"/>
                  </a:lnTo>
                  <a:lnTo>
                    <a:pt x="446112" y="109258"/>
                  </a:lnTo>
                  <a:lnTo>
                    <a:pt x="448056" y="109080"/>
                  </a:lnTo>
                  <a:lnTo>
                    <a:pt x="449999" y="109080"/>
                  </a:lnTo>
                  <a:lnTo>
                    <a:pt x="589610" y="109156"/>
                  </a:lnTo>
                  <a:lnTo>
                    <a:pt x="589762" y="109080"/>
                  </a:lnTo>
                  <a:lnTo>
                    <a:pt x="591185" y="108356"/>
                  </a:lnTo>
                  <a:close/>
                </a:path>
              </a:pathLst>
            </a:custGeom>
            <a:solidFill>
              <a:srgbClr val="454F5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1545" y="470065"/>
              <a:ext cx="148894" cy="14715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2470" y="639263"/>
              <a:ext cx="146939" cy="14798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61545" y="639259"/>
              <a:ext cx="148780" cy="14798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32315" y="470492"/>
              <a:ext cx="147954" cy="14672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29024" y="532555"/>
              <a:ext cx="190543" cy="190558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6812927" y="536149"/>
              <a:ext cx="203200" cy="194945"/>
            </a:xfrm>
            <a:custGeom>
              <a:avLst/>
              <a:gdLst/>
              <a:ahLst/>
              <a:cxnLst/>
              <a:rect l="l" t="t" r="r" b="b"/>
              <a:pathLst>
                <a:path w="203200" h="194945">
                  <a:moveTo>
                    <a:pt x="199402" y="114"/>
                  </a:moveTo>
                  <a:lnTo>
                    <a:pt x="152019" y="0"/>
                  </a:lnTo>
                  <a:lnTo>
                    <a:pt x="150456" y="952"/>
                  </a:lnTo>
                  <a:lnTo>
                    <a:pt x="103949" y="93725"/>
                  </a:lnTo>
                  <a:lnTo>
                    <a:pt x="101460" y="98310"/>
                  </a:lnTo>
                  <a:lnTo>
                    <a:pt x="56299" y="1155"/>
                  </a:lnTo>
                  <a:lnTo>
                    <a:pt x="54978" y="0"/>
                  </a:lnTo>
                  <a:lnTo>
                    <a:pt x="4127" y="114"/>
                  </a:lnTo>
                  <a:lnTo>
                    <a:pt x="0" y="431"/>
                  </a:lnTo>
                  <a:lnTo>
                    <a:pt x="101485" y="194640"/>
                  </a:lnTo>
                  <a:lnTo>
                    <a:pt x="202577" y="368"/>
                  </a:lnTo>
                  <a:lnTo>
                    <a:pt x="199402" y="114"/>
                  </a:lnTo>
                  <a:close/>
                </a:path>
              </a:pathLst>
            </a:custGeom>
            <a:solidFill>
              <a:srgbClr val="454F5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6376127" y="742479"/>
            <a:ext cx="889000" cy="1365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solidFill>
                  <a:srgbClr val="454F56"/>
                </a:solidFill>
                <a:latin typeface="Arial"/>
                <a:cs typeface="Arial"/>
              </a:rPr>
              <a:t>A</a:t>
            </a:r>
            <a:r>
              <a:rPr dirty="0" sz="700" spc="-15">
                <a:solidFill>
                  <a:srgbClr val="454F5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454F56"/>
                </a:solidFill>
                <a:latin typeface="Arial"/>
                <a:cs typeface="Arial"/>
              </a:rPr>
              <a:t>First</a:t>
            </a:r>
            <a:r>
              <a:rPr dirty="0" sz="700" spc="-10">
                <a:solidFill>
                  <a:srgbClr val="454F5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54F56"/>
                </a:solidFill>
                <a:latin typeface="Arial"/>
                <a:cs typeface="Arial"/>
              </a:rPr>
              <a:t>Data</a:t>
            </a:r>
            <a:r>
              <a:rPr dirty="0" sz="700" spc="-10">
                <a:solidFill>
                  <a:srgbClr val="454F56"/>
                </a:solidFill>
                <a:latin typeface="Arial"/>
                <a:cs typeface="Arial"/>
              </a:rPr>
              <a:t> Company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295"/>
              <a:t>Clover</a:t>
            </a:r>
            <a:r>
              <a:rPr dirty="0" spc="-455"/>
              <a:t> </a:t>
            </a:r>
            <a:r>
              <a:rPr dirty="0" spc="-390"/>
              <a:t>Mini</a:t>
            </a:r>
          </a:p>
        </p:txBody>
      </p:sp>
      <p:sp>
        <p:nvSpPr>
          <p:cNvPr id="15" name="object 15" descr=""/>
          <p:cNvSpPr txBox="1"/>
          <p:nvPr/>
        </p:nvSpPr>
        <p:spPr>
          <a:xfrm>
            <a:off x="444500" y="3988060"/>
            <a:ext cx="6570980" cy="1588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12420">
              <a:lnSpc>
                <a:spcPct val="100000"/>
              </a:lnSpc>
              <a:spcBef>
                <a:spcPts val="100"/>
              </a:spcBef>
            </a:pPr>
            <a:r>
              <a:rPr dirty="0" sz="2600" spc="-235" b="1">
                <a:solidFill>
                  <a:srgbClr val="454F56"/>
                </a:solidFill>
                <a:latin typeface="Tahoma"/>
                <a:cs typeface="Tahoma"/>
              </a:rPr>
              <a:t>Less</a:t>
            </a:r>
            <a:r>
              <a:rPr dirty="0" sz="2600" spc="-26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600" spc="-235" b="1">
                <a:solidFill>
                  <a:srgbClr val="454F56"/>
                </a:solidFill>
                <a:latin typeface="Tahoma"/>
                <a:cs typeface="Tahoma"/>
              </a:rPr>
              <a:t>clutter.</a:t>
            </a:r>
            <a:r>
              <a:rPr dirty="0" sz="2600" spc="-26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600" spc="-225" b="1">
                <a:solidFill>
                  <a:srgbClr val="454F56"/>
                </a:solidFill>
                <a:latin typeface="Tahoma"/>
                <a:cs typeface="Tahoma"/>
              </a:rPr>
              <a:t>More</a:t>
            </a:r>
            <a:r>
              <a:rPr dirty="0" sz="2600" spc="-260" b="1">
                <a:solidFill>
                  <a:srgbClr val="454F56"/>
                </a:solidFill>
                <a:latin typeface="Tahoma"/>
                <a:cs typeface="Tahoma"/>
              </a:rPr>
              <a:t> </a:t>
            </a:r>
            <a:r>
              <a:rPr dirty="0" sz="2600" spc="-170" b="1">
                <a:solidFill>
                  <a:srgbClr val="454F56"/>
                </a:solidFill>
                <a:latin typeface="Tahoma"/>
                <a:cs typeface="Tahoma"/>
              </a:rPr>
              <a:t>productivity.</a:t>
            </a:r>
            <a:endParaRPr sz="2600">
              <a:latin typeface="Tahoma"/>
              <a:cs typeface="Tahoma"/>
            </a:endParaRPr>
          </a:p>
          <a:p>
            <a:pPr algn="ctr" marL="320675" marR="5080" indent="635">
              <a:lnSpc>
                <a:spcPct val="125000"/>
              </a:lnSpc>
              <a:spcBef>
                <a:spcPts val="720"/>
              </a:spcBef>
            </a:pPr>
            <a:r>
              <a:rPr dirty="0" sz="1200" spc="85">
                <a:solidFill>
                  <a:srgbClr val="454F56"/>
                </a:solidFill>
                <a:latin typeface="Gill Sans MT"/>
                <a:cs typeface="Gill Sans MT"/>
              </a:rPr>
              <a:t>Say</a:t>
            </a:r>
            <a:r>
              <a:rPr dirty="0" sz="12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goodbye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to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crowded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counters</a:t>
            </a:r>
            <a:r>
              <a:rPr dirty="0" sz="1200" spc="-4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60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85">
                <a:solidFill>
                  <a:srgbClr val="454F56"/>
                </a:solidFill>
                <a:latin typeface="Gill Sans MT"/>
                <a:cs typeface="Gill Sans MT"/>
              </a:rPr>
              <a:t>say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hello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to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getting</a:t>
            </a:r>
            <a:r>
              <a:rPr dirty="0" sz="12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more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done.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40">
                <a:solidFill>
                  <a:srgbClr val="454F56"/>
                </a:solidFill>
                <a:latin typeface="Gill Sans MT"/>
                <a:cs typeface="Gill Sans MT"/>
              </a:rPr>
              <a:t>Clover</a:t>
            </a:r>
            <a:r>
              <a:rPr dirty="0" sz="12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Mini</a:t>
            </a:r>
            <a:r>
              <a:rPr dirty="0" sz="12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55">
                <a:solidFill>
                  <a:srgbClr val="454F56"/>
                </a:solidFill>
                <a:latin typeface="Gill Sans MT"/>
                <a:cs typeface="Gill Sans MT"/>
              </a:rPr>
              <a:t>gives</a:t>
            </a:r>
            <a:r>
              <a:rPr dirty="0" sz="1200" spc="-3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your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customers</a:t>
            </a:r>
            <a:r>
              <a:rPr dirty="0" sz="12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more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65">
                <a:solidFill>
                  <a:srgbClr val="454F56"/>
                </a:solidFill>
                <a:latin typeface="Gill Sans MT"/>
                <a:cs typeface="Gill Sans MT"/>
              </a:rPr>
              <a:t>ways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30">
                <a:solidFill>
                  <a:srgbClr val="454F56"/>
                </a:solidFill>
                <a:latin typeface="Gill Sans MT"/>
                <a:cs typeface="Gill Sans MT"/>
              </a:rPr>
              <a:t>to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pay,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while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you</a:t>
            </a:r>
            <a:r>
              <a:rPr dirty="0" sz="12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get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the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benefits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of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125">
                <a:solidFill>
                  <a:srgbClr val="454F56"/>
                </a:solidFill>
                <a:latin typeface="Gill Sans MT"/>
                <a:cs typeface="Gill Sans MT"/>
              </a:rPr>
              <a:t>a</a:t>
            </a:r>
            <a:r>
              <a:rPr dirty="0" sz="1200" spc="-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full-featured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POS</a:t>
            </a:r>
            <a:r>
              <a:rPr dirty="0" sz="1200" spc="-2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>
                <a:solidFill>
                  <a:srgbClr val="454F56"/>
                </a:solidFill>
                <a:latin typeface="Gill Sans MT"/>
                <a:cs typeface="Gill Sans MT"/>
              </a:rPr>
              <a:t>in</a:t>
            </a:r>
            <a:r>
              <a:rPr dirty="0" sz="12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125">
                <a:solidFill>
                  <a:srgbClr val="454F56"/>
                </a:solidFill>
                <a:latin typeface="Gill Sans MT"/>
                <a:cs typeface="Gill Sans MT"/>
              </a:rPr>
              <a:t>a</a:t>
            </a:r>
            <a:r>
              <a:rPr dirty="0" sz="1200" spc="-1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45">
                <a:solidFill>
                  <a:srgbClr val="454F56"/>
                </a:solidFill>
                <a:latin typeface="Gill Sans MT"/>
                <a:cs typeface="Gill Sans MT"/>
              </a:rPr>
              <a:t>compact</a:t>
            </a:r>
            <a:r>
              <a:rPr dirty="0" sz="1200" spc="-2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200" spc="-10">
                <a:solidFill>
                  <a:srgbClr val="454F56"/>
                </a:solidFill>
                <a:latin typeface="Gill Sans MT"/>
                <a:cs typeface="Gill Sans MT"/>
              </a:rPr>
              <a:t>device.</a:t>
            </a:r>
            <a:endParaRPr sz="12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12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20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</a:pPr>
            <a:r>
              <a:rPr dirty="0" sz="1600" spc="-60" b="1">
                <a:solidFill>
                  <a:srgbClr val="454F56"/>
                </a:solidFill>
                <a:latin typeface="Gill Sans MT"/>
                <a:cs typeface="Gill Sans MT"/>
              </a:rPr>
              <a:t>Essential</a:t>
            </a:r>
            <a:r>
              <a:rPr dirty="0" sz="1600" spc="-110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600" spc="-85" b="1">
                <a:solidFill>
                  <a:srgbClr val="454F56"/>
                </a:solidFill>
                <a:latin typeface="Gill Sans MT"/>
                <a:cs typeface="Gill Sans MT"/>
              </a:rPr>
              <a:t>Apps</a:t>
            </a:r>
            <a:r>
              <a:rPr dirty="0" sz="1600" spc="-110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600" spc="-75" b="1">
                <a:solidFill>
                  <a:srgbClr val="454F56"/>
                </a:solidFill>
                <a:latin typeface="Gill Sans MT"/>
                <a:cs typeface="Gill Sans MT"/>
              </a:rPr>
              <a:t>for</a:t>
            </a:r>
            <a:r>
              <a:rPr dirty="0" sz="1600" spc="-110" b="1">
                <a:solidFill>
                  <a:srgbClr val="454F56"/>
                </a:solidFill>
                <a:latin typeface="Gill Sans MT"/>
                <a:cs typeface="Gill Sans MT"/>
              </a:rPr>
              <a:t> Every</a:t>
            </a:r>
            <a:r>
              <a:rPr dirty="0" sz="1600" spc="-105" b="1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600" spc="-10" b="1">
                <a:solidFill>
                  <a:srgbClr val="454F56"/>
                </a:solidFill>
                <a:latin typeface="Gill Sans MT"/>
                <a:cs typeface="Gill Sans MT"/>
              </a:rPr>
              <a:t>Business</a:t>
            </a:r>
            <a:endParaRPr sz="1600">
              <a:latin typeface="Gill Sans MT"/>
              <a:cs typeface="Gill Sans MT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457200" y="5689466"/>
            <a:ext cx="6858000" cy="0"/>
          </a:xfrm>
          <a:custGeom>
            <a:avLst/>
            <a:gdLst/>
            <a:ahLst/>
            <a:cxnLst/>
            <a:rect l="l" t="t" r="r" b="b"/>
            <a:pathLst>
              <a:path w="6858000" h="0">
                <a:moveTo>
                  <a:pt x="0" y="0"/>
                </a:moveTo>
                <a:lnTo>
                  <a:pt x="6858000" y="0"/>
                </a:lnTo>
              </a:path>
            </a:pathLst>
          </a:custGeom>
          <a:ln w="6350">
            <a:solidFill>
              <a:srgbClr val="454F5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44500" y="5805885"/>
            <a:ext cx="6259195" cy="381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dirty="0" sz="1000" spc="-35">
                <a:solidFill>
                  <a:srgbClr val="454F56"/>
                </a:solidFill>
                <a:latin typeface="Gill Sans MT"/>
                <a:cs typeface="Gill Sans MT"/>
              </a:rPr>
              <a:t>With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over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300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80">
                <a:solidFill>
                  <a:srgbClr val="454F56"/>
                </a:solidFill>
                <a:latin typeface="Gill Sans MT"/>
                <a:cs typeface="Gill Sans MT"/>
              </a:rPr>
              <a:t>apps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65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growing,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the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65" b="1">
                <a:solidFill>
                  <a:srgbClr val="4CAD2E"/>
                </a:solidFill>
                <a:latin typeface="Gill Sans MT"/>
                <a:cs typeface="Gill Sans MT"/>
              </a:rPr>
              <a:t>Clover</a:t>
            </a:r>
            <a:r>
              <a:rPr dirty="0" sz="1000" spc="-5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80" b="1">
                <a:solidFill>
                  <a:srgbClr val="4CAD2E"/>
                </a:solidFill>
                <a:latin typeface="Gill Sans MT"/>
                <a:cs typeface="Gill Sans MT"/>
              </a:rPr>
              <a:t>App</a:t>
            </a:r>
            <a:r>
              <a:rPr dirty="0" sz="1000" spc="-5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50" b="1">
                <a:solidFill>
                  <a:srgbClr val="4CAD2E"/>
                </a:solidFill>
                <a:latin typeface="Gill Sans MT"/>
                <a:cs typeface="Gill Sans MT"/>
              </a:rPr>
              <a:t>Market</a:t>
            </a:r>
            <a:r>
              <a:rPr dirty="0" sz="1000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lets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you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45">
                <a:solidFill>
                  <a:srgbClr val="454F56"/>
                </a:solidFill>
                <a:latin typeface="Gill Sans MT"/>
                <a:cs typeface="Gill Sans MT"/>
              </a:rPr>
              <a:t>customize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 your </a:t>
            </a:r>
            <a:r>
              <a:rPr dirty="0" sz="1000" spc="-20">
                <a:solidFill>
                  <a:srgbClr val="454F56"/>
                </a:solidFill>
                <a:latin typeface="Gill Sans MT"/>
                <a:cs typeface="Gill Sans MT"/>
              </a:rPr>
              <a:t>Clover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Mini with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do-it-all</a:t>
            </a:r>
            <a:r>
              <a:rPr dirty="0" sz="1000" spc="-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80">
                <a:solidFill>
                  <a:srgbClr val="454F56"/>
                </a:solidFill>
                <a:latin typeface="Gill Sans MT"/>
                <a:cs typeface="Gill Sans MT"/>
              </a:rPr>
              <a:t>apps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25">
                <a:solidFill>
                  <a:srgbClr val="454F56"/>
                </a:solidFill>
                <a:latin typeface="Gill Sans MT"/>
                <a:cs typeface="Gill Sans MT"/>
              </a:rPr>
              <a:t>for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accounting,</a:t>
            </a:r>
            <a:r>
              <a:rPr dirty="0" sz="1000" spc="4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inventory,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marketing,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 gift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cards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65">
                <a:solidFill>
                  <a:srgbClr val="454F56"/>
                </a:solidFill>
                <a:latin typeface="Gill Sans MT"/>
                <a:cs typeface="Gill Sans MT"/>
              </a:rPr>
              <a:t>and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whatever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else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your</a:t>
            </a:r>
            <a:r>
              <a:rPr dirty="0" sz="1000" spc="5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65">
                <a:solidFill>
                  <a:srgbClr val="454F56"/>
                </a:solidFill>
                <a:latin typeface="Gill Sans MT"/>
                <a:cs typeface="Gill Sans MT"/>
              </a:rPr>
              <a:t>business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needs.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Get</a:t>
            </a:r>
            <a:r>
              <a:rPr dirty="0" sz="1000" spc="55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>
                <a:solidFill>
                  <a:srgbClr val="454F56"/>
                </a:solidFill>
                <a:latin typeface="Gill Sans MT"/>
                <a:cs typeface="Gill Sans MT"/>
              </a:rPr>
              <a:t>started</a:t>
            </a:r>
            <a:r>
              <a:rPr dirty="0" sz="1000" spc="60">
                <a:solidFill>
                  <a:srgbClr val="454F56"/>
                </a:solidFill>
                <a:latin typeface="Gill Sans MT"/>
                <a:cs typeface="Gill Sans MT"/>
              </a:rPr>
              <a:t> </a:t>
            </a:r>
            <a:r>
              <a:rPr dirty="0" sz="1000" spc="-10">
                <a:solidFill>
                  <a:srgbClr val="454F56"/>
                </a:solidFill>
                <a:latin typeface="Gill Sans MT"/>
                <a:cs typeface="Gill Sans MT"/>
              </a:rPr>
              <a:t>with:</a:t>
            </a:r>
            <a:endParaRPr sz="1000">
              <a:latin typeface="Gill Sans MT"/>
              <a:cs typeface="Gill Sans MT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1408" y="6522161"/>
            <a:ext cx="498347" cy="498348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1036835" y="6422908"/>
            <a:ext cx="1480820" cy="53530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Register</a:t>
            </a:r>
            <a:endParaRPr sz="1000">
              <a:latin typeface="Gill Sans MT"/>
              <a:cs typeface="Gill Sans MT"/>
            </a:endParaRPr>
          </a:p>
          <a:p>
            <a:pPr marL="12700" marR="5080">
              <a:lnSpc>
                <a:spcPct val="101899"/>
              </a:lnSpc>
              <a:spcBef>
                <a:spcPts val="280"/>
              </a:spcBef>
            </a:pP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Take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orders,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add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Gill Sans MT"/>
                <a:cs typeface="Gill Sans MT"/>
              </a:rPr>
              <a:t>or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remove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items,</a:t>
            </a:r>
            <a:r>
              <a:rPr dirty="0" sz="900" spc="4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and</a:t>
            </a:r>
            <a:r>
              <a:rPr dirty="0" sz="900" spc="4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55">
                <a:solidFill>
                  <a:srgbClr val="231F20"/>
                </a:solidFill>
                <a:latin typeface="Gill Sans MT"/>
                <a:cs typeface="Gill Sans MT"/>
              </a:rPr>
              <a:t>accept</a:t>
            </a:r>
            <a:r>
              <a:rPr dirty="0" sz="900" spc="4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payments.</a:t>
            </a:r>
            <a:endParaRPr sz="900">
              <a:latin typeface="Gill Sans MT"/>
              <a:cs typeface="Gill Sans MT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5161267" y="6522148"/>
            <a:ext cx="498475" cy="498475"/>
            <a:chOff x="5161267" y="6522148"/>
            <a:chExt cx="498475" cy="498475"/>
          </a:xfrm>
        </p:grpSpPr>
        <p:sp>
          <p:nvSpPr>
            <p:cNvPr id="21" name="object 21" descr=""/>
            <p:cNvSpPr/>
            <p:nvPr/>
          </p:nvSpPr>
          <p:spPr>
            <a:xfrm>
              <a:off x="5161267" y="6522148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498348" y="0"/>
                  </a:moveTo>
                  <a:lnTo>
                    <a:pt x="0" y="0"/>
                  </a:lnTo>
                  <a:lnTo>
                    <a:pt x="0" y="498347"/>
                  </a:lnTo>
                  <a:lnTo>
                    <a:pt x="498348" y="498347"/>
                  </a:lnTo>
                  <a:lnTo>
                    <a:pt x="498348" y="0"/>
                  </a:lnTo>
                  <a:close/>
                </a:path>
              </a:pathLst>
            </a:custGeom>
            <a:solidFill>
              <a:srgbClr val="231F20">
                <a:alpha val="5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167058" y="652793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372618" y="0"/>
                  </a:moveTo>
                  <a:lnTo>
                    <a:pt x="84582" y="0"/>
                  </a:lnTo>
                  <a:lnTo>
                    <a:pt x="35683" y="1321"/>
                  </a:lnTo>
                  <a:lnTo>
                    <a:pt x="10572" y="10572"/>
                  </a:lnTo>
                  <a:lnTo>
                    <a:pt x="1321" y="35683"/>
                  </a:lnTo>
                  <a:lnTo>
                    <a:pt x="0" y="84582"/>
                  </a:lnTo>
                  <a:lnTo>
                    <a:pt x="0" y="372618"/>
                  </a:lnTo>
                  <a:lnTo>
                    <a:pt x="1321" y="421516"/>
                  </a:lnTo>
                  <a:lnTo>
                    <a:pt x="10572" y="446627"/>
                  </a:lnTo>
                  <a:lnTo>
                    <a:pt x="35683" y="455878"/>
                  </a:lnTo>
                  <a:lnTo>
                    <a:pt x="84582" y="457200"/>
                  </a:lnTo>
                  <a:lnTo>
                    <a:pt x="372618" y="457200"/>
                  </a:lnTo>
                  <a:lnTo>
                    <a:pt x="421516" y="455878"/>
                  </a:lnTo>
                  <a:lnTo>
                    <a:pt x="446627" y="446627"/>
                  </a:lnTo>
                  <a:lnTo>
                    <a:pt x="455878" y="421516"/>
                  </a:lnTo>
                  <a:lnTo>
                    <a:pt x="457200" y="372618"/>
                  </a:lnTo>
                  <a:lnTo>
                    <a:pt x="457200" y="84582"/>
                  </a:lnTo>
                  <a:lnTo>
                    <a:pt x="455878" y="35683"/>
                  </a:lnTo>
                  <a:lnTo>
                    <a:pt x="446627" y="10572"/>
                  </a:lnTo>
                  <a:lnTo>
                    <a:pt x="421516" y="1321"/>
                  </a:lnTo>
                  <a:lnTo>
                    <a:pt x="3726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53710" y="6610997"/>
              <a:ext cx="319963" cy="319963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5746694" y="6422894"/>
            <a:ext cx="1440180" cy="67500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Reporting</a:t>
            </a:r>
            <a:endParaRPr sz="1000">
              <a:latin typeface="Gill Sans MT"/>
              <a:cs typeface="Gill Sans MT"/>
            </a:endParaRPr>
          </a:p>
          <a:p>
            <a:pPr marL="12700" marR="5080">
              <a:lnSpc>
                <a:spcPct val="101800"/>
              </a:lnSpc>
              <a:spcBef>
                <a:spcPts val="280"/>
              </a:spcBef>
            </a:pP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Gain</a:t>
            </a:r>
            <a:r>
              <a:rPr dirty="0" sz="900" spc="1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5">
                <a:solidFill>
                  <a:srgbClr val="231F20"/>
                </a:solidFill>
                <a:latin typeface="Gill Sans MT"/>
                <a:cs typeface="Gill Sans MT"/>
              </a:rPr>
              <a:t>business</a:t>
            </a:r>
            <a:r>
              <a:rPr dirty="0" sz="900" spc="2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55">
                <a:solidFill>
                  <a:srgbClr val="231F20"/>
                </a:solidFill>
                <a:latin typeface="Gill Sans MT"/>
                <a:cs typeface="Gill Sans MT"/>
              </a:rPr>
              <a:t>insights</a:t>
            </a:r>
            <a:r>
              <a:rPr dirty="0" sz="900" spc="1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Gill Sans MT"/>
                <a:cs typeface="Gill Sans MT"/>
              </a:rPr>
              <a:t>from </a:t>
            </a:r>
            <a:r>
              <a:rPr dirty="0" sz="900" spc="75">
                <a:solidFill>
                  <a:srgbClr val="231F20"/>
                </a:solidFill>
                <a:latin typeface="Gill Sans MT"/>
                <a:cs typeface="Gill Sans MT"/>
              </a:rPr>
              <a:t>sales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reports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and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55">
                <a:solidFill>
                  <a:srgbClr val="231F20"/>
                </a:solidFill>
                <a:latin typeface="Gill Sans MT"/>
                <a:cs typeface="Gill Sans MT"/>
              </a:rPr>
              <a:t>business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metrics.</a:t>
            </a:r>
            <a:endParaRPr sz="900">
              <a:latin typeface="Gill Sans MT"/>
              <a:cs typeface="Gill Sans MT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61267" y="7427823"/>
            <a:ext cx="498348" cy="498348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5746694" y="7322894"/>
            <a:ext cx="1524635" cy="68580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z="1000" spc="-65" b="1">
                <a:solidFill>
                  <a:srgbClr val="4CAD2E"/>
                </a:solidFill>
                <a:latin typeface="Gill Sans MT"/>
                <a:cs typeface="Gill Sans MT"/>
              </a:rPr>
              <a:t>Time</a:t>
            </a:r>
            <a:r>
              <a:rPr dirty="0" sz="1000" b="1">
                <a:solidFill>
                  <a:srgbClr val="4CAD2E"/>
                </a:solidFill>
                <a:latin typeface="Gill Sans MT"/>
                <a:cs typeface="Gill Sans MT"/>
              </a:rPr>
              <a:t> </a:t>
            </a: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Clock</a:t>
            </a:r>
            <a:endParaRPr sz="1000">
              <a:latin typeface="Gill Sans MT"/>
              <a:cs typeface="Gill Sans MT"/>
            </a:endParaRPr>
          </a:p>
          <a:p>
            <a:pPr marL="12700" marR="5080">
              <a:lnSpc>
                <a:spcPct val="101800"/>
              </a:lnSpc>
              <a:spcBef>
                <a:spcPts val="320"/>
              </a:spcBef>
            </a:pPr>
            <a:r>
              <a:rPr dirty="0" sz="900" spc="80">
                <a:solidFill>
                  <a:srgbClr val="231F20"/>
                </a:solidFill>
                <a:latin typeface="Gill Sans MT"/>
                <a:cs typeface="Gill Sans MT"/>
              </a:rPr>
              <a:t>Manage 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employee</a:t>
            </a:r>
            <a:r>
              <a:rPr dirty="0" sz="900" spc="8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schedules,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overtime,</a:t>
            </a:r>
            <a:r>
              <a:rPr dirty="0" sz="900" spc="26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timesheets,</a:t>
            </a:r>
            <a:r>
              <a:rPr dirty="0" sz="900" spc="26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payroll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exports,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and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much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more.</a:t>
            </a:r>
            <a:endParaRPr sz="900">
              <a:latin typeface="Gill Sans MT"/>
              <a:cs typeface="Gill Sans MT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2755696" y="6522161"/>
            <a:ext cx="498475" cy="498475"/>
            <a:chOff x="2755696" y="6522161"/>
            <a:chExt cx="498475" cy="498475"/>
          </a:xfrm>
        </p:grpSpPr>
        <p:sp>
          <p:nvSpPr>
            <p:cNvPr id="28" name="object 28" descr=""/>
            <p:cNvSpPr/>
            <p:nvPr/>
          </p:nvSpPr>
          <p:spPr>
            <a:xfrm>
              <a:off x="2755696" y="6522161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498347" y="0"/>
                  </a:moveTo>
                  <a:lnTo>
                    <a:pt x="0" y="0"/>
                  </a:lnTo>
                  <a:lnTo>
                    <a:pt x="0" y="498347"/>
                  </a:lnTo>
                  <a:lnTo>
                    <a:pt x="498347" y="498347"/>
                  </a:lnTo>
                  <a:lnTo>
                    <a:pt x="498347" y="0"/>
                  </a:lnTo>
                  <a:close/>
                </a:path>
              </a:pathLst>
            </a:custGeom>
            <a:solidFill>
              <a:srgbClr val="231F20">
                <a:alpha val="5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761487" y="6527945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372617" y="0"/>
                  </a:moveTo>
                  <a:lnTo>
                    <a:pt x="84581" y="0"/>
                  </a:lnTo>
                  <a:lnTo>
                    <a:pt x="35683" y="1321"/>
                  </a:lnTo>
                  <a:lnTo>
                    <a:pt x="10572" y="10572"/>
                  </a:lnTo>
                  <a:lnTo>
                    <a:pt x="1321" y="35683"/>
                  </a:lnTo>
                  <a:lnTo>
                    <a:pt x="0" y="84582"/>
                  </a:lnTo>
                  <a:lnTo>
                    <a:pt x="0" y="372618"/>
                  </a:lnTo>
                  <a:lnTo>
                    <a:pt x="1321" y="421516"/>
                  </a:lnTo>
                  <a:lnTo>
                    <a:pt x="10572" y="446627"/>
                  </a:lnTo>
                  <a:lnTo>
                    <a:pt x="35683" y="455878"/>
                  </a:lnTo>
                  <a:lnTo>
                    <a:pt x="84581" y="457200"/>
                  </a:lnTo>
                  <a:lnTo>
                    <a:pt x="372617" y="457200"/>
                  </a:lnTo>
                  <a:lnTo>
                    <a:pt x="421516" y="455878"/>
                  </a:lnTo>
                  <a:lnTo>
                    <a:pt x="446627" y="446627"/>
                  </a:lnTo>
                  <a:lnTo>
                    <a:pt x="455878" y="421516"/>
                  </a:lnTo>
                  <a:lnTo>
                    <a:pt x="457200" y="372618"/>
                  </a:lnTo>
                  <a:lnTo>
                    <a:pt x="457200" y="84582"/>
                  </a:lnTo>
                  <a:lnTo>
                    <a:pt x="455878" y="35683"/>
                  </a:lnTo>
                  <a:lnTo>
                    <a:pt x="446627" y="10572"/>
                  </a:lnTo>
                  <a:lnTo>
                    <a:pt x="421516" y="1321"/>
                  </a:lnTo>
                  <a:lnTo>
                    <a:pt x="372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33509" y="6584813"/>
              <a:ext cx="324973" cy="356423"/>
            </a:xfrm>
            <a:prstGeom prst="rect">
              <a:avLst/>
            </a:prstGeom>
          </p:spPr>
        </p:pic>
      </p:grpSp>
      <p:sp>
        <p:nvSpPr>
          <p:cNvPr id="31" name="object 31" descr=""/>
          <p:cNvSpPr txBox="1"/>
          <p:nvPr/>
        </p:nvSpPr>
        <p:spPr>
          <a:xfrm>
            <a:off x="3341123" y="6422908"/>
            <a:ext cx="1588770" cy="67500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Rewards</a:t>
            </a:r>
            <a:endParaRPr sz="1000">
              <a:latin typeface="Gill Sans MT"/>
              <a:cs typeface="Gill Sans MT"/>
            </a:endParaRPr>
          </a:p>
          <a:p>
            <a:pPr algn="just" marL="12700" marR="5080">
              <a:lnSpc>
                <a:spcPct val="101800"/>
              </a:lnSpc>
              <a:spcBef>
                <a:spcPts val="280"/>
              </a:spcBef>
            </a:pPr>
            <a:r>
              <a:rPr dirty="0" sz="900" spc="50">
                <a:solidFill>
                  <a:srgbClr val="231F20"/>
                </a:solidFill>
                <a:latin typeface="Gill Sans MT"/>
                <a:cs typeface="Gill Sans MT"/>
              </a:rPr>
              <a:t>Set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up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and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run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your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own</a:t>
            </a:r>
            <a:r>
              <a:rPr dirty="0" sz="900" spc="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digital </a:t>
            </a:r>
            <a:r>
              <a:rPr dirty="0" sz="900" spc="20">
                <a:solidFill>
                  <a:srgbClr val="231F20"/>
                </a:solidFill>
                <a:latin typeface="Gill Sans MT"/>
                <a:cs typeface="Gill Sans MT"/>
              </a:rPr>
              <a:t>loyalty</a:t>
            </a:r>
            <a:r>
              <a:rPr dirty="0" sz="900" spc="2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and</a:t>
            </a:r>
            <a:r>
              <a:rPr dirty="0" sz="900" spc="3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20">
                <a:solidFill>
                  <a:srgbClr val="231F20"/>
                </a:solidFill>
                <a:latin typeface="Gill Sans MT"/>
                <a:cs typeface="Gill Sans MT"/>
              </a:rPr>
              <a:t>marketing</a:t>
            </a:r>
            <a:r>
              <a:rPr dirty="0" sz="900" spc="2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program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in</a:t>
            </a:r>
            <a:r>
              <a:rPr dirty="0" sz="900" spc="-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100">
                <a:solidFill>
                  <a:srgbClr val="231F20"/>
                </a:solidFill>
                <a:latin typeface="Gill Sans MT"/>
                <a:cs typeface="Gill Sans MT"/>
              </a:rPr>
              <a:t>a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50">
                <a:solidFill>
                  <a:srgbClr val="231F20"/>
                </a:solidFill>
                <a:latin typeface="Gill Sans MT"/>
                <a:cs typeface="Gill Sans MT"/>
              </a:rPr>
              <a:t>snap.</a:t>
            </a:r>
            <a:endParaRPr sz="900">
              <a:latin typeface="Gill Sans MT"/>
              <a:cs typeface="Gill Sans MT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036835" y="7328554"/>
            <a:ext cx="1452880" cy="67500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Orders</a:t>
            </a:r>
            <a:endParaRPr sz="1000">
              <a:latin typeface="Gill Sans MT"/>
              <a:cs typeface="Gill Sans MT"/>
            </a:endParaRPr>
          </a:p>
          <a:p>
            <a:pPr marL="12700" marR="5080">
              <a:lnSpc>
                <a:spcPct val="101800"/>
              </a:lnSpc>
              <a:spcBef>
                <a:spcPts val="280"/>
              </a:spcBef>
            </a:pP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Look</a:t>
            </a:r>
            <a:r>
              <a:rPr dirty="0" sz="900" spc="3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up</a:t>
            </a:r>
            <a:r>
              <a:rPr dirty="0" sz="900" spc="3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orders</a:t>
            </a:r>
            <a:r>
              <a:rPr dirty="0" sz="900" spc="3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0">
                <a:solidFill>
                  <a:srgbClr val="231F20"/>
                </a:solidFill>
                <a:latin typeface="Gill Sans MT"/>
                <a:cs typeface="Gill Sans MT"/>
              </a:rPr>
              <a:t>and</a:t>
            </a:r>
            <a:r>
              <a:rPr dirty="0" sz="900" spc="3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do</a:t>
            </a:r>
            <a:r>
              <a:rPr dirty="0" sz="900" spc="3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Gill Sans MT"/>
                <a:cs typeface="Gill Sans MT"/>
              </a:rPr>
              <a:t>more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with</a:t>
            </a:r>
            <a:r>
              <a:rPr dirty="0" sz="900" spc="3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>
                <a:solidFill>
                  <a:srgbClr val="231F20"/>
                </a:solidFill>
                <a:latin typeface="Gill Sans MT"/>
                <a:cs typeface="Gill Sans MT"/>
              </a:rPr>
              <a:t>them</a:t>
            </a:r>
            <a:r>
              <a:rPr dirty="0" sz="900" spc="3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5">
                <a:solidFill>
                  <a:srgbClr val="231F20"/>
                </a:solidFill>
                <a:latin typeface="Gill Sans MT"/>
                <a:cs typeface="Gill Sans MT"/>
              </a:rPr>
              <a:t>such</a:t>
            </a:r>
            <a:r>
              <a:rPr dirty="0" sz="900" spc="3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105">
                <a:solidFill>
                  <a:srgbClr val="231F20"/>
                </a:solidFill>
                <a:latin typeface="Gill Sans MT"/>
                <a:cs typeface="Gill Sans MT"/>
              </a:rPr>
              <a:t>as</a:t>
            </a:r>
            <a:r>
              <a:rPr dirty="0" sz="900" spc="3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Gill Sans MT"/>
                <a:cs typeface="Gill Sans MT"/>
              </a:rPr>
              <a:t>take </a:t>
            </a:r>
            <a:r>
              <a:rPr dirty="0" sz="900" spc="55">
                <a:solidFill>
                  <a:srgbClr val="231F20"/>
                </a:solidFill>
                <a:latin typeface="Gill Sans MT"/>
                <a:cs typeface="Gill Sans MT"/>
              </a:rPr>
              <a:t>payments</a:t>
            </a:r>
            <a:r>
              <a:rPr dirty="0" sz="900" spc="-2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Gill Sans MT"/>
                <a:cs typeface="Gill Sans MT"/>
              </a:rPr>
              <a:t>or</a:t>
            </a:r>
            <a:r>
              <a:rPr dirty="0" sz="900" spc="-2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65">
                <a:solidFill>
                  <a:srgbClr val="231F20"/>
                </a:solidFill>
                <a:latin typeface="Gill Sans MT"/>
                <a:cs typeface="Gill Sans MT"/>
              </a:rPr>
              <a:t>issue</a:t>
            </a:r>
            <a:r>
              <a:rPr dirty="0" sz="900" spc="-2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refunds.</a:t>
            </a:r>
            <a:endParaRPr sz="900">
              <a:latin typeface="Gill Sans MT"/>
              <a:cs typeface="Gill Sans MT"/>
            </a:endParaRPr>
          </a:p>
        </p:txBody>
      </p:sp>
      <p:grpSp>
        <p:nvGrpSpPr>
          <p:cNvPr id="33" name="object 33" descr=""/>
          <p:cNvGrpSpPr/>
          <p:nvPr/>
        </p:nvGrpSpPr>
        <p:grpSpPr>
          <a:xfrm>
            <a:off x="451408" y="7427798"/>
            <a:ext cx="498475" cy="498475"/>
            <a:chOff x="451408" y="7427798"/>
            <a:chExt cx="498475" cy="498475"/>
          </a:xfrm>
        </p:grpSpPr>
        <p:sp>
          <p:nvSpPr>
            <p:cNvPr id="34" name="object 34" descr=""/>
            <p:cNvSpPr/>
            <p:nvPr/>
          </p:nvSpPr>
          <p:spPr>
            <a:xfrm>
              <a:off x="451408" y="7427798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498347" y="0"/>
                  </a:moveTo>
                  <a:lnTo>
                    <a:pt x="0" y="0"/>
                  </a:lnTo>
                  <a:lnTo>
                    <a:pt x="0" y="498348"/>
                  </a:lnTo>
                  <a:lnTo>
                    <a:pt x="498347" y="498348"/>
                  </a:lnTo>
                  <a:lnTo>
                    <a:pt x="498347" y="0"/>
                  </a:lnTo>
                  <a:close/>
                </a:path>
              </a:pathLst>
            </a:custGeom>
            <a:solidFill>
              <a:srgbClr val="231F20">
                <a:alpha val="5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57199" y="7433589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372617" y="0"/>
                  </a:moveTo>
                  <a:lnTo>
                    <a:pt x="84581" y="0"/>
                  </a:lnTo>
                  <a:lnTo>
                    <a:pt x="35683" y="1321"/>
                  </a:lnTo>
                  <a:lnTo>
                    <a:pt x="10572" y="10572"/>
                  </a:lnTo>
                  <a:lnTo>
                    <a:pt x="1321" y="35683"/>
                  </a:lnTo>
                  <a:lnTo>
                    <a:pt x="0" y="84582"/>
                  </a:lnTo>
                  <a:lnTo>
                    <a:pt x="0" y="372618"/>
                  </a:lnTo>
                  <a:lnTo>
                    <a:pt x="1321" y="421516"/>
                  </a:lnTo>
                  <a:lnTo>
                    <a:pt x="10572" y="446627"/>
                  </a:lnTo>
                  <a:lnTo>
                    <a:pt x="35683" y="455878"/>
                  </a:lnTo>
                  <a:lnTo>
                    <a:pt x="84581" y="457200"/>
                  </a:lnTo>
                  <a:lnTo>
                    <a:pt x="372617" y="457200"/>
                  </a:lnTo>
                  <a:lnTo>
                    <a:pt x="421516" y="455878"/>
                  </a:lnTo>
                  <a:lnTo>
                    <a:pt x="446627" y="446627"/>
                  </a:lnTo>
                  <a:lnTo>
                    <a:pt x="455878" y="421516"/>
                  </a:lnTo>
                  <a:lnTo>
                    <a:pt x="457200" y="372618"/>
                  </a:lnTo>
                  <a:lnTo>
                    <a:pt x="457200" y="84582"/>
                  </a:lnTo>
                  <a:lnTo>
                    <a:pt x="455878" y="35683"/>
                  </a:lnTo>
                  <a:lnTo>
                    <a:pt x="446627" y="10572"/>
                  </a:lnTo>
                  <a:lnTo>
                    <a:pt x="421516" y="1321"/>
                  </a:lnTo>
                  <a:lnTo>
                    <a:pt x="372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4182" y="7470610"/>
              <a:ext cx="383222" cy="383222"/>
            </a:xfrm>
            <a:prstGeom prst="rect">
              <a:avLst/>
            </a:prstGeom>
          </p:spPr>
        </p:pic>
      </p:grpSp>
      <p:grpSp>
        <p:nvGrpSpPr>
          <p:cNvPr id="37" name="object 37" descr=""/>
          <p:cNvGrpSpPr/>
          <p:nvPr/>
        </p:nvGrpSpPr>
        <p:grpSpPr>
          <a:xfrm>
            <a:off x="2755671" y="7427836"/>
            <a:ext cx="498475" cy="498475"/>
            <a:chOff x="2755671" y="7427836"/>
            <a:chExt cx="498475" cy="498475"/>
          </a:xfrm>
        </p:grpSpPr>
        <p:sp>
          <p:nvSpPr>
            <p:cNvPr id="38" name="object 38" descr=""/>
            <p:cNvSpPr/>
            <p:nvPr/>
          </p:nvSpPr>
          <p:spPr>
            <a:xfrm>
              <a:off x="2755671" y="7427836"/>
              <a:ext cx="498475" cy="498475"/>
            </a:xfrm>
            <a:custGeom>
              <a:avLst/>
              <a:gdLst/>
              <a:ahLst/>
              <a:cxnLst/>
              <a:rect l="l" t="t" r="r" b="b"/>
              <a:pathLst>
                <a:path w="498475" h="498475">
                  <a:moveTo>
                    <a:pt x="498347" y="0"/>
                  </a:moveTo>
                  <a:lnTo>
                    <a:pt x="0" y="0"/>
                  </a:lnTo>
                  <a:lnTo>
                    <a:pt x="0" y="498347"/>
                  </a:lnTo>
                  <a:lnTo>
                    <a:pt x="498347" y="498347"/>
                  </a:lnTo>
                  <a:lnTo>
                    <a:pt x="498347" y="0"/>
                  </a:lnTo>
                  <a:close/>
                </a:path>
              </a:pathLst>
            </a:custGeom>
            <a:solidFill>
              <a:srgbClr val="231F20">
                <a:alpha val="50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2761454" y="7433617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372617" y="0"/>
                  </a:moveTo>
                  <a:lnTo>
                    <a:pt x="84581" y="0"/>
                  </a:lnTo>
                  <a:lnTo>
                    <a:pt x="35683" y="1321"/>
                  </a:lnTo>
                  <a:lnTo>
                    <a:pt x="10572" y="10572"/>
                  </a:lnTo>
                  <a:lnTo>
                    <a:pt x="1321" y="35683"/>
                  </a:lnTo>
                  <a:lnTo>
                    <a:pt x="0" y="84581"/>
                  </a:lnTo>
                  <a:lnTo>
                    <a:pt x="0" y="372617"/>
                  </a:lnTo>
                  <a:lnTo>
                    <a:pt x="1321" y="421516"/>
                  </a:lnTo>
                  <a:lnTo>
                    <a:pt x="10572" y="446627"/>
                  </a:lnTo>
                  <a:lnTo>
                    <a:pt x="35683" y="455878"/>
                  </a:lnTo>
                  <a:lnTo>
                    <a:pt x="84581" y="457199"/>
                  </a:lnTo>
                  <a:lnTo>
                    <a:pt x="372617" y="457199"/>
                  </a:lnTo>
                  <a:lnTo>
                    <a:pt x="421516" y="455878"/>
                  </a:lnTo>
                  <a:lnTo>
                    <a:pt x="446627" y="446627"/>
                  </a:lnTo>
                  <a:lnTo>
                    <a:pt x="455878" y="421516"/>
                  </a:lnTo>
                  <a:lnTo>
                    <a:pt x="457200" y="372617"/>
                  </a:lnTo>
                  <a:lnTo>
                    <a:pt x="457200" y="84581"/>
                  </a:lnTo>
                  <a:lnTo>
                    <a:pt x="455878" y="35683"/>
                  </a:lnTo>
                  <a:lnTo>
                    <a:pt x="446627" y="10572"/>
                  </a:lnTo>
                  <a:lnTo>
                    <a:pt x="421516" y="1321"/>
                  </a:lnTo>
                  <a:lnTo>
                    <a:pt x="372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2834017" y="7495184"/>
              <a:ext cx="316230" cy="57150"/>
            </a:xfrm>
            <a:custGeom>
              <a:avLst/>
              <a:gdLst/>
              <a:ahLst/>
              <a:cxnLst/>
              <a:rect l="l" t="t" r="r" b="b"/>
              <a:pathLst>
                <a:path w="316230" h="57150">
                  <a:moveTo>
                    <a:pt x="315988" y="0"/>
                  </a:moveTo>
                  <a:lnTo>
                    <a:pt x="0" y="0"/>
                  </a:lnTo>
                  <a:lnTo>
                    <a:pt x="0" y="56603"/>
                  </a:lnTo>
                  <a:lnTo>
                    <a:pt x="315988" y="56603"/>
                  </a:lnTo>
                  <a:lnTo>
                    <a:pt x="315988" y="0"/>
                  </a:lnTo>
                  <a:close/>
                </a:path>
              </a:pathLst>
            </a:custGeom>
            <a:solidFill>
              <a:srgbClr val="388C8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18932" y="7455644"/>
              <a:ext cx="346150" cy="86861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2815225" y="7533224"/>
              <a:ext cx="353695" cy="317500"/>
            </a:xfrm>
            <a:custGeom>
              <a:avLst/>
              <a:gdLst/>
              <a:ahLst/>
              <a:cxnLst/>
              <a:rect l="l" t="t" r="r" b="b"/>
              <a:pathLst>
                <a:path w="353694" h="317500">
                  <a:moveTo>
                    <a:pt x="349859" y="0"/>
                  </a:moveTo>
                  <a:lnTo>
                    <a:pt x="3708" y="0"/>
                  </a:lnTo>
                  <a:lnTo>
                    <a:pt x="7404" y="229285"/>
                  </a:lnTo>
                  <a:lnTo>
                    <a:pt x="0" y="317258"/>
                  </a:lnTo>
                  <a:lnTo>
                    <a:pt x="353568" y="317258"/>
                  </a:lnTo>
                  <a:lnTo>
                    <a:pt x="346163" y="229285"/>
                  </a:lnTo>
                  <a:lnTo>
                    <a:pt x="349859" y="0"/>
                  </a:lnTo>
                  <a:close/>
                </a:path>
              </a:pathLst>
            </a:custGeom>
            <a:solidFill>
              <a:srgbClr val="6DCE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815216" y="7762343"/>
              <a:ext cx="353695" cy="88265"/>
            </a:xfrm>
            <a:custGeom>
              <a:avLst/>
              <a:gdLst/>
              <a:ahLst/>
              <a:cxnLst/>
              <a:rect l="l" t="t" r="r" b="b"/>
              <a:pathLst>
                <a:path w="353694" h="88265">
                  <a:moveTo>
                    <a:pt x="346151" y="0"/>
                  </a:moveTo>
                  <a:lnTo>
                    <a:pt x="7429" y="0"/>
                  </a:lnTo>
                  <a:lnTo>
                    <a:pt x="0" y="88137"/>
                  </a:lnTo>
                  <a:lnTo>
                    <a:pt x="353580" y="88137"/>
                  </a:lnTo>
                  <a:lnTo>
                    <a:pt x="346151" y="0"/>
                  </a:lnTo>
                  <a:close/>
                </a:path>
              </a:pathLst>
            </a:custGeom>
            <a:solidFill>
              <a:srgbClr val="47B5B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00697" y="7573119"/>
              <a:ext cx="184250" cy="160868"/>
            </a:xfrm>
            <a:prstGeom prst="rect">
              <a:avLst/>
            </a:prstGeom>
          </p:spPr>
        </p:pic>
      </p:grpSp>
      <p:sp>
        <p:nvSpPr>
          <p:cNvPr id="45" name="object 45" descr=""/>
          <p:cNvSpPr txBox="1"/>
          <p:nvPr/>
        </p:nvSpPr>
        <p:spPr>
          <a:xfrm>
            <a:off x="3341090" y="7328581"/>
            <a:ext cx="1423670" cy="67500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000" spc="-10" b="1">
                <a:solidFill>
                  <a:srgbClr val="4CAD2E"/>
                </a:solidFill>
                <a:latin typeface="Gill Sans MT"/>
                <a:cs typeface="Gill Sans MT"/>
              </a:rPr>
              <a:t>Customers</a:t>
            </a:r>
            <a:endParaRPr sz="1000">
              <a:latin typeface="Gill Sans MT"/>
              <a:cs typeface="Gill Sans MT"/>
            </a:endParaRPr>
          </a:p>
          <a:p>
            <a:pPr marL="12700" marR="5080">
              <a:lnSpc>
                <a:spcPct val="101800"/>
              </a:lnSpc>
              <a:spcBef>
                <a:spcPts val="280"/>
              </a:spcBef>
            </a:pP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View</a:t>
            </a:r>
            <a:r>
              <a:rPr dirty="0" sz="900" spc="10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customer</a:t>
            </a:r>
            <a:r>
              <a:rPr dirty="0" sz="900" spc="105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information, </a:t>
            </a:r>
            <a:r>
              <a:rPr dirty="0" sz="900" spc="20">
                <a:solidFill>
                  <a:srgbClr val="231F20"/>
                </a:solidFill>
                <a:latin typeface="Gill Sans MT"/>
                <a:cs typeface="Gill Sans MT"/>
              </a:rPr>
              <a:t>transaction</a:t>
            </a:r>
            <a:r>
              <a:rPr dirty="0" sz="900" spc="4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Gill Sans MT"/>
                <a:cs typeface="Gill Sans MT"/>
              </a:rPr>
              <a:t>history,</a:t>
            </a:r>
            <a:r>
              <a:rPr dirty="0" sz="900" spc="4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35">
                <a:solidFill>
                  <a:srgbClr val="231F20"/>
                </a:solidFill>
                <a:latin typeface="Gill Sans MT"/>
                <a:cs typeface="Gill Sans MT"/>
              </a:rPr>
              <a:t>and </a:t>
            </a:r>
            <a:r>
              <a:rPr dirty="0" sz="900" spc="20">
                <a:solidFill>
                  <a:srgbClr val="231F20"/>
                </a:solidFill>
                <a:latin typeface="Gill Sans MT"/>
                <a:cs typeface="Gill Sans MT"/>
              </a:rPr>
              <a:t>marketing</a:t>
            </a:r>
            <a:r>
              <a:rPr dirty="0" sz="900" spc="140">
                <a:solidFill>
                  <a:srgbClr val="231F20"/>
                </a:solidFill>
                <a:latin typeface="Gill Sans MT"/>
                <a:cs typeface="Gill Sans MT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Gill Sans MT"/>
                <a:cs typeface="Gill Sans MT"/>
              </a:rPr>
              <a:t>preferences.</a:t>
            </a:r>
            <a:endParaRPr sz="9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2024-03-24T17:44:36Z</dcterms:created>
  <dcterms:modified xsi:type="dcterms:W3CDTF">2024-03-24T17:44:36Z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2018-04-30T00:00:00Z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