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ppt/slides/slide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</p:sldIdLst>
  <p:sldSz cx="7772400" cy="10058400"/>
  <p:notesSz cx="7772400" cy="100584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808285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808285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808285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500" b="0" i="0">
                <a:solidFill>
                  <a:srgbClr val="808285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00260" y="362401"/>
            <a:ext cx="1736090" cy="412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808285"/>
                </a:solidFill>
                <a:latin typeface="Verdana"/>
                <a:cs typeface="Verdana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Relationship Id="rId7" Type="http://schemas.openxmlformats.org/officeDocument/2006/relationships/image" Target="../media/image14.png"/><Relationship Id="rId8" Type="http://schemas.openxmlformats.org/officeDocument/2006/relationships/image" Target="../media/image13.png"/><Relationship Id="rId9" Type="http://schemas.openxmlformats.org/officeDocument/2006/relationships/image" Target="../media/image15.png"/><Relationship Id="rId10" Type="http://schemas.openxmlformats.org/officeDocument/2006/relationships/image" Target="../media/image16.png"/><Relationship Id="rId11" Type="http://schemas.openxmlformats.org/officeDocument/2006/relationships/image" Target="../media/image17.png"/><Relationship Id="rId12" Type="http://schemas.openxmlformats.org/officeDocument/2006/relationships/image" Target="../media/image18.png"/><Relationship Id="rId13" Type="http://schemas.openxmlformats.org/officeDocument/2006/relationships/image" Target="../media/image20.png"/><Relationship Id="rId14" Type="http://schemas.openxmlformats.org/officeDocument/2006/relationships/image" Target="../media/image19.png"/><Relationship Id="rId15" Type="http://schemas.openxmlformats.org/officeDocument/2006/relationships/image" Target="../media/image22.png"/><Relationship Id="rId16" Type="http://schemas.openxmlformats.org/officeDocument/2006/relationships/image" Target="../media/image21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6723" y="5707058"/>
            <a:ext cx="2433490" cy="1717797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049578"/>
            <a:ext cx="7772400" cy="3604717"/>
          </a:xfrm>
          <a:prstGeom prst="rect">
            <a:avLst/>
          </a:prstGeom>
        </p:spPr>
      </p:pic>
      <p:sp>
        <p:nvSpPr>
          <p:cNvPr id="4" name="object 4" descr=""/>
          <p:cNvSpPr txBox="1"/>
          <p:nvPr/>
        </p:nvSpPr>
        <p:spPr>
          <a:xfrm>
            <a:off x="428042" y="4833451"/>
            <a:ext cx="6877050" cy="10801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50" spc="-105">
                <a:solidFill>
                  <a:srgbClr val="231F20"/>
                </a:solidFill>
                <a:latin typeface="Verdana"/>
                <a:cs typeface="Verdana"/>
              </a:rPr>
              <a:t>Our</a:t>
            </a:r>
            <a:r>
              <a:rPr dirty="0" sz="215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150" spc="-180">
                <a:solidFill>
                  <a:srgbClr val="231F20"/>
                </a:solidFill>
                <a:latin typeface="Verdana"/>
                <a:cs typeface="Verdana"/>
              </a:rPr>
              <a:t>fastest,</a:t>
            </a:r>
            <a:r>
              <a:rPr dirty="0" sz="215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150" spc="-135">
                <a:solidFill>
                  <a:srgbClr val="231F20"/>
                </a:solidFill>
                <a:latin typeface="Verdana"/>
                <a:cs typeface="Verdana"/>
              </a:rPr>
              <a:t>most</a:t>
            </a:r>
            <a:r>
              <a:rPr dirty="0" sz="215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150" spc="-160">
                <a:solidFill>
                  <a:srgbClr val="231F20"/>
                </a:solidFill>
                <a:latin typeface="Verdana"/>
                <a:cs typeface="Verdana"/>
              </a:rPr>
              <a:t>customer-</a:t>
            </a:r>
            <a:r>
              <a:rPr dirty="0" sz="2150" spc="-114">
                <a:solidFill>
                  <a:srgbClr val="231F20"/>
                </a:solidFill>
                <a:latin typeface="Verdana"/>
                <a:cs typeface="Verdana"/>
              </a:rPr>
              <a:t>engaging</a:t>
            </a:r>
            <a:r>
              <a:rPr dirty="0" sz="2150" spc="-1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150" spc="-160">
                <a:solidFill>
                  <a:srgbClr val="231F20"/>
                </a:solidFill>
                <a:latin typeface="Verdana"/>
                <a:cs typeface="Verdana"/>
              </a:rPr>
              <a:t>point-</a:t>
            </a:r>
            <a:r>
              <a:rPr dirty="0" sz="2150" spc="-180">
                <a:solidFill>
                  <a:srgbClr val="231F20"/>
                </a:solidFill>
                <a:latin typeface="Verdana"/>
                <a:cs typeface="Verdana"/>
              </a:rPr>
              <a:t>of-</a:t>
            </a:r>
            <a:r>
              <a:rPr dirty="0" sz="2150" spc="-145">
                <a:solidFill>
                  <a:srgbClr val="231F20"/>
                </a:solidFill>
                <a:latin typeface="Verdana"/>
                <a:cs typeface="Verdana"/>
              </a:rPr>
              <a:t>sale</a:t>
            </a:r>
            <a:r>
              <a:rPr dirty="0" sz="2150" spc="-1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150" spc="-135">
                <a:solidFill>
                  <a:srgbClr val="231F20"/>
                </a:solidFill>
                <a:latin typeface="Verdana"/>
                <a:cs typeface="Verdana"/>
              </a:rPr>
              <a:t>(POS)</a:t>
            </a:r>
            <a:endParaRPr sz="2150">
              <a:latin typeface="Verdana"/>
              <a:cs typeface="Verdana"/>
            </a:endParaRPr>
          </a:p>
          <a:p>
            <a:pPr marL="33020" marR="3176905">
              <a:lnSpc>
                <a:spcPct val="111100"/>
              </a:lnSpc>
              <a:spcBef>
                <a:spcPts val="919"/>
              </a:spcBef>
            </a:pP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An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all-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in-</a:t>
            </a:r>
            <a:r>
              <a:rPr dirty="0" sz="1200" spc="-110">
                <a:solidFill>
                  <a:srgbClr val="231F20"/>
                </a:solidFill>
                <a:latin typeface="Verdana"/>
                <a:cs typeface="Verdana"/>
              </a:rPr>
              <a:t>one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full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service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50">
                <a:solidFill>
                  <a:srgbClr val="231F20"/>
                </a:solidFill>
                <a:latin typeface="Verdana"/>
                <a:cs typeface="Verdana"/>
              </a:rPr>
              <a:t>POS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helps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centralize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Verdana"/>
                <a:cs typeface="Verdana"/>
              </a:rPr>
              <a:t>the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management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3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daily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operations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Verdana"/>
                <a:cs typeface="Verdana"/>
              </a:rPr>
              <a:t>deliver 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five-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star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10">
                <a:solidFill>
                  <a:srgbClr val="231F20"/>
                </a:solidFill>
                <a:latin typeface="Verdana"/>
                <a:cs typeface="Verdana"/>
              </a:rPr>
              <a:t>service.</a:t>
            </a:r>
            <a:endParaRPr sz="1200">
              <a:latin typeface="Verdana"/>
              <a:cs typeface="Verdana"/>
            </a:endParaRPr>
          </a:p>
        </p:txBody>
      </p:sp>
      <p:grpSp>
        <p:nvGrpSpPr>
          <p:cNvPr id="5" name="object 5" descr=""/>
          <p:cNvGrpSpPr/>
          <p:nvPr/>
        </p:nvGrpSpPr>
        <p:grpSpPr>
          <a:xfrm>
            <a:off x="560156" y="6258455"/>
            <a:ext cx="417195" cy="419734"/>
            <a:chOff x="560156" y="6258455"/>
            <a:chExt cx="417195" cy="419734"/>
          </a:xfrm>
        </p:grpSpPr>
        <p:sp>
          <p:nvSpPr>
            <p:cNvPr id="6" name="object 6" descr=""/>
            <p:cNvSpPr/>
            <p:nvPr/>
          </p:nvSpPr>
          <p:spPr>
            <a:xfrm>
              <a:off x="830237" y="6496786"/>
              <a:ext cx="65405" cy="134620"/>
            </a:xfrm>
            <a:custGeom>
              <a:avLst/>
              <a:gdLst/>
              <a:ahLst/>
              <a:cxnLst/>
              <a:rect l="l" t="t" r="r" b="b"/>
              <a:pathLst>
                <a:path w="65405" h="134620">
                  <a:moveTo>
                    <a:pt x="58881" y="13411"/>
                  </a:moveTo>
                  <a:lnTo>
                    <a:pt x="23232" y="13411"/>
                  </a:lnTo>
                  <a:lnTo>
                    <a:pt x="15167" y="14868"/>
                  </a:lnTo>
                  <a:lnTo>
                    <a:pt x="8257" y="18908"/>
                  </a:lnTo>
                  <a:lnTo>
                    <a:pt x="3060" y="25060"/>
                  </a:lnTo>
                  <a:lnTo>
                    <a:pt x="131" y="32854"/>
                  </a:lnTo>
                  <a:lnTo>
                    <a:pt x="0" y="41199"/>
                  </a:lnTo>
                  <a:lnTo>
                    <a:pt x="2574" y="48885"/>
                  </a:lnTo>
                  <a:lnTo>
                    <a:pt x="7509" y="55261"/>
                  </a:lnTo>
                  <a:lnTo>
                    <a:pt x="14457" y="59677"/>
                  </a:lnTo>
                  <a:lnTo>
                    <a:pt x="50652" y="74421"/>
                  </a:lnTo>
                  <a:lnTo>
                    <a:pt x="57618" y="78831"/>
                  </a:lnTo>
                  <a:lnTo>
                    <a:pt x="62569" y="85205"/>
                  </a:lnTo>
                  <a:lnTo>
                    <a:pt x="65155" y="92897"/>
                  </a:lnTo>
                  <a:lnTo>
                    <a:pt x="65028" y="101257"/>
                  </a:lnTo>
                  <a:lnTo>
                    <a:pt x="62095" y="109065"/>
                  </a:lnTo>
                  <a:lnTo>
                    <a:pt x="56887" y="115222"/>
                  </a:lnTo>
                  <a:lnTo>
                    <a:pt x="49965" y="119257"/>
                  </a:lnTo>
                  <a:lnTo>
                    <a:pt x="41889" y="120700"/>
                  </a:lnTo>
                  <a:lnTo>
                    <a:pt x="6265" y="120700"/>
                  </a:lnTo>
                </a:path>
                <a:path w="65405" h="134620">
                  <a:moveTo>
                    <a:pt x="32567" y="13411"/>
                  </a:moveTo>
                  <a:lnTo>
                    <a:pt x="32567" y="0"/>
                  </a:lnTo>
                </a:path>
                <a:path w="65405" h="134620">
                  <a:moveTo>
                    <a:pt x="32567" y="134111"/>
                  </a:moveTo>
                  <a:lnTo>
                    <a:pt x="32567" y="120700"/>
                  </a:lnTo>
                </a:path>
              </a:pathLst>
            </a:custGeom>
            <a:ln w="10337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 descr=""/>
            <p:cNvSpPr/>
            <p:nvPr/>
          </p:nvSpPr>
          <p:spPr>
            <a:xfrm>
              <a:off x="753558" y="6454588"/>
              <a:ext cx="217170" cy="217170"/>
            </a:xfrm>
            <a:custGeom>
              <a:avLst/>
              <a:gdLst/>
              <a:ahLst/>
              <a:cxnLst/>
              <a:rect l="l" t="t" r="r" b="b"/>
              <a:pathLst>
                <a:path w="217169" h="217170">
                  <a:moveTo>
                    <a:pt x="108534" y="217068"/>
                  </a:moveTo>
                  <a:lnTo>
                    <a:pt x="150781" y="208539"/>
                  </a:lnTo>
                  <a:lnTo>
                    <a:pt x="185280" y="185280"/>
                  </a:lnTo>
                  <a:lnTo>
                    <a:pt x="208539" y="150781"/>
                  </a:lnTo>
                  <a:lnTo>
                    <a:pt x="217068" y="108534"/>
                  </a:lnTo>
                  <a:lnTo>
                    <a:pt x="208539" y="66286"/>
                  </a:lnTo>
                  <a:lnTo>
                    <a:pt x="185280" y="31788"/>
                  </a:lnTo>
                  <a:lnTo>
                    <a:pt x="150781" y="8528"/>
                  </a:lnTo>
                  <a:lnTo>
                    <a:pt x="108534" y="0"/>
                  </a:lnTo>
                  <a:lnTo>
                    <a:pt x="66286" y="8528"/>
                  </a:lnTo>
                  <a:lnTo>
                    <a:pt x="31788" y="31788"/>
                  </a:lnTo>
                  <a:lnTo>
                    <a:pt x="8528" y="66286"/>
                  </a:lnTo>
                  <a:lnTo>
                    <a:pt x="0" y="108534"/>
                  </a:lnTo>
                  <a:lnTo>
                    <a:pt x="8528" y="150781"/>
                  </a:lnTo>
                  <a:lnTo>
                    <a:pt x="31788" y="185280"/>
                  </a:lnTo>
                  <a:lnTo>
                    <a:pt x="66286" y="208539"/>
                  </a:lnTo>
                  <a:lnTo>
                    <a:pt x="108534" y="217068"/>
                  </a:lnTo>
                  <a:close/>
                </a:path>
              </a:pathLst>
            </a:custGeom>
            <a:ln w="12382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156" y="6530883"/>
              <a:ext cx="145338" cy="146964"/>
            </a:xfrm>
            <a:prstGeom prst="rect">
              <a:avLst/>
            </a:prstGeom>
          </p:spPr>
        </p:pic>
        <p:pic>
          <p:nvPicPr>
            <p:cNvPr id="9" name="object 9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8774" y="6258455"/>
              <a:ext cx="145326" cy="146951"/>
            </a:xfrm>
            <a:prstGeom prst="rect">
              <a:avLst/>
            </a:prstGeom>
          </p:spPr>
        </p:pic>
        <p:sp>
          <p:nvSpPr>
            <p:cNvPr id="10" name="object 10" descr=""/>
            <p:cNvSpPr/>
            <p:nvPr/>
          </p:nvSpPr>
          <p:spPr>
            <a:xfrm>
              <a:off x="618291" y="6265044"/>
              <a:ext cx="133985" cy="161290"/>
            </a:xfrm>
            <a:custGeom>
              <a:avLst/>
              <a:gdLst/>
              <a:ahLst/>
              <a:cxnLst/>
              <a:rect l="l" t="t" r="r" b="b"/>
              <a:pathLst>
                <a:path w="133984" h="161289">
                  <a:moveTo>
                    <a:pt x="133858" y="66700"/>
                  </a:moveTo>
                  <a:lnTo>
                    <a:pt x="129502" y="42749"/>
                  </a:lnTo>
                  <a:lnTo>
                    <a:pt x="117392" y="22477"/>
                  </a:lnTo>
                  <a:lnTo>
                    <a:pt x="99054" y="7641"/>
                  </a:lnTo>
                  <a:lnTo>
                    <a:pt x="76009" y="0"/>
                  </a:lnTo>
                  <a:lnTo>
                    <a:pt x="51768" y="1061"/>
                  </a:lnTo>
                  <a:lnTo>
                    <a:pt x="30100" y="10329"/>
                  </a:lnTo>
                  <a:lnTo>
                    <a:pt x="12950" y="26530"/>
                  </a:lnTo>
                  <a:lnTo>
                    <a:pt x="2260" y="48387"/>
                  </a:lnTo>
                  <a:lnTo>
                    <a:pt x="0" y="72627"/>
                  </a:lnTo>
                  <a:lnTo>
                    <a:pt x="6194" y="95426"/>
                  </a:lnTo>
                  <a:lnTo>
                    <a:pt x="19852" y="114679"/>
                  </a:lnTo>
                  <a:lnTo>
                    <a:pt x="39979" y="128282"/>
                  </a:lnTo>
                  <a:lnTo>
                    <a:pt x="39979" y="160883"/>
                  </a:lnTo>
                  <a:lnTo>
                    <a:pt x="93624" y="160883"/>
                  </a:lnTo>
                  <a:lnTo>
                    <a:pt x="93624" y="128282"/>
                  </a:lnTo>
                  <a:lnTo>
                    <a:pt x="110212" y="117919"/>
                  </a:lnTo>
                  <a:lnTo>
                    <a:pt x="122895" y="103516"/>
                  </a:lnTo>
                  <a:lnTo>
                    <a:pt x="131000" y="86100"/>
                  </a:lnTo>
                  <a:lnTo>
                    <a:pt x="133858" y="66700"/>
                  </a:lnTo>
                  <a:close/>
                </a:path>
              </a:pathLst>
            </a:custGeom>
            <a:ln w="10337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 descr=""/>
            <p:cNvSpPr/>
            <p:nvPr/>
          </p:nvSpPr>
          <p:spPr>
            <a:xfrm>
              <a:off x="659305" y="6468153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70" h="0">
                  <a:moveTo>
                    <a:pt x="0" y="0"/>
                  </a:moveTo>
                  <a:lnTo>
                    <a:pt x="51587" y="0"/>
                  </a:lnTo>
                </a:path>
              </a:pathLst>
            </a:custGeom>
            <a:ln w="10337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 descr=""/>
          <p:cNvGrpSpPr/>
          <p:nvPr/>
        </p:nvGrpSpPr>
        <p:grpSpPr>
          <a:xfrm>
            <a:off x="670827" y="8329866"/>
            <a:ext cx="206375" cy="422909"/>
            <a:chOff x="670827" y="8329866"/>
            <a:chExt cx="206375" cy="422909"/>
          </a:xfrm>
        </p:grpSpPr>
        <p:sp>
          <p:nvSpPr>
            <p:cNvPr id="13" name="object 13" descr=""/>
            <p:cNvSpPr/>
            <p:nvPr/>
          </p:nvSpPr>
          <p:spPr>
            <a:xfrm>
              <a:off x="741185" y="8694138"/>
              <a:ext cx="64769" cy="53340"/>
            </a:xfrm>
            <a:custGeom>
              <a:avLst/>
              <a:gdLst/>
              <a:ahLst/>
              <a:cxnLst/>
              <a:rect l="l" t="t" r="r" b="b"/>
              <a:pathLst>
                <a:path w="64770" h="53340">
                  <a:moveTo>
                    <a:pt x="64427" y="1930"/>
                  </a:moveTo>
                  <a:lnTo>
                    <a:pt x="57922" y="15478"/>
                  </a:lnTo>
                  <a:lnTo>
                    <a:pt x="50430" y="28503"/>
                  </a:lnTo>
                  <a:lnTo>
                    <a:pt x="41983" y="40954"/>
                  </a:lnTo>
                  <a:lnTo>
                    <a:pt x="32613" y="52781"/>
                  </a:lnTo>
                  <a:lnTo>
                    <a:pt x="22906" y="40549"/>
                  </a:lnTo>
                  <a:lnTo>
                    <a:pt x="14211" y="27633"/>
                  </a:lnTo>
                  <a:lnTo>
                    <a:pt x="6563" y="14096"/>
                  </a:lnTo>
                  <a:lnTo>
                    <a:pt x="0" y="0"/>
                  </a:lnTo>
                </a:path>
              </a:pathLst>
            </a:custGeom>
            <a:ln w="10604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91435" y="8329866"/>
              <a:ext cx="165100" cy="293370"/>
            </a:xfrm>
            <a:custGeom>
              <a:avLst/>
              <a:gdLst/>
              <a:ahLst/>
              <a:cxnLst/>
              <a:rect l="l" t="t" r="r" b="b"/>
              <a:pathLst>
                <a:path w="165100" h="293370">
                  <a:moveTo>
                    <a:pt x="82376" y="34201"/>
                  </a:moveTo>
                  <a:lnTo>
                    <a:pt x="82376" y="0"/>
                  </a:lnTo>
                </a:path>
                <a:path w="165100" h="293370">
                  <a:moveTo>
                    <a:pt x="144035" y="78371"/>
                  </a:moveTo>
                  <a:lnTo>
                    <a:pt x="82389" y="34239"/>
                  </a:lnTo>
                  <a:lnTo>
                    <a:pt x="20731" y="78371"/>
                  </a:lnTo>
                  <a:lnTo>
                    <a:pt x="9980" y="88895"/>
                  </a:lnTo>
                  <a:lnTo>
                    <a:pt x="2954" y="101869"/>
                  </a:lnTo>
                  <a:lnTo>
                    <a:pt x="0" y="116344"/>
                  </a:lnTo>
                  <a:lnTo>
                    <a:pt x="1465" y="131368"/>
                  </a:lnTo>
                  <a:lnTo>
                    <a:pt x="43756" y="292773"/>
                  </a:lnTo>
                  <a:lnTo>
                    <a:pt x="121010" y="292773"/>
                  </a:lnTo>
                  <a:lnTo>
                    <a:pt x="163314" y="131368"/>
                  </a:lnTo>
                  <a:lnTo>
                    <a:pt x="164771" y="116344"/>
                  </a:lnTo>
                  <a:lnTo>
                    <a:pt x="161813" y="101869"/>
                  </a:lnTo>
                  <a:lnTo>
                    <a:pt x="154786" y="88895"/>
                  </a:lnTo>
                  <a:lnTo>
                    <a:pt x="144035" y="78371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0827" y="8544877"/>
              <a:ext cx="70713" cy="112344"/>
            </a:xfrm>
            <a:prstGeom prst="rect">
              <a:avLst/>
            </a:prstGeom>
          </p:spPr>
        </p:pic>
        <p:pic>
          <p:nvPicPr>
            <p:cNvPr id="16" name="object 1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06082" y="8544877"/>
              <a:ext cx="70713" cy="112344"/>
            </a:xfrm>
            <a:prstGeom prst="rect">
              <a:avLst/>
            </a:prstGeom>
          </p:spPr>
        </p:pic>
        <p:pic>
          <p:nvPicPr>
            <p:cNvPr id="17" name="object 1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9877" y="8420697"/>
              <a:ext cx="67868" cy="68224"/>
            </a:xfrm>
            <a:prstGeom prst="rect">
              <a:avLst/>
            </a:prstGeom>
          </p:spPr>
        </p:pic>
      </p:grpSp>
      <p:pic>
        <p:nvPicPr>
          <p:cNvPr id="18" name="object 18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21769" y="8375594"/>
            <a:ext cx="66522" cy="119595"/>
          </a:xfrm>
          <a:prstGeom prst="rect">
            <a:avLst/>
          </a:prstGeom>
        </p:spPr>
      </p:pic>
      <p:pic>
        <p:nvPicPr>
          <p:cNvPr id="19" name="object 19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59527" y="8329594"/>
            <a:ext cx="66522" cy="119595"/>
          </a:xfrm>
          <a:prstGeom prst="rect">
            <a:avLst/>
          </a:prstGeom>
        </p:spPr>
      </p:pic>
      <p:pic>
        <p:nvPicPr>
          <p:cNvPr id="20" name="object 20" descr="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564278" y="7306500"/>
            <a:ext cx="419103" cy="364486"/>
          </a:xfrm>
          <a:prstGeom prst="rect">
            <a:avLst/>
          </a:prstGeom>
        </p:spPr>
      </p:pic>
      <p:sp>
        <p:nvSpPr>
          <p:cNvPr id="21" name="object 21" descr=""/>
          <p:cNvSpPr txBox="1"/>
          <p:nvPr/>
        </p:nvSpPr>
        <p:spPr>
          <a:xfrm>
            <a:off x="1104874" y="6087956"/>
            <a:ext cx="2602230" cy="2761615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910"/>
              </a:spcBef>
            </a:pP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Let</a:t>
            </a:r>
            <a:r>
              <a:rPr dirty="0" sz="1200" spc="-8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them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drive</a:t>
            </a:r>
            <a:endParaRPr sz="1200">
              <a:latin typeface="Lucida Sans"/>
              <a:cs typeface="Lucida Sans"/>
            </a:endParaRPr>
          </a:p>
          <a:p>
            <a:pPr marL="38100" marR="30480">
              <a:lnSpc>
                <a:spcPct val="120300"/>
              </a:lnSpc>
              <a:spcBef>
                <a:spcPts val="395"/>
              </a:spcBef>
            </a:pP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Duo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comes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with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smart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terminal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customers.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means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they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can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confirm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their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orders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complete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payment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faster.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</a:pP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Accept</a:t>
            </a: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45">
                <a:solidFill>
                  <a:srgbClr val="2CB34A"/>
                </a:solidFill>
                <a:latin typeface="Lucida Sans"/>
                <a:cs typeface="Lucida Sans"/>
              </a:rPr>
              <a:t>all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35">
                <a:solidFill>
                  <a:srgbClr val="2CB34A"/>
                </a:solidFill>
                <a:latin typeface="Lucida Sans"/>
                <a:cs typeface="Lucida Sans"/>
              </a:rPr>
              <a:t>major</a:t>
            </a: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payment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types</a:t>
            </a:r>
            <a:endParaRPr sz="1200">
              <a:latin typeface="Lucida Sans"/>
              <a:cs typeface="Lucida Sans"/>
            </a:endParaRPr>
          </a:p>
          <a:p>
            <a:pPr algn="just" marL="38100" marR="193675">
              <a:lnSpc>
                <a:spcPct val="120400"/>
              </a:lnSpc>
              <a:spcBef>
                <a:spcPts val="390"/>
              </a:spcBef>
            </a:pP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Let</a:t>
            </a:r>
            <a:r>
              <a:rPr dirty="0" sz="900" spc="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9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customers</a:t>
            </a:r>
            <a:r>
              <a:rPr dirty="0" sz="900" spc="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0">
                <a:solidFill>
                  <a:srgbClr val="231F20"/>
                </a:solidFill>
                <a:latin typeface="Verdana"/>
                <a:cs typeface="Verdana"/>
              </a:rPr>
              <a:t>pay</a:t>
            </a:r>
            <a:r>
              <a:rPr dirty="0" sz="900" spc="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how</a:t>
            </a:r>
            <a:r>
              <a:rPr dirty="0" sz="900" spc="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they</a:t>
            </a:r>
            <a:r>
              <a:rPr dirty="0" sz="900" spc="1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want</a:t>
            </a:r>
            <a:r>
              <a:rPr dirty="0" sz="900" spc="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9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2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pay.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Swipe,</a:t>
            </a:r>
            <a:r>
              <a:rPr dirty="0" sz="900" spc="2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95">
                <a:solidFill>
                  <a:srgbClr val="231F20"/>
                </a:solidFill>
                <a:latin typeface="Verdana"/>
                <a:cs typeface="Verdana"/>
              </a:rPr>
              <a:t>Insert</a:t>
            </a:r>
            <a:r>
              <a:rPr dirty="0" sz="900" spc="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14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3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25">
                <a:solidFill>
                  <a:srgbClr val="231F20"/>
                </a:solidFill>
                <a:latin typeface="Verdana"/>
                <a:cs typeface="Verdana"/>
              </a:rPr>
              <a:t>Tap.</a:t>
            </a:r>
            <a:r>
              <a:rPr dirty="0" sz="900" spc="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Credit,</a:t>
            </a:r>
            <a:r>
              <a:rPr dirty="0" sz="900" spc="3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Debit,</a:t>
            </a:r>
            <a:r>
              <a:rPr dirty="0" sz="900" spc="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Apple</a:t>
            </a:r>
            <a:r>
              <a:rPr dirty="0" sz="900" spc="4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Pay</a:t>
            </a:r>
            <a:r>
              <a:rPr dirty="0" baseline="62500" sz="600" spc="-52">
                <a:solidFill>
                  <a:srgbClr val="231F20"/>
                </a:solidFill>
                <a:latin typeface="Verdana"/>
                <a:cs typeface="Verdana"/>
              </a:rPr>
              <a:t>®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, Google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 Pay</a:t>
            </a:r>
            <a:r>
              <a:rPr dirty="0" baseline="62500" sz="600" spc="-120">
                <a:solidFill>
                  <a:srgbClr val="231F20"/>
                </a:solidFill>
                <a:latin typeface="Verdana"/>
                <a:cs typeface="Verdana"/>
              </a:rPr>
              <a:t>®</a:t>
            </a:r>
            <a:r>
              <a:rPr dirty="0" baseline="62500" sz="600" spc="142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Verdana"/>
                <a:cs typeface="Verdana"/>
              </a:rPr>
              <a:t>more.</a:t>
            </a:r>
            <a:endParaRPr sz="9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900">
              <a:latin typeface="Verdana"/>
              <a:cs typeface="Verdana"/>
            </a:endParaRPr>
          </a:p>
          <a:p>
            <a:pPr marL="38100">
              <a:lnSpc>
                <a:spcPct val="100000"/>
              </a:lnSpc>
            </a:pP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Move</a:t>
            </a:r>
            <a:r>
              <a:rPr dirty="0" sz="1200" spc="-7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at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the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speed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of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now</a:t>
            </a:r>
            <a:endParaRPr sz="1200">
              <a:latin typeface="Lucida Sans"/>
              <a:cs typeface="Lucida Sans"/>
            </a:endParaRPr>
          </a:p>
          <a:p>
            <a:pPr marL="38100" marR="88265">
              <a:lnSpc>
                <a:spcPct val="120300"/>
              </a:lnSpc>
              <a:spcBef>
                <a:spcPts val="390"/>
              </a:spcBef>
            </a:pP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Station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Duo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is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our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fastest,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most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powerful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POS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system.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From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inventory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orders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managing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staff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running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reports,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it’s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all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at </a:t>
            </a:r>
            <a:r>
              <a:rPr dirty="0" sz="900" spc="-2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fingertips.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22" name="object 22" descr=""/>
          <p:cNvSpPr txBox="1"/>
          <p:nvPr/>
        </p:nvSpPr>
        <p:spPr>
          <a:xfrm>
            <a:off x="4046220" y="7661757"/>
            <a:ext cx="3268979" cy="1939925"/>
          </a:xfrm>
          <a:prstGeom prst="rect">
            <a:avLst/>
          </a:prstGeom>
          <a:solidFill>
            <a:srgbClr val="2CB34A"/>
          </a:solidFill>
        </p:spPr>
        <p:txBody>
          <a:bodyPr wrap="square" lIns="0" tIns="3810" rIns="0" bIns="0" rtlCol="0" vert="horz">
            <a:spAutoFit/>
          </a:bodyPr>
          <a:lstStyle/>
          <a:p>
            <a:pPr>
              <a:lnSpc>
                <a:spcPct val="100000"/>
              </a:lnSpc>
              <a:spcBef>
                <a:spcPts val="30"/>
              </a:spcBef>
            </a:pPr>
            <a:endParaRPr sz="1200">
              <a:latin typeface="Times New Roman"/>
              <a:cs typeface="Times New Roman"/>
            </a:endParaRPr>
          </a:p>
          <a:p>
            <a:pPr marL="228600" marR="325755">
              <a:lnSpc>
                <a:spcPct val="111100"/>
              </a:lnSpc>
            </a:pPr>
            <a:r>
              <a:rPr dirty="0" sz="1200" spc="-30">
                <a:solidFill>
                  <a:srgbClr val="FFFFFF"/>
                </a:solidFill>
                <a:latin typeface="Lucida Sans"/>
                <a:cs typeface="Lucida Sans"/>
              </a:rPr>
              <a:t>The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"/>
                <a:cs typeface="Lucida Sans"/>
              </a:rPr>
              <a:t>smart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"/>
                <a:cs typeface="Lucida Sans"/>
              </a:rPr>
              <a:t>simple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FFFFFF"/>
                </a:solidFill>
                <a:latin typeface="Lucida Sans"/>
                <a:cs typeface="Lucida Sans"/>
              </a:rPr>
              <a:t>way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to</a:t>
            </a:r>
            <a:r>
              <a:rPr dirty="0" sz="1200" spc="-6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FFFFFF"/>
                </a:solidFill>
                <a:latin typeface="Lucida Sans"/>
                <a:cs typeface="Lucida Sans"/>
              </a:rPr>
              <a:t>run</a:t>
            </a:r>
            <a:r>
              <a:rPr dirty="0" sz="1200" spc="-7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FFFFFF"/>
                </a:solidFill>
                <a:latin typeface="Lucida Sans"/>
                <a:cs typeface="Lucida Sans"/>
              </a:rPr>
              <a:t>your </a:t>
            </a:r>
            <a:r>
              <a:rPr dirty="0" sz="1200" spc="-25">
                <a:solidFill>
                  <a:srgbClr val="FFFFFF"/>
                </a:solidFill>
                <a:latin typeface="Lucida Sans"/>
                <a:cs typeface="Lucida Sans"/>
              </a:rPr>
              <a:t>business</a:t>
            </a:r>
            <a:r>
              <a:rPr dirty="0" sz="1200" spc="-2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FFFFFF"/>
                </a:solidFill>
                <a:latin typeface="Lucida Sans"/>
                <a:cs typeface="Lucida Sans"/>
              </a:rPr>
              <a:t>securely</a:t>
            </a:r>
            <a:endParaRPr sz="1200">
              <a:latin typeface="Lucida Sans"/>
              <a:cs typeface="Lucida Sans"/>
            </a:endParaRPr>
          </a:p>
          <a:p>
            <a:pPr marL="327025" marR="226695" indent="-99060">
              <a:lnSpc>
                <a:spcPct val="120400"/>
              </a:lnSpc>
              <a:spcBef>
                <a:spcPts val="390"/>
              </a:spcBef>
              <a:buChar char="•"/>
              <a:tabLst>
                <a:tab pos="327025" algn="l"/>
              </a:tabLst>
            </a:pP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Secure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–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Help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protect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business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and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customer 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information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with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end-to-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end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encryption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and data 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tokenization,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integrated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EMV</a:t>
            </a:r>
            <a:r>
              <a:rPr dirty="0" baseline="55555" sz="600">
                <a:solidFill>
                  <a:srgbClr val="FFFFFF"/>
                </a:solidFill>
                <a:latin typeface="Lucida Sans"/>
                <a:cs typeface="Lucida Sans"/>
              </a:rPr>
              <a:t>®</a:t>
            </a:r>
            <a:r>
              <a:rPr dirty="0" baseline="55555" sz="600" spc="7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chip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sensors and fingerprint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 logins</a:t>
            </a:r>
            <a:endParaRPr sz="900">
              <a:latin typeface="Lucida Sans"/>
              <a:cs typeface="Lucida Sans"/>
            </a:endParaRPr>
          </a:p>
          <a:p>
            <a:pPr marL="327025" marR="234315" indent="-99060">
              <a:lnSpc>
                <a:spcPct val="120400"/>
              </a:lnSpc>
              <a:spcBef>
                <a:spcPts val="850"/>
              </a:spcBef>
              <a:buChar char="•"/>
              <a:tabLst>
                <a:tab pos="327025" algn="l"/>
              </a:tabLst>
            </a:pPr>
            <a:r>
              <a:rPr dirty="0" sz="900" spc="-85">
                <a:solidFill>
                  <a:srgbClr val="FFFFFF"/>
                </a:solidFill>
                <a:latin typeface="Lucida Sans"/>
                <a:cs typeface="Lucida Sans"/>
              </a:rPr>
              <a:t>24/7/365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Support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–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55">
                <a:solidFill>
                  <a:srgbClr val="FFFFFF"/>
                </a:solidFill>
                <a:latin typeface="Lucida Sans"/>
                <a:cs typeface="Lucida Sans"/>
              </a:rPr>
              <a:t>You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can’t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do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it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all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on</a:t>
            </a:r>
            <a:r>
              <a:rPr dirty="0" sz="900" spc="-3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dirty="0" sz="900" spc="-3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own.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When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you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FFFFFF"/>
                </a:solidFill>
                <a:latin typeface="Lucida Sans"/>
                <a:cs typeface="Lucida Sans"/>
              </a:rPr>
              <a:t>need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FFFFFF"/>
                </a:solidFill>
                <a:latin typeface="Lucida Sans"/>
                <a:cs typeface="Lucida Sans"/>
              </a:rPr>
              <a:t>help,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we’ve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FFFFFF"/>
                </a:solidFill>
                <a:latin typeface="Lucida Sans"/>
                <a:cs typeface="Lucida Sans"/>
              </a:rPr>
              <a:t>got</a:t>
            </a:r>
            <a:r>
              <a:rPr dirty="0" sz="900" spc="-45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your</a:t>
            </a:r>
            <a:r>
              <a:rPr dirty="0" sz="900" spc="-40">
                <a:solidFill>
                  <a:srgbClr val="FFFFFF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FFFFFF"/>
                </a:solidFill>
                <a:latin typeface="Lucida Sans"/>
                <a:cs typeface="Lucida Sans"/>
              </a:rPr>
              <a:t>back</a:t>
            </a:r>
            <a:endParaRPr sz="900">
              <a:latin typeface="Lucida Sans"/>
              <a:cs typeface="Lucida Sans"/>
            </a:endParaRPr>
          </a:p>
        </p:txBody>
      </p:sp>
      <p:grpSp>
        <p:nvGrpSpPr>
          <p:cNvPr id="23" name="object 23" descr=""/>
          <p:cNvGrpSpPr/>
          <p:nvPr/>
        </p:nvGrpSpPr>
        <p:grpSpPr>
          <a:xfrm>
            <a:off x="461126" y="9307004"/>
            <a:ext cx="1226820" cy="302260"/>
            <a:chOff x="461126" y="9307004"/>
            <a:chExt cx="1226820" cy="302260"/>
          </a:xfrm>
        </p:grpSpPr>
        <p:pic>
          <p:nvPicPr>
            <p:cNvPr id="24" name="object 24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94092" y="9375603"/>
              <a:ext cx="172567" cy="175564"/>
            </a:xfrm>
            <a:prstGeom prst="rect">
              <a:avLst/>
            </a:prstGeom>
          </p:spPr>
        </p:pic>
        <p:sp>
          <p:nvSpPr>
            <p:cNvPr id="25" name="object 25" descr=""/>
            <p:cNvSpPr/>
            <p:nvPr/>
          </p:nvSpPr>
          <p:spPr>
            <a:xfrm>
              <a:off x="985989" y="9307004"/>
              <a:ext cx="600710" cy="251460"/>
            </a:xfrm>
            <a:custGeom>
              <a:avLst/>
              <a:gdLst/>
              <a:ahLst/>
              <a:cxnLst/>
              <a:rect l="l" t="t" r="r" b="b"/>
              <a:pathLst>
                <a:path w="600710" h="251459">
                  <a:moveTo>
                    <a:pt x="43624" y="0"/>
                  </a:moveTo>
                  <a:lnTo>
                    <a:pt x="0" y="0"/>
                  </a:lnTo>
                  <a:lnTo>
                    <a:pt x="0" y="240728"/>
                  </a:lnTo>
                  <a:lnTo>
                    <a:pt x="43624" y="240728"/>
                  </a:lnTo>
                  <a:lnTo>
                    <a:pt x="43624" y="0"/>
                  </a:lnTo>
                  <a:close/>
                </a:path>
                <a:path w="600710" h="251459">
                  <a:moveTo>
                    <a:pt x="252971" y="156387"/>
                  </a:moveTo>
                  <a:lnTo>
                    <a:pt x="245630" y="121818"/>
                  </a:lnTo>
                  <a:lnTo>
                    <a:pt x="234099" y="105791"/>
                  </a:lnTo>
                  <a:lnTo>
                    <a:pt x="225564" y="93954"/>
                  </a:lnTo>
                  <a:lnTo>
                    <a:pt x="211239" y="85051"/>
                  </a:lnTo>
                  <a:lnTo>
                    <a:pt x="211239" y="156387"/>
                  </a:lnTo>
                  <a:lnTo>
                    <a:pt x="206908" y="176263"/>
                  </a:lnTo>
                  <a:lnTo>
                    <a:pt x="195313" y="192316"/>
                  </a:lnTo>
                  <a:lnTo>
                    <a:pt x="178600" y="203060"/>
                  </a:lnTo>
                  <a:lnTo>
                    <a:pt x="158902" y="206971"/>
                  </a:lnTo>
                  <a:lnTo>
                    <a:pt x="139052" y="203060"/>
                  </a:lnTo>
                  <a:lnTo>
                    <a:pt x="122364" y="192316"/>
                  </a:lnTo>
                  <a:lnTo>
                    <a:pt x="110858" y="176263"/>
                  </a:lnTo>
                  <a:lnTo>
                    <a:pt x="106565" y="156387"/>
                  </a:lnTo>
                  <a:lnTo>
                    <a:pt x="110858" y="136525"/>
                  </a:lnTo>
                  <a:lnTo>
                    <a:pt x="122364" y="120459"/>
                  </a:lnTo>
                  <a:lnTo>
                    <a:pt x="139052" y="109715"/>
                  </a:lnTo>
                  <a:lnTo>
                    <a:pt x="158902" y="105791"/>
                  </a:lnTo>
                  <a:lnTo>
                    <a:pt x="178600" y="109715"/>
                  </a:lnTo>
                  <a:lnTo>
                    <a:pt x="195313" y="120459"/>
                  </a:lnTo>
                  <a:lnTo>
                    <a:pt x="206908" y="136525"/>
                  </a:lnTo>
                  <a:lnTo>
                    <a:pt x="211239" y="156387"/>
                  </a:lnTo>
                  <a:lnTo>
                    <a:pt x="211239" y="85051"/>
                  </a:lnTo>
                  <a:lnTo>
                    <a:pt x="195681" y="75374"/>
                  </a:lnTo>
                  <a:lnTo>
                    <a:pt x="158902" y="68605"/>
                  </a:lnTo>
                  <a:lnTo>
                    <a:pt x="122072" y="75374"/>
                  </a:lnTo>
                  <a:lnTo>
                    <a:pt x="92062" y="93954"/>
                  </a:lnTo>
                  <a:lnTo>
                    <a:pt x="71869" y="121818"/>
                  </a:lnTo>
                  <a:lnTo>
                    <a:pt x="64465" y="156387"/>
                  </a:lnTo>
                  <a:lnTo>
                    <a:pt x="71869" y="190969"/>
                  </a:lnTo>
                  <a:lnTo>
                    <a:pt x="92062" y="218833"/>
                  </a:lnTo>
                  <a:lnTo>
                    <a:pt x="122072" y="237413"/>
                  </a:lnTo>
                  <a:lnTo>
                    <a:pt x="158902" y="244170"/>
                  </a:lnTo>
                  <a:lnTo>
                    <a:pt x="195681" y="237413"/>
                  </a:lnTo>
                  <a:lnTo>
                    <a:pt x="225564" y="218833"/>
                  </a:lnTo>
                  <a:lnTo>
                    <a:pt x="234099" y="206971"/>
                  </a:lnTo>
                  <a:lnTo>
                    <a:pt x="245630" y="190969"/>
                  </a:lnTo>
                  <a:lnTo>
                    <a:pt x="252971" y="156387"/>
                  </a:lnTo>
                  <a:close/>
                </a:path>
                <a:path w="600710" h="251459">
                  <a:moveTo>
                    <a:pt x="430771" y="72059"/>
                  </a:moveTo>
                  <a:lnTo>
                    <a:pt x="383349" y="72059"/>
                  </a:lnTo>
                  <a:lnTo>
                    <a:pt x="338594" y="162140"/>
                  </a:lnTo>
                  <a:lnTo>
                    <a:pt x="297256" y="72059"/>
                  </a:lnTo>
                  <a:lnTo>
                    <a:pt x="246049" y="72059"/>
                  </a:lnTo>
                  <a:lnTo>
                    <a:pt x="338594" y="251079"/>
                  </a:lnTo>
                  <a:lnTo>
                    <a:pt x="430771" y="72059"/>
                  </a:lnTo>
                  <a:close/>
                </a:path>
                <a:path w="600710" h="251459">
                  <a:moveTo>
                    <a:pt x="600633" y="156387"/>
                  </a:moveTo>
                  <a:lnTo>
                    <a:pt x="596468" y="133007"/>
                  </a:lnTo>
                  <a:lnTo>
                    <a:pt x="594474" y="121805"/>
                  </a:lnTo>
                  <a:lnTo>
                    <a:pt x="584428" y="105778"/>
                  </a:lnTo>
                  <a:lnTo>
                    <a:pt x="577011" y="93954"/>
                  </a:lnTo>
                  <a:lnTo>
                    <a:pt x="554736" y="78778"/>
                  </a:lnTo>
                  <a:lnTo>
                    <a:pt x="554736" y="133007"/>
                  </a:lnTo>
                  <a:lnTo>
                    <a:pt x="470916" y="133007"/>
                  </a:lnTo>
                  <a:lnTo>
                    <a:pt x="478307" y="121805"/>
                  </a:lnTo>
                  <a:lnTo>
                    <a:pt x="488264" y="113220"/>
                  </a:lnTo>
                  <a:lnTo>
                    <a:pt x="500354" y="107721"/>
                  </a:lnTo>
                  <a:lnTo>
                    <a:pt x="514159" y="105778"/>
                  </a:lnTo>
                  <a:lnTo>
                    <a:pt x="527913" y="107886"/>
                  </a:lnTo>
                  <a:lnTo>
                    <a:pt x="539419" y="113639"/>
                  </a:lnTo>
                  <a:lnTo>
                    <a:pt x="548449" y="122288"/>
                  </a:lnTo>
                  <a:lnTo>
                    <a:pt x="554736" y="133007"/>
                  </a:lnTo>
                  <a:lnTo>
                    <a:pt x="554736" y="78778"/>
                  </a:lnTo>
                  <a:lnTo>
                    <a:pt x="549744" y="75374"/>
                  </a:lnTo>
                  <a:lnTo>
                    <a:pt x="514159" y="68605"/>
                  </a:lnTo>
                  <a:lnTo>
                    <a:pt x="477913" y="75374"/>
                  </a:lnTo>
                  <a:lnTo>
                    <a:pt x="449199" y="93954"/>
                  </a:lnTo>
                  <a:lnTo>
                    <a:pt x="430314" y="121805"/>
                  </a:lnTo>
                  <a:lnTo>
                    <a:pt x="423506" y="156387"/>
                  </a:lnTo>
                  <a:lnTo>
                    <a:pt x="430898" y="190969"/>
                  </a:lnTo>
                  <a:lnTo>
                    <a:pt x="451104" y="218821"/>
                  </a:lnTo>
                  <a:lnTo>
                    <a:pt x="481114" y="237413"/>
                  </a:lnTo>
                  <a:lnTo>
                    <a:pt x="517944" y="244170"/>
                  </a:lnTo>
                  <a:lnTo>
                    <a:pt x="535851" y="242633"/>
                  </a:lnTo>
                  <a:lnTo>
                    <a:pt x="552831" y="238188"/>
                  </a:lnTo>
                  <a:lnTo>
                    <a:pt x="568401" y="231076"/>
                  </a:lnTo>
                  <a:lnTo>
                    <a:pt x="582053" y="221551"/>
                  </a:lnTo>
                  <a:lnTo>
                    <a:pt x="569950" y="206984"/>
                  </a:lnTo>
                  <a:lnTo>
                    <a:pt x="556272" y="190500"/>
                  </a:lnTo>
                  <a:lnTo>
                    <a:pt x="547497" y="198094"/>
                  </a:lnTo>
                  <a:lnTo>
                    <a:pt x="538238" y="203200"/>
                  </a:lnTo>
                  <a:lnTo>
                    <a:pt x="528408" y="206082"/>
                  </a:lnTo>
                  <a:lnTo>
                    <a:pt x="517944" y="206984"/>
                  </a:lnTo>
                  <a:lnTo>
                    <a:pt x="500938" y="204190"/>
                  </a:lnTo>
                  <a:lnTo>
                    <a:pt x="485990" y="196354"/>
                  </a:lnTo>
                  <a:lnTo>
                    <a:pt x="474319" y="184353"/>
                  </a:lnTo>
                  <a:lnTo>
                    <a:pt x="467131" y="169037"/>
                  </a:lnTo>
                  <a:lnTo>
                    <a:pt x="600633" y="169037"/>
                  </a:lnTo>
                  <a:lnTo>
                    <a:pt x="600633" y="156387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08015" y="9379060"/>
              <a:ext cx="79654" cy="168656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15807" y="9315482"/>
              <a:ext cx="135204" cy="135851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61129" y="9315482"/>
              <a:ext cx="135204" cy="135851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615796" y="9473285"/>
              <a:ext cx="135204" cy="135839"/>
            </a:xfrm>
            <a:prstGeom prst="rect">
              <a:avLst/>
            </a:prstGeom>
          </p:spPr>
        </p:pic>
        <p:pic>
          <p:nvPicPr>
            <p:cNvPr id="30" name="object 30" descr="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61126" y="9473285"/>
              <a:ext cx="135216" cy="135839"/>
            </a:xfrm>
            <a:prstGeom prst="rect">
              <a:avLst/>
            </a:prstGeom>
          </p:spPr>
        </p:pic>
      </p:grpSp>
      <p:grpSp>
        <p:nvGrpSpPr>
          <p:cNvPr id="31" name="object 31" descr=""/>
          <p:cNvGrpSpPr/>
          <p:nvPr/>
        </p:nvGrpSpPr>
        <p:grpSpPr>
          <a:xfrm>
            <a:off x="4269882" y="457200"/>
            <a:ext cx="1234440" cy="302260"/>
            <a:chOff x="4269882" y="457200"/>
            <a:chExt cx="1234440" cy="302260"/>
          </a:xfrm>
        </p:grpSpPr>
        <p:pic>
          <p:nvPicPr>
            <p:cNvPr id="32" name="object 32" descr="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604904" y="525778"/>
              <a:ext cx="173545" cy="174599"/>
            </a:xfrm>
            <a:prstGeom prst="rect">
              <a:avLst/>
            </a:prstGeom>
          </p:spPr>
        </p:pic>
        <p:sp>
          <p:nvSpPr>
            <p:cNvPr id="33" name="object 33" descr=""/>
            <p:cNvSpPr/>
            <p:nvPr/>
          </p:nvSpPr>
          <p:spPr>
            <a:xfrm>
              <a:off x="4797933" y="457199"/>
              <a:ext cx="604520" cy="250825"/>
            </a:xfrm>
            <a:custGeom>
              <a:avLst/>
              <a:gdLst/>
              <a:ahLst/>
              <a:cxnLst/>
              <a:rect l="l" t="t" r="r" b="b"/>
              <a:pathLst>
                <a:path w="604520" h="250825">
                  <a:moveTo>
                    <a:pt x="43903" y="0"/>
                  </a:moveTo>
                  <a:lnTo>
                    <a:pt x="0" y="0"/>
                  </a:lnTo>
                  <a:lnTo>
                    <a:pt x="0" y="240017"/>
                  </a:lnTo>
                  <a:lnTo>
                    <a:pt x="43903" y="240017"/>
                  </a:lnTo>
                  <a:lnTo>
                    <a:pt x="43903" y="0"/>
                  </a:lnTo>
                  <a:close/>
                </a:path>
                <a:path w="604520" h="250825">
                  <a:moveTo>
                    <a:pt x="254482" y="155879"/>
                  </a:moveTo>
                  <a:lnTo>
                    <a:pt x="247103" y="121500"/>
                  </a:lnTo>
                  <a:lnTo>
                    <a:pt x="235178" y="105143"/>
                  </a:lnTo>
                  <a:lnTo>
                    <a:pt x="226910" y="93789"/>
                  </a:lnTo>
                  <a:lnTo>
                    <a:pt x="212496" y="84937"/>
                  </a:lnTo>
                  <a:lnTo>
                    <a:pt x="212496" y="155879"/>
                  </a:lnTo>
                  <a:lnTo>
                    <a:pt x="207810" y="175729"/>
                  </a:lnTo>
                  <a:lnTo>
                    <a:pt x="196380" y="191770"/>
                  </a:lnTo>
                  <a:lnTo>
                    <a:pt x="179844" y="202476"/>
                  </a:lnTo>
                  <a:lnTo>
                    <a:pt x="159816" y="206286"/>
                  </a:lnTo>
                  <a:lnTo>
                    <a:pt x="139788" y="202463"/>
                  </a:lnTo>
                  <a:lnTo>
                    <a:pt x="123240" y="191770"/>
                  </a:lnTo>
                  <a:lnTo>
                    <a:pt x="111836" y="175717"/>
                  </a:lnTo>
                  <a:lnTo>
                    <a:pt x="107200" y="155879"/>
                  </a:lnTo>
                  <a:lnTo>
                    <a:pt x="111671" y="136448"/>
                  </a:lnTo>
                  <a:lnTo>
                    <a:pt x="122605" y="120548"/>
                  </a:lnTo>
                  <a:lnTo>
                    <a:pt x="138518" y="109613"/>
                  </a:lnTo>
                  <a:lnTo>
                    <a:pt x="157949" y="105143"/>
                  </a:lnTo>
                  <a:lnTo>
                    <a:pt x="178587" y="108546"/>
                  </a:lnTo>
                  <a:lnTo>
                    <a:pt x="195732" y="119227"/>
                  </a:lnTo>
                  <a:lnTo>
                    <a:pt x="207619" y="135547"/>
                  </a:lnTo>
                  <a:lnTo>
                    <a:pt x="212496" y="155879"/>
                  </a:lnTo>
                  <a:lnTo>
                    <a:pt x="212496" y="84937"/>
                  </a:lnTo>
                  <a:lnTo>
                    <a:pt x="196837" y="75311"/>
                  </a:lnTo>
                  <a:lnTo>
                    <a:pt x="159816" y="68580"/>
                  </a:lnTo>
                  <a:lnTo>
                    <a:pt x="122783" y="75285"/>
                  </a:lnTo>
                  <a:lnTo>
                    <a:pt x="92621" y="93726"/>
                  </a:lnTo>
                  <a:lnTo>
                    <a:pt x="72313" y="121412"/>
                  </a:lnTo>
                  <a:lnTo>
                    <a:pt x="64884" y="155803"/>
                  </a:lnTo>
                  <a:lnTo>
                    <a:pt x="72313" y="190246"/>
                  </a:lnTo>
                  <a:lnTo>
                    <a:pt x="92608" y="217995"/>
                  </a:lnTo>
                  <a:lnTo>
                    <a:pt x="122770" y="236512"/>
                  </a:lnTo>
                  <a:lnTo>
                    <a:pt x="159816" y="243243"/>
                  </a:lnTo>
                  <a:lnTo>
                    <a:pt x="196837" y="236512"/>
                  </a:lnTo>
                  <a:lnTo>
                    <a:pt x="226910" y="217995"/>
                  </a:lnTo>
                  <a:lnTo>
                    <a:pt x="235432" y="206286"/>
                  </a:lnTo>
                  <a:lnTo>
                    <a:pt x="247103" y="190271"/>
                  </a:lnTo>
                  <a:lnTo>
                    <a:pt x="254482" y="155879"/>
                  </a:lnTo>
                  <a:close/>
                </a:path>
                <a:path w="604520" h="250825">
                  <a:moveTo>
                    <a:pt x="433654" y="71945"/>
                  </a:moveTo>
                  <a:lnTo>
                    <a:pt x="385635" y="71945"/>
                  </a:lnTo>
                  <a:lnTo>
                    <a:pt x="340639" y="161569"/>
                  </a:lnTo>
                  <a:lnTo>
                    <a:pt x="298996" y="71945"/>
                  </a:lnTo>
                  <a:lnTo>
                    <a:pt x="247484" y="71945"/>
                  </a:lnTo>
                  <a:lnTo>
                    <a:pt x="340982" y="250240"/>
                  </a:lnTo>
                  <a:lnTo>
                    <a:pt x="433654" y="71945"/>
                  </a:lnTo>
                  <a:close/>
                </a:path>
                <a:path w="604520" h="250825">
                  <a:moveTo>
                    <a:pt x="604177" y="168503"/>
                  </a:moveTo>
                  <a:lnTo>
                    <a:pt x="604164" y="155816"/>
                  </a:lnTo>
                  <a:lnTo>
                    <a:pt x="599973" y="132562"/>
                  </a:lnTo>
                  <a:lnTo>
                    <a:pt x="597992" y="121500"/>
                  </a:lnTo>
                  <a:lnTo>
                    <a:pt x="587819" y="105473"/>
                  </a:lnTo>
                  <a:lnTo>
                    <a:pt x="580415" y="93789"/>
                  </a:lnTo>
                  <a:lnTo>
                    <a:pt x="558088" y="78752"/>
                  </a:lnTo>
                  <a:lnTo>
                    <a:pt x="558088" y="132562"/>
                  </a:lnTo>
                  <a:lnTo>
                    <a:pt x="473773" y="132562"/>
                  </a:lnTo>
                  <a:lnTo>
                    <a:pt x="503770" y="107264"/>
                  </a:lnTo>
                  <a:lnTo>
                    <a:pt x="541858" y="112725"/>
                  </a:lnTo>
                  <a:lnTo>
                    <a:pt x="558088" y="132562"/>
                  </a:lnTo>
                  <a:lnTo>
                    <a:pt x="558088" y="78752"/>
                  </a:lnTo>
                  <a:lnTo>
                    <a:pt x="552983" y="75311"/>
                  </a:lnTo>
                  <a:lnTo>
                    <a:pt x="517194" y="68580"/>
                  </a:lnTo>
                  <a:lnTo>
                    <a:pt x="480758" y="75285"/>
                  </a:lnTo>
                  <a:lnTo>
                    <a:pt x="451891" y="93738"/>
                  </a:lnTo>
                  <a:lnTo>
                    <a:pt x="432955" y="121310"/>
                  </a:lnTo>
                  <a:lnTo>
                    <a:pt x="432866" y="121500"/>
                  </a:lnTo>
                  <a:lnTo>
                    <a:pt x="426034" y="155816"/>
                  </a:lnTo>
                  <a:lnTo>
                    <a:pt x="433476" y="190233"/>
                  </a:lnTo>
                  <a:lnTo>
                    <a:pt x="453783" y="217957"/>
                  </a:lnTo>
                  <a:lnTo>
                    <a:pt x="483971" y="236448"/>
                  </a:lnTo>
                  <a:lnTo>
                    <a:pt x="521042" y="243179"/>
                  </a:lnTo>
                  <a:lnTo>
                    <a:pt x="538454" y="241833"/>
                  </a:lnTo>
                  <a:lnTo>
                    <a:pt x="555244" y="237553"/>
                  </a:lnTo>
                  <a:lnTo>
                    <a:pt x="571055" y="230454"/>
                  </a:lnTo>
                  <a:lnTo>
                    <a:pt x="585520" y="220687"/>
                  </a:lnTo>
                  <a:lnTo>
                    <a:pt x="573417" y="206286"/>
                  </a:lnTo>
                  <a:lnTo>
                    <a:pt x="559587" y="189826"/>
                  </a:lnTo>
                  <a:lnTo>
                    <a:pt x="551459" y="197002"/>
                  </a:lnTo>
                  <a:lnTo>
                    <a:pt x="542099" y="202234"/>
                  </a:lnTo>
                  <a:lnTo>
                    <a:pt x="531850" y="205371"/>
                  </a:lnTo>
                  <a:lnTo>
                    <a:pt x="521042" y="206286"/>
                  </a:lnTo>
                  <a:lnTo>
                    <a:pt x="504075" y="203631"/>
                  </a:lnTo>
                  <a:lnTo>
                    <a:pt x="489178" y="195922"/>
                  </a:lnTo>
                  <a:lnTo>
                    <a:pt x="477443" y="183959"/>
                  </a:lnTo>
                  <a:lnTo>
                    <a:pt x="469938" y="168503"/>
                  </a:lnTo>
                  <a:lnTo>
                    <a:pt x="604177" y="168503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 descr="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5423658" y="529136"/>
              <a:ext cx="80124" cy="168084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269882" y="467211"/>
              <a:ext cx="136093" cy="13605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425525" y="467211"/>
              <a:ext cx="136093" cy="136055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269882" y="622810"/>
              <a:ext cx="136093" cy="136055"/>
            </a:xfrm>
            <a:prstGeom prst="rect">
              <a:avLst/>
            </a:prstGeom>
          </p:spPr>
        </p:pic>
        <p:pic>
          <p:nvPicPr>
            <p:cNvPr id="38" name="object 38" descr="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425525" y="622810"/>
              <a:ext cx="136093" cy="136055"/>
            </a:xfrm>
            <a:prstGeom prst="rect">
              <a:avLst/>
            </a:prstGeom>
          </p:spPr>
        </p:pic>
      </p:grpSp>
      <p:sp>
        <p:nvSpPr>
          <p:cNvPr id="39" name="object 39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35"/>
              <a:t>Station</a:t>
            </a:r>
            <a:r>
              <a:rPr dirty="0" spc="-210"/>
              <a:t> </a:t>
            </a:r>
            <a:r>
              <a:rPr dirty="0" spc="-75"/>
              <a:t>Duo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8425" y="4227984"/>
            <a:ext cx="6339205" cy="10058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250" spc="-85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2250" spc="-21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75">
                <a:solidFill>
                  <a:srgbClr val="231F20"/>
                </a:solidFill>
                <a:latin typeface="Verdana"/>
                <a:cs typeface="Verdana"/>
              </a:rPr>
              <a:t>smart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10">
                <a:solidFill>
                  <a:srgbClr val="231F20"/>
                </a:solidFill>
                <a:latin typeface="Verdana"/>
                <a:cs typeface="Verdana"/>
              </a:rPr>
              <a:t>POS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90">
                <a:solidFill>
                  <a:srgbClr val="231F20"/>
                </a:solidFill>
                <a:latin typeface="Verdana"/>
                <a:cs typeface="Verdana"/>
              </a:rPr>
              <a:t>system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40">
                <a:solidFill>
                  <a:srgbClr val="231F20"/>
                </a:solidFill>
                <a:latin typeface="Verdana"/>
                <a:cs typeface="Verdana"/>
              </a:rPr>
              <a:t>built</a:t>
            </a:r>
            <a:r>
              <a:rPr dirty="0" sz="2250" spc="-21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3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90">
                <a:solidFill>
                  <a:srgbClr val="231F20"/>
                </a:solidFill>
                <a:latin typeface="Verdana"/>
                <a:cs typeface="Verdana"/>
              </a:rPr>
              <a:t>speed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125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2250" spc="-21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2250" spc="-95">
                <a:solidFill>
                  <a:srgbClr val="231F20"/>
                </a:solidFill>
                <a:latin typeface="Verdana"/>
                <a:cs typeface="Verdana"/>
              </a:rPr>
              <a:t>simplicity</a:t>
            </a:r>
            <a:endParaRPr sz="2250">
              <a:latin typeface="Verdana"/>
              <a:cs typeface="Verdana"/>
            </a:endParaRPr>
          </a:p>
          <a:p>
            <a:pPr marL="12700" marR="226060">
              <a:lnSpc>
                <a:spcPct val="111100"/>
              </a:lnSpc>
              <a:spcBef>
                <a:spcPts val="1814"/>
              </a:spcBef>
            </a:pP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Tackle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8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daily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traffic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spikes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without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breaking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100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sweat.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Station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Duo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is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our</a:t>
            </a:r>
            <a:r>
              <a:rPr dirty="0" sz="12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85">
                <a:solidFill>
                  <a:srgbClr val="231F20"/>
                </a:solidFill>
                <a:latin typeface="Verdana"/>
                <a:cs typeface="Verdana"/>
              </a:rPr>
              <a:t>fastest,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20">
                <a:solidFill>
                  <a:srgbClr val="231F20"/>
                </a:solidFill>
                <a:latin typeface="Verdana"/>
                <a:cs typeface="Verdana"/>
              </a:rPr>
              <a:t>most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customer-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engaging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 point-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of-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sale </a:t>
            </a:r>
            <a:r>
              <a:rPr dirty="0" sz="1200" spc="-95">
                <a:solidFill>
                  <a:srgbClr val="231F20"/>
                </a:solidFill>
                <a:latin typeface="Verdana"/>
                <a:cs typeface="Verdana"/>
              </a:rPr>
              <a:t>system,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231F20"/>
                </a:solidFill>
                <a:latin typeface="Verdana"/>
                <a:cs typeface="Verdana"/>
              </a:rPr>
              <a:t>designed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55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speed,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security</a:t>
            </a:r>
            <a:r>
              <a:rPr dirty="0" sz="12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5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12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1200" spc="-60">
                <a:solidFill>
                  <a:srgbClr val="231F20"/>
                </a:solidFill>
                <a:latin typeface="Verdana"/>
                <a:cs typeface="Verdana"/>
              </a:rPr>
              <a:t>engagement.</a:t>
            </a:r>
            <a:endParaRPr sz="1200">
              <a:latin typeface="Verdana"/>
              <a:cs typeface="Verdana"/>
            </a:endParaRPr>
          </a:p>
        </p:txBody>
      </p:sp>
      <p:sp>
        <p:nvSpPr>
          <p:cNvPr id="3" name="object 3" descr=""/>
          <p:cNvSpPr txBox="1"/>
          <p:nvPr/>
        </p:nvSpPr>
        <p:spPr>
          <a:xfrm>
            <a:off x="1015963" y="5414278"/>
            <a:ext cx="2489200" cy="1021715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Cut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the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counter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clutter</a:t>
            </a:r>
            <a:endParaRPr sz="1200">
              <a:latin typeface="Lucida Sans"/>
              <a:cs typeface="Lucida Sans"/>
            </a:endParaRPr>
          </a:p>
          <a:p>
            <a:pPr marL="12700" marR="200025">
              <a:lnSpc>
                <a:spcPct val="120300"/>
              </a:lnSpc>
              <a:spcBef>
                <a:spcPts val="390"/>
              </a:spcBef>
            </a:pP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One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central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hub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power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processing.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One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screen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you,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one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your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customers.</a:t>
            </a:r>
            <a:endParaRPr sz="900">
              <a:latin typeface="Verdana"/>
              <a:cs typeface="Verdana"/>
            </a:endParaRPr>
          </a:p>
          <a:p>
            <a:pPr marL="12700" marR="5080">
              <a:lnSpc>
                <a:spcPct val="120400"/>
              </a:lnSpc>
            </a:pP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And,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simple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rates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all 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of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credit,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debit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Verdana"/>
                <a:cs typeface="Verdana"/>
              </a:rPr>
              <a:t>and </a:t>
            </a:r>
            <a:r>
              <a:rPr dirty="0" sz="900" spc="-40">
                <a:solidFill>
                  <a:srgbClr val="231F20"/>
                </a:solidFill>
                <a:latin typeface="Verdana"/>
                <a:cs typeface="Verdana"/>
              </a:rPr>
              <a:t>gift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card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payments.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4595876" y="5414248"/>
            <a:ext cx="2626360" cy="1021715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Business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5">
                <a:solidFill>
                  <a:srgbClr val="2CB34A"/>
                </a:solidFill>
                <a:latin typeface="Lucida Sans"/>
                <a:cs typeface="Lucida Sans"/>
              </a:rPr>
              <a:t>control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20">
                <a:solidFill>
                  <a:srgbClr val="2CB34A"/>
                </a:solidFill>
                <a:latin typeface="Lucida Sans"/>
                <a:cs typeface="Lucida Sans"/>
              </a:rPr>
              <a:t>at</a:t>
            </a:r>
            <a:r>
              <a:rPr dirty="0" sz="1200" spc="-5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30">
                <a:solidFill>
                  <a:srgbClr val="2CB34A"/>
                </a:solidFill>
                <a:latin typeface="Lucida Sans"/>
                <a:cs typeface="Lucida Sans"/>
              </a:rPr>
              <a:t>your</a:t>
            </a:r>
            <a:r>
              <a:rPr dirty="0" sz="1200" spc="-5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fingertips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95"/>
              </a:spcBef>
            </a:pP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Access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and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manage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back-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of-house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data,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reports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payroll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anywhere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you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need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run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business.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See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the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patterns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trends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driving </a:t>
            </a:r>
            <a:r>
              <a:rPr dirty="0" sz="900" spc="-20">
                <a:solidFill>
                  <a:srgbClr val="231F20"/>
                </a:solidFill>
                <a:latin typeface="Verdana"/>
                <a:cs typeface="Verdana"/>
              </a:rPr>
              <a:t>your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sales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and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take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a smarter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approach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to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marketing.</a:t>
            </a:r>
            <a:endParaRPr sz="900">
              <a:latin typeface="Verdana"/>
              <a:cs typeface="Verdana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009208" y="6611441"/>
            <a:ext cx="2718435" cy="1186815"/>
          </a:xfrm>
          <a:prstGeom prst="rect">
            <a:avLst/>
          </a:prstGeom>
        </p:spPr>
        <p:txBody>
          <a:bodyPr wrap="square" lIns="0" tIns="1155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Apps</a:t>
            </a:r>
            <a:r>
              <a:rPr dirty="0" sz="1200" spc="-7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45">
                <a:solidFill>
                  <a:srgbClr val="2CB34A"/>
                </a:solidFill>
                <a:latin typeface="Lucida Sans"/>
                <a:cs typeface="Lucida Sans"/>
              </a:rPr>
              <a:t>for</a:t>
            </a:r>
            <a:r>
              <a:rPr dirty="0" sz="1200" spc="-6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>
                <a:solidFill>
                  <a:srgbClr val="2CB34A"/>
                </a:solidFill>
                <a:latin typeface="Lucida Sans"/>
                <a:cs typeface="Lucida Sans"/>
              </a:rPr>
              <a:t>every</a:t>
            </a:r>
            <a:r>
              <a:rPr dirty="0" sz="1200" spc="-65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business</a:t>
            </a:r>
            <a:endParaRPr sz="1200">
              <a:latin typeface="Lucida Sans"/>
              <a:cs typeface="Lucida Sans"/>
            </a:endParaRPr>
          </a:p>
          <a:p>
            <a:pPr marL="12700" marR="5080">
              <a:lnSpc>
                <a:spcPct val="120300"/>
              </a:lnSpc>
              <a:spcBef>
                <a:spcPts val="395"/>
              </a:spcBef>
            </a:pP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Turn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Clover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into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a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well-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oiled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multitasking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machine,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so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that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can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Verdana"/>
                <a:cs typeface="Verdana"/>
              </a:rPr>
              <a:t>do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more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for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 your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business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than</a:t>
            </a:r>
            <a:r>
              <a:rPr dirty="0" sz="9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imagined.</a:t>
            </a:r>
            <a:r>
              <a:rPr dirty="0" sz="900" spc="14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45">
                <a:solidFill>
                  <a:srgbClr val="231F20"/>
                </a:solidFill>
                <a:latin typeface="Verdana"/>
                <a:cs typeface="Verdana"/>
              </a:rPr>
              <a:t>No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matter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the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industry</a:t>
            </a:r>
            <a:r>
              <a:rPr dirty="0" sz="900" spc="-9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5">
                <a:solidFill>
                  <a:srgbClr val="231F20"/>
                </a:solidFill>
                <a:latin typeface="Verdana"/>
                <a:cs typeface="Verdana"/>
              </a:rPr>
              <a:t>our</a:t>
            </a:r>
            <a:r>
              <a:rPr dirty="0" sz="900" spc="-8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Verdana"/>
                <a:cs typeface="Verdana"/>
              </a:rPr>
              <a:t>apps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will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help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you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tackle the trickiest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tasks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Verdana"/>
                <a:cs typeface="Verdana"/>
              </a:rPr>
              <a:t>associated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Verdana"/>
                <a:cs typeface="Verdana"/>
              </a:rPr>
              <a:t>with 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running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5">
                <a:solidFill>
                  <a:srgbClr val="231F20"/>
                </a:solidFill>
                <a:latin typeface="Verdana"/>
                <a:cs typeface="Verdana"/>
              </a:rPr>
              <a:t>your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80">
                <a:solidFill>
                  <a:srgbClr val="231F20"/>
                </a:solidFill>
                <a:latin typeface="Verdana"/>
                <a:cs typeface="Verdana"/>
              </a:rPr>
              <a:t>restaurant,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70">
                <a:solidFill>
                  <a:srgbClr val="231F20"/>
                </a:solidFill>
                <a:latin typeface="Verdana"/>
                <a:cs typeface="Verdana"/>
              </a:rPr>
              <a:t>retail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or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60">
                <a:solidFill>
                  <a:srgbClr val="231F20"/>
                </a:solidFill>
                <a:latin typeface="Verdana"/>
                <a:cs typeface="Verdana"/>
              </a:rPr>
              <a:t>services</a:t>
            </a:r>
            <a:r>
              <a:rPr dirty="0" sz="900" spc="-55">
                <a:solidFill>
                  <a:srgbClr val="231F20"/>
                </a:solidFill>
                <a:latin typeface="Verdana"/>
                <a:cs typeface="Verdana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Verdana"/>
                <a:cs typeface="Verdana"/>
              </a:rPr>
              <a:t>business.</a:t>
            </a:r>
            <a:endParaRPr sz="900">
              <a:latin typeface="Verdana"/>
              <a:cs typeface="Verdana"/>
            </a:endParaRPr>
          </a:p>
        </p:txBody>
      </p:sp>
      <p:grpSp>
        <p:nvGrpSpPr>
          <p:cNvPr id="6" name="object 6" descr=""/>
          <p:cNvGrpSpPr/>
          <p:nvPr/>
        </p:nvGrpSpPr>
        <p:grpSpPr>
          <a:xfrm>
            <a:off x="455759" y="5559355"/>
            <a:ext cx="419100" cy="419734"/>
            <a:chOff x="455759" y="5559355"/>
            <a:chExt cx="419100" cy="419734"/>
          </a:xfrm>
        </p:grpSpPr>
        <p:sp>
          <p:nvSpPr>
            <p:cNvPr id="7" name="object 7" descr=""/>
            <p:cNvSpPr/>
            <p:nvPr/>
          </p:nvSpPr>
          <p:spPr>
            <a:xfrm>
              <a:off x="482328" y="5825101"/>
              <a:ext cx="93345" cy="93345"/>
            </a:xfrm>
            <a:custGeom>
              <a:avLst/>
              <a:gdLst/>
              <a:ahLst/>
              <a:cxnLst/>
              <a:rect l="l" t="t" r="r" b="b"/>
              <a:pathLst>
                <a:path w="93345" h="93345">
                  <a:moveTo>
                    <a:pt x="46456" y="92913"/>
                  </a:moveTo>
                  <a:lnTo>
                    <a:pt x="64538" y="89261"/>
                  </a:lnTo>
                  <a:lnTo>
                    <a:pt x="79305" y="79305"/>
                  </a:lnTo>
                  <a:lnTo>
                    <a:pt x="89261" y="64538"/>
                  </a:lnTo>
                  <a:lnTo>
                    <a:pt x="92913" y="46456"/>
                  </a:lnTo>
                  <a:lnTo>
                    <a:pt x="89261" y="28374"/>
                  </a:lnTo>
                  <a:lnTo>
                    <a:pt x="79305" y="13608"/>
                  </a:lnTo>
                  <a:lnTo>
                    <a:pt x="64538" y="3651"/>
                  </a:lnTo>
                  <a:lnTo>
                    <a:pt x="46456" y="0"/>
                  </a:lnTo>
                  <a:lnTo>
                    <a:pt x="28374" y="3651"/>
                  </a:lnTo>
                  <a:lnTo>
                    <a:pt x="13608" y="13608"/>
                  </a:lnTo>
                  <a:lnTo>
                    <a:pt x="3651" y="28374"/>
                  </a:lnTo>
                  <a:lnTo>
                    <a:pt x="0" y="46456"/>
                  </a:lnTo>
                  <a:lnTo>
                    <a:pt x="3651" y="64538"/>
                  </a:lnTo>
                  <a:lnTo>
                    <a:pt x="13608" y="79305"/>
                  </a:lnTo>
                  <a:lnTo>
                    <a:pt x="28374" y="89261"/>
                  </a:lnTo>
                  <a:lnTo>
                    <a:pt x="46456" y="92913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 descr=""/>
            <p:cNvSpPr/>
            <p:nvPr/>
          </p:nvSpPr>
          <p:spPr>
            <a:xfrm>
              <a:off x="462109" y="5934581"/>
              <a:ext cx="133350" cy="38100"/>
            </a:xfrm>
            <a:custGeom>
              <a:avLst/>
              <a:gdLst/>
              <a:ahLst/>
              <a:cxnLst/>
              <a:rect l="l" t="t" r="r" b="b"/>
              <a:pathLst>
                <a:path w="133350" h="38100">
                  <a:moveTo>
                    <a:pt x="133350" y="37782"/>
                  </a:moveTo>
                  <a:lnTo>
                    <a:pt x="121315" y="22068"/>
                  </a:lnTo>
                  <a:lnTo>
                    <a:pt x="105551" y="10171"/>
                  </a:lnTo>
                  <a:lnTo>
                    <a:pt x="87017" y="2633"/>
                  </a:lnTo>
                  <a:lnTo>
                    <a:pt x="66675" y="0"/>
                  </a:lnTo>
                  <a:lnTo>
                    <a:pt x="46332" y="2633"/>
                  </a:lnTo>
                  <a:lnTo>
                    <a:pt x="27798" y="10171"/>
                  </a:lnTo>
                  <a:lnTo>
                    <a:pt x="12034" y="22068"/>
                  </a:lnTo>
                  <a:lnTo>
                    <a:pt x="0" y="37782"/>
                  </a:lnTo>
                </a:path>
              </a:pathLst>
            </a:custGeom>
            <a:ln w="126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 descr=""/>
            <p:cNvSpPr/>
            <p:nvPr/>
          </p:nvSpPr>
          <p:spPr>
            <a:xfrm>
              <a:off x="755378" y="5825101"/>
              <a:ext cx="93345" cy="93345"/>
            </a:xfrm>
            <a:custGeom>
              <a:avLst/>
              <a:gdLst/>
              <a:ahLst/>
              <a:cxnLst/>
              <a:rect l="l" t="t" r="r" b="b"/>
              <a:pathLst>
                <a:path w="93344" h="93345">
                  <a:moveTo>
                    <a:pt x="46456" y="92913"/>
                  </a:moveTo>
                  <a:lnTo>
                    <a:pt x="64538" y="89261"/>
                  </a:lnTo>
                  <a:lnTo>
                    <a:pt x="79305" y="79305"/>
                  </a:lnTo>
                  <a:lnTo>
                    <a:pt x="89261" y="64538"/>
                  </a:lnTo>
                  <a:lnTo>
                    <a:pt x="92913" y="46456"/>
                  </a:lnTo>
                  <a:lnTo>
                    <a:pt x="89261" y="28374"/>
                  </a:lnTo>
                  <a:lnTo>
                    <a:pt x="79305" y="13608"/>
                  </a:lnTo>
                  <a:lnTo>
                    <a:pt x="64538" y="3651"/>
                  </a:lnTo>
                  <a:lnTo>
                    <a:pt x="46456" y="0"/>
                  </a:lnTo>
                  <a:lnTo>
                    <a:pt x="28374" y="3651"/>
                  </a:lnTo>
                  <a:lnTo>
                    <a:pt x="13608" y="13608"/>
                  </a:lnTo>
                  <a:lnTo>
                    <a:pt x="3651" y="28374"/>
                  </a:lnTo>
                  <a:lnTo>
                    <a:pt x="0" y="46456"/>
                  </a:lnTo>
                  <a:lnTo>
                    <a:pt x="3651" y="64538"/>
                  </a:lnTo>
                  <a:lnTo>
                    <a:pt x="13608" y="79305"/>
                  </a:lnTo>
                  <a:lnTo>
                    <a:pt x="28374" y="89261"/>
                  </a:lnTo>
                  <a:lnTo>
                    <a:pt x="46456" y="92913"/>
                  </a:lnTo>
                  <a:close/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 descr=""/>
            <p:cNvSpPr/>
            <p:nvPr/>
          </p:nvSpPr>
          <p:spPr>
            <a:xfrm>
              <a:off x="735159" y="5934581"/>
              <a:ext cx="133350" cy="38100"/>
            </a:xfrm>
            <a:custGeom>
              <a:avLst/>
              <a:gdLst/>
              <a:ahLst/>
              <a:cxnLst/>
              <a:rect l="l" t="t" r="r" b="b"/>
              <a:pathLst>
                <a:path w="133350" h="38100">
                  <a:moveTo>
                    <a:pt x="133350" y="37782"/>
                  </a:moveTo>
                  <a:lnTo>
                    <a:pt x="121315" y="22068"/>
                  </a:lnTo>
                  <a:lnTo>
                    <a:pt x="105551" y="10171"/>
                  </a:lnTo>
                  <a:lnTo>
                    <a:pt x="87017" y="2633"/>
                  </a:lnTo>
                  <a:lnTo>
                    <a:pt x="66675" y="0"/>
                  </a:lnTo>
                  <a:lnTo>
                    <a:pt x="46332" y="2633"/>
                  </a:lnTo>
                  <a:lnTo>
                    <a:pt x="27798" y="10171"/>
                  </a:lnTo>
                  <a:lnTo>
                    <a:pt x="12034" y="22068"/>
                  </a:lnTo>
                  <a:lnTo>
                    <a:pt x="0" y="37782"/>
                  </a:lnTo>
                </a:path>
              </a:pathLst>
            </a:custGeom>
            <a:ln w="12699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1" name="object 11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00407" y="5559355"/>
              <a:ext cx="129768" cy="149000"/>
            </a:xfrm>
            <a:prstGeom prst="rect">
              <a:avLst/>
            </a:prstGeom>
          </p:spPr>
        </p:pic>
        <p:sp>
          <p:nvSpPr>
            <p:cNvPr id="12" name="object 12" descr=""/>
            <p:cNvSpPr/>
            <p:nvPr/>
          </p:nvSpPr>
          <p:spPr>
            <a:xfrm>
              <a:off x="516702" y="5661530"/>
              <a:ext cx="297815" cy="256540"/>
            </a:xfrm>
            <a:custGeom>
              <a:avLst/>
              <a:gdLst/>
              <a:ahLst/>
              <a:cxnLst/>
              <a:rect l="l" t="t" r="r" b="b"/>
              <a:pathLst>
                <a:path w="297815" h="256539">
                  <a:moveTo>
                    <a:pt x="95491" y="246481"/>
                  </a:moveTo>
                  <a:lnTo>
                    <a:pt x="121938" y="253839"/>
                  </a:lnTo>
                  <a:lnTo>
                    <a:pt x="149061" y="256236"/>
                  </a:lnTo>
                  <a:lnTo>
                    <a:pt x="176167" y="253673"/>
                  </a:lnTo>
                  <a:lnTo>
                    <a:pt x="202565" y="246151"/>
                  </a:lnTo>
                </a:path>
                <a:path w="297815" h="256539">
                  <a:moveTo>
                    <a:pt x="46824" y="0"/>
                  </a:moveTo>
                  <a:lnTo>
                    <a:pt x="26899" y="22895"/>
                  </a:lnTo>
                  <a:lnTo>
                    <a:pt x="12201" y="49090"/>
                  </a:lnTo>
                  <a:lnTo>
                    <a:pt x="3108" y="77711"/>
                  </a:lnTo>
                  <a:lnTo>
                    <a:pt x="0" y="107886"/>
                  </a:lnTo>
                  <a:lnTo>
                    <a:pt x="0" y="112433"/>
                  </a:lnTo>
                  <a:lnTo>
                    <a:pt x="266" y="116878"/>
                  </a:lnTo>
                  <a:lnTo>
                    <a:pt x="685" y="121373"/>
                  </a:lnTo>
                </a:path>
                <a:path w="297815" h="256539">
                  <a:moveTo>
                    <a:pt x="296506" y="121373"/>
                  </a:moveTo>
                  <a:lnTo>
                    <a:pt x="296926" y="116916"/>
                  </a:lnTo>
                  <a:lnTo>
                    <a:pt x="297192" y="112382"/>
                  </a:lnTo>
                  <a:lnTo>
                    <a:pt x="297192" y="107886"/>
                  </a:lnTo>
                  <a:lnTo>
                    <a:pt x="294085" y="77711"/>
                  </a:lnTo>
                  <a:lnTo>
                    <a:pt x="284995" y="49090"/>
                  </a:lnTo>
                  <a:lnTo>
                    <a:pt x="270298" y="22895"/>
                  </a:lnTo>
                  <a:lnTo>
                    <a:pt x="250367" y="0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" name="object 13" descr=""/>
            <p:cNvSpPr/>
            <p:nvPr/>
          </p:nvSpPr>
          <p:spPr>
            <a:xfrm>
              <a:off x="598368" y="5756840"/>
              <a:ext cx="133985" cy="79375"/>
            </a:xfrm>
            <a:custGeom>
              <a:avLst/>
              <a:gdLst/>
              <a:ahLst/>
              <a:cxnLst/>
              <a:rect l="l" t="t" r="r" b="b"/>
              <a:pathLst>
                <a:path w="133984" h="79375">
                  <a:moveTo>
                    <a:pt x="66941" y="79260"/>
                  </a:moveTo>
                  <a:lnTo>
                    <a:pt x="82576" y="76146"/>
                  </a:lnTo>
                  <a:lnTo>
                    <a:pt x="95340" y="67652"/>
                  </a:lnTo>
                  <a:lnTo>
                    <a:pt x="103944" y="55054"/>
                  </a:lnTo>
                  <a:lnTo>
                    <a:pt x="107099" y="39623"/>
                  </a:lnTo>
                  <a:lnTo>
                    <a:pt x="103944" y="24201"/>
                  </a:lnTo>
                  <a:lnTo>
                    <a:pt x="95340" y="11606"/>
                  </a:lnTo>
                  <a:lnTo>
                    <a:pt x="82576" y="3114"/>
                  </a:lnTo>
                  <a:lnTo>
                    <a:pt x="66941" y="0"/>
                  </a:lnTo>
                  <a:lnTo>
                    <a:pt x="51312" y="3114"/>
                  </a:lnTo>
                  <a:lnTo>
                    <a:pt x="38547" y="11606"/>
                  </a:lnTo>
                  <a:lnTo>
                    <a:pt x="29940" y="24201"/>
                  </a:lnTo>
                  <a:lnTo>
                    <a:pt x="26784" y="39623"/>
                  </a:lnTo>
                  <a:lnTo>
                    <a:pt x="29940" y="55054"/>
                  </a:lnTo>
                  <a:lnTo>
                    <a:pt x="38547" y="67652"/>
                  </a:lnTo>
                  <a:lnTo>
                    <a:pt x="51312" y="76146"/>
                  </a:lnTo>
                  <a:lnTo>
                    <a:pt x="66941" y="79260"/>
                  </a:lnTo>
                  <a:close/>
                </a:path>
                <a:path w="133984" h="79375">
                  <a:moveTo>
                    <a:pt x="107099" y="39623"/>
                  </a:moveTo>
                  <a:lnTo>
                    <a:pt x="133883" y="39623"/>
                  </a:lnTo>
                </a:path>
                <a:path w="133984" h="79375">
                  <a:moveTo>
                    <a:pt x="0" y="39623"/>
                  </a:moveTo>
                  <a:lnTo>
                    <a:pt x="26784" y="39623"/>
                  </a:lnTo>
                </a:path>
              </a:pathLst>
            </a:custGeom>
            <a:ln w="10604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4" name="object 14" descr=""/>
            <p:cNvSpPr/>
            <p:nvPr/>
          </p:nvSpPr>
          <p:spPr>
            <a:xfrm>
              <a:off x="665309" y="5839013"/>
              <a:ext cx="0" cy="24130"/>
            </a:xfrm>
            <a:custGeom>
              <a:avLst/>
              <a:gdLst/>
              <a:ahLst/>
              <a:cxnLst/>
              <a:rect l="l" t="t" r="r" b="b"/>
              <a:pathLst>
                <a:path w="0" h="24129">
                  <a:moveTo>
                    <a:pt x="0" y="0"/>
                  </a:moveTo>
                  <a:lnTo>
                    <a:pt x="0" y="24130"/>
                  </a:lnTo>
                </a:path>
              </a:pathLst>
            </a:custGeom>
            <a:ln w="10604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5" name="object 15" descr=""/>
            <p:cNvSpPr/>
            <p:nvPr/>
          </p:nvSpPr>
          <p:spPr>
            <a:xfrm>
              <a:off x="618357" y="5729532"/>
              <a:ext cx="93980" cy="114300"/>
            </a:xfrm>
            <a:custGeom>
              <a:avLst/>
              <a:gdLst/>
              <a:ahLst/>
              <a:cxnLst/>
              <a:rect l="l" t="t" r="r" b="b"/>
              <a:pathLst>
                <a:path w="93979" h="114300">
                  <a:moveTo>
                    <a:pt x="46951" y="0"/>
                  </a:moveTo>
                  <a:lnTo>
                    <a:pt x="46951" y="26682"/>
                  </a:lnTo>
                </a:path>
                <a:path w="93979" h="114300">
                  <a:moveTo>
                    <a:pt x="75120" y="94996"/>
                  </a:moveTo>
                  <a:lnTo>
                    <a:pt x="93903" y="113855"/>
                  </a:lnTo>
                </a:path>
                <a:path w="93979" h="114300">
                  <a:moveTo>
                    <a:pt x="0" y="19570"/>
                  </a:moveTo>
                  <a:lnTo>
                    <a:pt x="18783" y="38442"/>
                  </a:lnTo>
                </a:path>
                <a:path w="93979" h="114300">
                  <a:moveTo>
                    <a:pt x="18783" y="94996"/>
                  </a:moveTo>
                  <a:lnTo>
                    <a:pt x="0" y="113855"/>
                  </a:lnTo>
                </a:path>
                <a:path w="93979" h="114300">
                  <a:moveTo>
                    <a:pt x="93903" y="19570"/>
                  </a:moveTo>
                  <a:lnTo>
                    <a:pt x="75120" y="38442"/>
                  </a:lnTo>
                </a:path>
              </a:pathLst>
            </a:custGeom>
            <a:ln w="10604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" name="object 16" descr=""/>
          <p:cNvGrpSpPr/>
          <p:nvPr/>
        </p:nvGrpSpPr>
        <p:grpSpPr>
          <a:xfrm>
            <a:off x="4046220" y="5559351"/>
            <a:ext cx="419100" cy="421640"/>
            <a:chOff x="4046220" y="5559351"/>
            <a:chExt cx="419100" cy="421640"/>
          </a:xfrm>
        </p:grpSpPr>
        <p:sp>
          <p:nvSpPr>
            <p:cNvPr id="17" name="object 17" descr=""/>
            <p:cNvSpPr/>
            <p:nvPr/>
          </p:nvSpPr>
          <p:spPr>
            <a:xfrm>
              <a:off x="4052570" y="5565701"/>
              <a:ext cx="243840" cy="408940"/>
            </a:xfrm>
            <a:custGeom>
              <a:avLst/>
              <a:gdLst/>
              <a:ahLst/>
              <a:cxnLst/>
              <a:rect l="l" t="t" r="r" b="b"/>
              <a:pathLst>
                <a:path w="243839" h="408939">
                  <a:moveTo>
                    <a:pt x="189636" y="408482"/>
                  </a:moveTo>
                  <a:lnTo>
                    <a:pt x="54178" y="408482"/>
                  </a:lnTo>
                  <a:lnTo>
                    <a:pt x="33089" y="404202"/>
                  </a:lnTo>
                  <a:lnTo>
                    <a:pt x="15868" y="392530"/>
                  </a:lnTo>
                  <a:lnTo>
                    <a:pt x="4257" y="375216"/>
                  </a:lnTo>
                  <a:lnTo>
                    <a:pt x="0" y="354012"/>
                  </a:lnTo>
                  <a:lnTo>
                    <a:pt x="0" y="54470"/>
                  </a:lnTo>
                  <a:lnTo>
                    <a:pt x="4257" y="33266"/>
                  </a:lnTo>
                  <a:lnTo>
                    <a:pt x="15868" y="15952"/>
                  </a:lnTo>
                  <a:lnTo>
                    <a:pt x="33089" y="4280"/>
                  </a:lnTo>
                  <a:lnTo>
                    <a:pt x="54178" y="0"/>
                  </a:lnTo>
                  <a:lnTo>
                    <a:pt x="189636" y="0"/>
                  </a:lnTo>
                  <a:lnTo>
                    <a:pt x="210724" y="4280"/>
                  </a:lnTo>
                  <a:lnTo>
                    <a:pt x="227945" y="15952"/>
                  </a:lnTo>
                  <a:lnTo>
                    <a:pt x="239556" y="33266"/>
                  </a:lnTo>
                  <a:lnTo>
                    <a:pt x="243814" y="54470"/>
                  </a:lnTo>
                  <a:lnTo>
                    <a:pt x="243814" y="95313"/>
                  </a:lnTo>
                </a:path>
                <a:path w="243839" h="408939">
                  <a:moveTo>
                    <a:pt x="0" y="326783"/>
                  </a:moveTo>
                  <a:lnTo>
                    <a:pt x="108369" y="326783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156646" y="5697292"/>
              <a:ext cx="308673" cy="257958"/>
            </a:xfrm>
            <a:prstGeom prst="rect">
              <a:avLst/>
            </a:prstGeom>
          </p:spPr>
        </p:pic>
      </p:grpSp>
      <p:sp>
        <p:nvSpPr>
          <p:cNvPr id="19" name="object 19" descr=""/>
          <p:cNvSpPr/>
          <p:nvPr/>
        </p:nvSpPr>
        <p:spPr>
          <a:xfrm>
            <a:off x="0" y="1410716"/>
            <a:ext cx="7772400" cy="2376805"/>
          </a:xfrm>
          <a:custGeom>
            <a:avLst/>
            <a:gdLst/>
            <a:ahLst/>
            <a:cxnLst/>
            <a:rect l="l" t="t" r="r" b="b"/>
            <a:pathLst>
              <a:path w="7772400" h="2376804">
                <a:moveTo>
                  <a:pt x="7772400" y="0"/>
                </a:moveTo>
                <a:lnTo>
                  <a:pt x="0" y="0"/>
                </a:lnTo>
                <a:lnTo>
                  <a:pt x="0" y="2376551"/>
                </a:lnTo>
                <a:lnTo>
                  <a:pt x="7772400" y="2376551"/>
                </a:lnTo>
                <a:lnTo>
                  <a:pt x="7772400" y="0"/>
                </a:lnTo>
                <a:close/>
              </a:path>
            </a:pathLst>
          </a:custGeom>
          <a:solidFill>
            <a:srgbClr val="F1F2F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 descr=""/>
          <p:cNvSpPr txBox="1"/>
          <p:nvPr/>
        </p:nvSpPr>
        <p:spPr>
          <a:xfrm>
            <a:off x="5109971" y="1892236"/>
            <a:ext cx="1785620" cy="1407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Technical</a:t>
            </a:r>
            <a:r>
              <a:rPr dirty="0" sz="1200" spc="-130">
                <a:solidFill>
                  <a:srgbClr val="2CB34A"/>
                </a:solidFill>
                <a:latin typeface="Lucida Sans"/>
                <a:cs typeface="Lucida Sans"/>
              </a:rPr>
              <a:t> </a:t>
            </a:r>
            <a:r>
              <a:rPr dirty="0" sz="1200" spc="-10">
                <a:solidFill>
                  <a:srgbClr val="2CB34A"/>
                </a:solidFill>
                <a:latin typeface="Lucida Sans"/>
                <a:cs typeface="Lucida Sans"/>
              </a:rPr>
              <a:t>Specifications</a:t>
            </a:r>
            <a:endParaRPr sz="1200">
              <a:latin typeface="Lucida Sans"/>
              <a:cs typeface="Lucida Sans"/>
            </a:endParaRPr>
          </a:p>
          <a:p>
            <a:pPr marL="111125" marR="27940" indent="-99060">
              <a:lnSpc>
                <a:spcPct val="120400"/>
              </a:lnSpc>
              <a:spcBef>
                <a:spcPts val="505"/>
              </a:spcBef>
              <a:buChar char="•"/>
              <a:tabLst>
                <a:tab pos="111125" algn="l"/>
              </a:tabLst>
            </a:pPr>
            <a:r>
              <a:rPr dirty="0" sz="900" spc="-20">
                <a:solidFill>
                  <a:srgbClr val="231F20"/>
                </a:solidFill>
                <a:latin typeface="Lucida Sans"/>
                <a:cs typeface="Lucida Sans"/>
              </a:rPr>
              <a:t>High-res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30">
                <a:solidFill>
                  <a:srgbClr val="231F20"/>
                </a:solidFill>
                <a:latin typeface="Lucida Sans"/>
                <a:cs typeface="Lucida Sans"/>
              </a:rPr>
              <a:t>displays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Lucida Sans"/>
                <a:cs typeface="Lucida Sans"/>
              </a:rPr>
              <a:t>for</a:t>
            </a:r>
            <a:r>
              <a:rPr dirty="0" sz="900" spc="-5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merchant </a:t>
            </a:r>
            <a:r>
              <a:rPr dirty="0" sz="900" spc="-20">
                <a:solidFill>
                  <a:srgbClr val="231F20"/>
                </a:solidFill>
                <a:latin typeface="Lucida Sans"/>
                <a:cs typeface="Lucida Sans"/>
              </a:rPr>
              <a:t>and</a:t>
            </a:r>
            <a:r>
              <a:rPr dirty="0" sz="900" spc="-4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customer</a:t>
            </a:r>
            <a:endParaRPr sz="900">
              <a:latin typeface="Lucida Sans"/>
              <a:cs typeface="Lucida Sans"/>
            </a:endParaRPr>
          </a:p>
          <a:p>
            <a:pPr marL="111125" marR="131445" indent="-99060">
              <a:lnSpc>
                <a:spcPct val="120400"/>
              </a:lnSpc>
              <a:spcBef>
                <a:spcPts val="565"/>
              </a:spcBef>
              <a:buChar char="•"/>
              <a:tabLst>
                <a:tab pos="111125" algn="l"/>
              </a:tabLst>
            </a:pP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Integrated</a:t>
            </a:r>
            <a:r>
              <a:rPr dirty="0" sz="900" spc="-35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50">
                <a:solidFill>
                  <a:srgbClr val="231F20"/>
                </a:solidFill>
                <a:latin typeface="Lucida Sans"/>
                <a:cs typeface="Lucida Sans"/>
              </a:rPr>
              <a:t>LTE</a:t>
            </a:r>
            <a:r>
              <a:rPr dirty="0" sz="900" spc="-3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35">
                <a:solidFill>
                  <a:srgbClr val="231F20"/>
                </a:solidFill>
                <a:latin typeface="Lucida Sans"/>
                <a:cs typeface="Lucida Sans"/>
              </a:rPr>
              <a:t>for</a:t>
            </a:r>
            <a:r>
              <a:rPr dirty="0" sz="900" spc="-3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Lucida Sans"/>
                <a:cs typeface="Lucida Sans"/>
              </a:rPr>
              <a:t>primary</a:t>
            </a:r>
            <a:r>
              <a:rPr dirty="0" sz="900" spc="-3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25">
                <a:solidFill>
                  <a:srgbClr val="231F20"/>
                </a:solidFill>
                <a:latin typeface="Lucida Sans"/>
                <a:cs typeface="Lucida Sans"/>
              </a:rPr>
              <a:t>or fallback</a:t>
            </a:r>
            <a:r>
              <a:rPr dirty="0" sz="90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connectivity</a:t>
            </a:r>
            <a:endParaRPr sz="900">
              <a:latin typeface="Lucida Sans"/>
              <a:cs typeface="Lucida Sans"/>
            </a:endParaRPr>
          </a:p>
          <a:p>
            <a:pPr marL="111125" marR="24130" indent="-99060">
              <a:lnSpc>
                <a:spcPct val="120400"/>
              </a:lnSpc>
              <a:spcBef>
                <a:spcPts val="570"/>
              </a:spcBef>
              <a:buChar char="•"/>
              <a:tabLst>
                <a:tab pos="111125" algn="l"/>
              </a:tabLst>
            </a:pP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Our</a:t>
            </a:r>
            <a:r>
              <a:rPr dirty="0" sz="900" spc="-55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newest</a:t>
            </a:r>
            <a:r>
              <a:rPr dirty="0" sz="900" spc="-5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high-speed</a:t>
            </a:r>
            <a:r>
              <a:rPr dirty="0" sz="900" spc="-5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20">
                <a:solidFill>
                  <a:srgbClr val="231F20"/>
                </a:solidFill>
                <a:latin typeface="Lucida Sans"/>
                <a:cs typeface="Lucida Sans"/>
              </a:rPr>
              <a:t>printer </a:t>
            </a:r>
            <a:r>
              <a:rPr dirty="0" sz="900" spc="-45">
                <a:solidFill>
                  <a:srgbClr val="231F20"/>
                </a:solidFill>
                <a:latin typeface="Lucida Sans"/>
                <a:cs typeface="Lucida Sans"/>
              </a:rPr>
              <a:t>that’s</a:t>
            </a:r>
            <a:r>
              <a:rPr dirty="0" sz="900" spc="-5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>
                <a:solidFill>
                  <a:srgbClr val="231F20"/>
                </a:solidFill>
                <a:latin typeface="Lucida Sans"/>
                <a:cs typeface="Lucida Sans"/>
              </a:rPr>
              <a:t>even</a:t>
            </a:r>
            <a:r>
              <a:rPr dirty="0" sz="900" spc="-60">
                <a:solidFill>
                  <a:srgbClr val="231F20"/>
                </a:solidFill>
                <a:latin typeface="Lucida Sans"/>
                <a:cs typeface="Lucida Sans"/>
              </a:rPr>
              <a:t> </a:t>
            </a:r>
            <a:r>
              <a:rPr dirty="0" sz="900" spc="-10">
                <a:solidFill>
                  <a:srgbClr val="231F20"/>
                </a:solidFill>
                <a:latin typeface="Lucida Sans"/>
                <a:cs typeface="Lucida Sans"/>
              </a:rPr>
              <a:t>faster</a:t>
            </a:r>
            <a:endParaRPr sz="900">
              <a:latin typeface="Lucida Sans"/>
              <a:cs typeface="Lucida Sans"/>
            </a:endParaRPr>
          </a:p>
        </p:txBody>
      </p:sp>
      <p:pic>
        <p:nvPicPr>
          <p:cNvPr id="21" name="object 21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8871" y="832103"/>
            <a:ext cx="4645152" cy="2955163"/>
          </a:xfrm>
          <a:prstGeom prst="rect">
            <a:avLst/>
          </a:prstGeom>
        </p:spPr>
      </p:pic>
      <p:grpSp>
        <p:nvGrpSpPr>
          <p:cNvPr id="22" name="object 22" descr=""/>
          <p:cNvGrpSpPr/>
          <p:nvPr/>
        </p:nvGrpSpPr>
        <p:grpSpPr>
          <a:xfrm>
            <a:off x="461126" y="8503310"/>
            <a:ext cx="1226820" cy="302260"/>
            <a:chOff x="461126" y="8503310"/>
            <a:chExt cx="1226820" cy="302260"/>
          </a:xfrm>
        </p:grpSpPr>
        <p:pic>
          <p:nvPicPr>
            <p:cNvPr id="23" name="object 23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94092" y="8571910"/>
              <a:ext cx="172567" cy="175564"/>
            </a:xfrm>
            <a:prstGeom prst="rect">
              <a:avLst/>
            </a:prstGeom>
          </p:spPr>
        </p:pic>
        <p:sp>
          <p:nvSpPr>
            <p:cNvPr id="24" name="object 24" descr=""/>
            <p:cNvSpPr/>
            <p:nvPr/>
          </p:nvSpPr>
          <p:spPr>
            <a:xfrm>
              <a:off x="985989" y="8503310"/>
              <a:ext cx="600710" cy="251460"/>
            </a:xfrm>
            <a:custGeom>
              <a:avLst/>
              <a:gdLst/>
              <a:ahLst/>
              <a:cxnLst/>
              <a:rect l="l" t="t" r="r" b="b"/>
              <a:pathLst>
                <a:path w="600710" h="251459">
                  <a:moveTo>
                    <a:pt x="43624" y="0"/>
                  </a:moveTo>
                  <a:lnTo>
                    <a:pt x="0" y="0"/>
                  </a:lnTo>
                  <a:lnTo>
                    <a:pt x="0" y="240728"/>
                  </a:lnTo>
                  <a:lnTo>
                    <a:pt x="43624" y="240728"/>
                  </a:lnTo>
                  <a:lnTo>
                    <a:pt x="43624" y="0"/>
                  </a:lnTo>
                  <a:close/>
                </a:path>
                <a:path w="600710" h="251459">
                  <a:moveTo>
                    <a:pt x="252971" y="156400"/>
                  </a:moveTo>
                  <a:lnTo>
                    <a:pt x="245630" y="121818"/>
                  </a:lnTo>
                  <a:lnTo>
                    <a:pt x="234099" y="105803"/>
                  </a:lnTo>
                  <a:lnTo>
                    <a:pt x="225564" y="93954"/>
                  </a:lnTo>
                  <a:lnTo>
                    <a:pt x="211239" y="85051"/>
                  </a:lnTo>
                  <a:lnTo>
                    <a:pt x="211239" y="156400"/>
                  </a:lnTo>
                  <a:lnTo>
                    <a:pt x="206908" y="176263"/>
                  </a:lnTo>
                  <a:lnTo>
                    <a:pt x="195313" y="192328"/>
                  </a:lnTo>
                  <a:lnTo>
                    <a:pt x="178600" y="203060"/>
                  </a:lnTo>
                  <a:lnTo>
                    <a:pt x="158902" y="206984"/>
                  </a:lnTo>
                  <a:lnTo>
                    <a:pt x="139052" y="203060"/>
                  </a:lnTo>
                  <a:lnTo>
                    <a:pt x="122364" y="192328"/>
                  </a:lnTo>
                  <a:lnTo>
                    <a:pt x="110858" y="176263"/>
                  </a:lnTo>
                  <a:lnTo>
                    <a:pt x="106565" y="156400"/>
                  </a:lnTo>
                  <a:lnTo>
                    <a:pt x="110858" y="136525"/>
                  </a:lnTo>
                  <a:lnTo>
                    <a:pt x="122364" y="120459"/>
                  </a:lnTo>
                  <a:lnTo>
                    <a:pt x="139052" y="109715"/>
                  </a:lnTo>
                  <a:lnTo>
                    <a:pt x="158902" y="105803"/>
                  </a:lnTo>
                  <a:lnTo>
                    <a:pt x="178600" y="109715"/>
                  </a:lnTo>
                  <a:lnTo>
                    <a:pt x="195313" y="120459"/>
                  </a:lnTo>
                  <a:lnTo>
                    <a:pt x="206908" y="136525"/>
                  </a:lnTo>
                  <a:lnTo>
                    <a:pt x="211239" y="156400"/>
                  </a:lnTo>
                  <a:lnTo>
                    <a:pt x="211239" y="85051"/>
                  </a:lnTo>
                  <a:lnTo>
                    <a:pt x="195681" y="75374"/>
                  </a:lnTo>
                  <a:lnTo>
                    <a:pt x="158902" y="68618"/>
                  </a:lnTo>
                  <a:lnTo>
                    <a:pt x="122072" y="75374"/>
                  </a:lnTo>
                  <a:lnTo>
                    <a:pt x="92062" y="93954"/>
                  </a:lnTo>
                  <a:lnTo>
                    <a:pt x="71869" y="121818"/>
                  </a:lnTo>
                  <a:lnTo>
                    <a:pt x="64465" y="156400"/>
                  </a:lnTo>
                  <a:lnTo>
                    <a:pt x="71869" y="190969"/>
                  </a:lnTo>
                  <a:lnTo>
                    <a:pt x="92062" y="218833"/>
                  </a:lnTo>
                  <a:lnTo>
                    <a:pt x="122072" y="237413"/>
                  </a:lnTo>
                  <a:lnTo>
                    <a:pt x="158902" y="244182"/>
                  </a:lnTo>
                  <a:lnTo>
                    <a:pt x="195681" y="237413"/>
                  </a:lnTo>
                  <a:lnTo>
                    <a:pt x="225564" y="218833"/>
                  </a:lnTo>
                  <a:lnTo>
                    <a:pt x="234099" y="206984"/>
                  </a:lnTo>
                  <a:lnTo>
                    <a:pt x="245630" y="190969"/>
                  </a:lnTo>
                  <a:lnTo>
                    <a:pt x="252971" y="156400"/>
                  </a:lnTo>
                  <a:close/>
                </a:path>
                <a:path w="600710" h="251459">
                  <a:moveTo>
                    <a:pt x="430771" y="72059"/>
                  </a:moveTo>
                  <a:lnTo>
                    <a:pt x="383349" y="72059"/>
                  </a:lnTo>
                  <a:lnTo>
                    <a:pt x="338594" y="162140"/>
                  </a:lnTo>
                  <a:lnTo>
                    <a:pt x="297256" y="72059"/>
                  </a:lnTo>
                  <a:lnTo>
                    <a:pt x="246049" y="72059"/>
                  </a:lnTo>
                  <a:lnTo>
                    <a:pt x="338594" y="251079"/>
                  </a:lnTo>
                  <a:lnTo>
                    <a:pt x="430771" y="72059"/>
                  </a:lnTo>
                  <a:close/>
                </a:path>
                <a:path w="600710" h="251459">
                  <a:moveTo>
                    <a:pt x="600633" y="156400"/>
                  </a:moveTo>
                  <a:lnTo>
                    <a:pt x="596468" y="133019"/>
                  </a:lnTo>
                  <a:lnTo>
                    <a:pt x="594474" y="121805"/>
                  </a:lnTo>
                  <a:lnTo>
                    <a:pt x="584428" y="105791"/>
                  </a:lnTo>
                  <a:lnTo>
                    <a:pt x="577011" y="93954"/>
                  </a:lnTo>
                  <a:lnTo>
                    <a:pt x="554736" y="78778"/>
                  </a:lnTo>
                  <a:lnTo>
                    <a:pt x="554736" y="133019"/>
                  </a:lnTo>
                  <a:lnTo>
                    <a:pt x="470916" y="133019"/>
                  </a:lnTo>
                  <a:lnTo>
                    <a:pt x="478307" y="121805"/>
                  </a:lnTo>
                  <a:lnTo>
                    <a:pt x="488264" y="113220"/>
                  </a:lnTo>
                  <a:lnTo>
                    <a:pt x="500354" y="107721"/>
                  </a:lnTo>
                  <a:lnTo>
                    <a:pt x="514159" y="105791"/>
                  </a:lnTo>
                  <a:lnTo>
                    <a:pt x="527913" y="107886"/>
                  </a:lnTo>
                  <a:lnTo>
                    <a:pt x="539419" y="113652"/>
                  </a:lnTo>
                  <a:lnTo>
                    <a:pt x="548449" y="122288"/>
                  </a:lnTo>
                  <a:lnTo>
                    <a:pt x="554736" y="133019"/>
                  </a:lnTo>
                  <a:lnTo>
                    <a:pt x="554736" y="78778"/>
                  </a:lnTo>
                  <a:lnTo>
                    <a:pt x="549744" y="75374"/>
                  </a:lnTo>
                  <a:lnTo>
                    <a:pt x="514159" y="68618"/>
                  </a:lnTo>
                  <a:lnTo>
                    <a:pt x="477913" y="75374"/>
                  </a:lnTo>
                  <a:lnTo>
                    <a:pt x="449199" y="93954"/>
                  </a:lnTo>
                  <a:lnTo>
                    <a:pt x="430314" y="121805"/>
                  </a:lnTo>
                  <a:lnTo>
                    <a:pt x="423506" y="156400"/>
                  </a:lnTo>
                  <a:lnTo>
                    <a:pt x="430898" y="190969"/>
                  </a:lnTo>
                  <a:lnTo>
                    <a:pt x="451104" y="218833"/>
                  </a:lnTo>
                  <a:lnTo>
                    <a:pt x="481114" y="237413"/>
                  </a:lnTo>
                  <a:lnTo>
                    <a:pt x="517944" y="244182"/>
                  </a:lnTo>
                  <a:lnTo>
                    <a:pt x="535851" y="242633"/>
                  </a:lnTo>
                  <a:lnTo>
                    <a:pt x="552831" y="238188"/>
                  </a:lnTo>
                  <a:lnTo>
                    <a:pt x="568401" y="231076"/>
                  </a:lnTo>
                  <a:lnTo>
                    <a:pt x="582053" y="221564"/>
                  </a:lnTo>
                  <a:lnTo>
                    <a:pt x="569950" y="206997"/>
                  </a:lnTo>
                  <a:lnTo>
                    <a:pt x="556272" y="190512"/>
                  </a:lnTo>
                  <a:lnTo>
                    <a:pt x="547497" y="198094"/>
                  </a:lnTo>
                  <a:lnTo>
                    <a:pt x="538238" y="203200"/>
                  </a:lnTo>
                  <a:lnTo>
                    <a:pt x="528408" y="206082"/>
                  </a:lnTo>
                  <a:lnTo>
                    <a:pt x="517944" y="206997"/>
                  </a:lnTo>
                  <a:lnTo>
                    <a:pt x="500938" y="204190"/>
                  </a:lnTo>
                  <a:lnTo>
                    <a:pt x="485990" y="196354"/>
                  </a:lnTo>
                  <a:lnTo>
                    <a:pt x="474319" y="184353"/>
                  </a:lnTo>
                  <a:lnTo>
                    <a:pt x="467131" y="169049"/>
                  </a:lnTo>
                  <a:lnTo>
                    <a:pt x="600633" y="169049"/>
                  </a:lnTo>
                  <a:lnTo>
                    <a:pt x="600633" y="156400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5" name="object 25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08015" y="8575367"/>
              <a:ext cx="79654" cy="168656"/>
            </a:xfrm>
            <a:prstGeom prst="rect">
              <a:avLst/>
            </a:prstGeom>
          </p:spPr>
        </p:pic>
        <p:pic>
          <p:nvPicPr>
            <p:cNvPr id="26" name="object 26" descr="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1129" y="8511788"/>
              <a:ext cx="135204" cy="135851"/>
            </a:xfrm>
            <a:prstGeom prst="rect">
              <a:avLst/>
            </a:prstGeom>
          </p:spPr>
        </p:pic>
        <p:pic>
          <p:nvPicPr>
            <p:cNvPr id="27" name="object 27" descr="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5807" y="8511788"/>
              <a:ext cx="135204" cy="135851"/>
            </a:xfrm>
            <a:prstGeom prst="rect">
              <a:avLst/>
            </a:prstGeom>
          </p:spPr>
        </p:pic>
        <p:pic>
          <p:nvPicPr>
            <p:cNvPr id="28" name="object 28" descr="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15796" y="8669594"/>
              <a:ext cx="135204" cy="135839"/>
            </a:xfrm>
            <a:prstGeom prst="rect">
              <a:avLst/>
            </a:prstGeom>
          </p:spPr>
        </p:pic>
        <p:pic>
          <p:nvPicPr>
            <p:cNvPr id="29" name="object 29" descr="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1126" y="8669594"/>
              <a:ext cx="135216" cy="135839"/>
            </a:xfrm>
            <a:prstGeom prst="rect">
              <a:avLst/>
            </a:prstGeom>
          </p:spPr>
        </p:pic>
      </p:grpSp>
      <p:grpSp>
        <p:nvGrpSpPr>
          <p:cNvPr id="30" name="object 30" descr=""/>
          <p:cNvGrpSpPr/>
          <p:nvPr/>
        </p:nvGrpSpPr>
        <p:grpSpPr>
          <a:xfrm>
            <a:off x="4269882" y="457200"/>
            <a:ext cx="1234440" cy="302260"/>
            <a:chOff x="4269882" y="457200"/>
            <a:chExt cx="1234440" cy="302260"/>
          </a:xfrm>
        </p:grpSpPr>
        <p:pic>
          <p:nvPicPr>
            <p:cNvPr id="31" name="object 31" descr="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604904" y="525778"/>
              <a:ext cx="173545" cy="174599"/>
            </a:xfrm>
            <a:prstGeom prst="rect">
              <a:avLst/>
            </a:prstGeom>
          </p:spPr>
        </p:pic>
        <p:sp>
          <p:nvSpPr>
            <p:cNvPr id="32" name="object 32" descr=""/>
            <p:cNvSpPr/>
            <p:nvPr/>
          </p:nvSpPr>
          <p:spPr>
            <a:xfrm>
              <a:off x="4797933" y="457199"/>
              <a:ext cx="604520" cy="250825"/>
            </a:xfrm>
            <a:custGeom>
              <a:avLst/>
              <a:gdLst/>
              <a:ahLst/>
              <a:cxnLst/>
              <a:rect l="l" t="t" r="r" b="b"/>
              <a:pathLst>
                <a:path w="604520" h="250825">
                  <a:moveTo>
                    <a:pt x="43903" y="0"/>
                  </a:moveTo>
                  <a:lnTo>
                    <a:pt x="0" y="0"/>
                  </a:lnTo>
                  <a:lnTo>
                    <a:pt x="0" y="240017"/>
                  </a:lnTo>
                  <a:lnTo>
                    <a:pt x="43903" y="240017"/>
                  </a:lnTo>
                  <a:lnTo>
                    <a:pt x="43903" y="0"/>
                  </a:lnTo>
                  <a:close/>
                </a:path>
                <a:path w="604520" h="250825">
                  <a:moveTo>
                    <a:pt x="254482" y="155879"/>
                  </a:moveTo>
                  <a:lnTo>
                    <a:pt x="247103" y="121500"/>
                  </a:lnTo>
                  <a:lnTo>
                    <a:pt x="235178" y="105143"/>
                  </a:lnTo>
                  <a:lnTo>
                    <a:pt x="226910" y="93789"/>
                  </a:lnTo>
                  <a:lnTo>
                    <a:pt x="212496" y="84937"/>
                  </a:lnTo>
                  <a:lnTo>
                    <a:pt x="212496" y="155879"/>
                  </a:lnTo>
                  <a:lnTo>
                    <a:pt x="207810" y="175729"/>
                  </a:lnTo>
                  <a:lnTo>
                    <a:pt x="196380" y="191770"/>
                  </a:lnTo>
                  <a:lnTo>
                    <a:pt x="179844" y="202476"/>
                  </a:lnTo>
                  <a:lnTo>
                    <a:pt x="159816" y="206286"/>
                  </a:lnTo>
                  <a:lnTo>
                    <a:pt x="139788" y="202463"/>
                  </a:lnTo>
                  <a:lnTo>
                    <a:pt x="123240" y="191770"/>
                  </a:lnTo>
                  <a:lnTo>
                    <a:pt x="111836" y="175717"/>
                  </a:lnTo>
                  <a:lnTo>
                    <a:pt x="107200" y="155879"/>
                  </a:lnTo>
                  <a:lnTo>
                    <a:pt x="111671" y="136448"/>
                  </a:lnTo>
                  <a:lnTo>
                    <a:pt x="122605" y="120548"/>
                  </a:lnTo>
                  <a:lnTo>
                    <a:pt x="138518" y="109613"/>
                  </a:lnTo>
                  <a:lnTo>
                    <a:pt x="157949" y="105143"/>
                  </a:lnTo>
                  <a:lnTo>
                    <a:pt x="178587" y="108546"/>
                  </a:lnTo>
                  <a:lnTo>
                    <a:pt x="195732" y="119227"/>
                  </a:lnTo>
                  <a:lnTo>
                    <a:pt x="207619" y="135547"/>
                  </a:lnTo>
                  <a:lnTo>
                    <a:pt x="212496" y="155879"/>
                  </a:lnTo>
                  <a:lnTo>
                    <a:pt x="212496" y="84937"/>
                  </a:lnTo>
                  <a:lnTo>
                    <a:pt x="196837" y="75311"/>
                  </a:lnTo>
                  <a:lnTo>
                    <a:pt x="159816" y="68580"/>
                  </a:lnTo>
                  <a:lnTo>
                    <a:pt x="122783" y="75285"/>
                  </a:lnTo>
                  <a:lnTo>
                    <a:pt x="92621" y="93726"/>
                  </a:lnTo>
                  <a:lnTo>
                    <a:pt x="72313" y="121412"/>
                  </a:lnTo>
                  <a:lnTo>
                    <a:pt x="64884" y="155803"/>
                  </a:lnTo>
                  <a:lnTo>
                    <a:pt x="72313" y="190246"/>
                  </a:lnTo>
                  <a:lnTo>
                    <a:pt x="92608" y="217995"/>
                  </a:lnTo>
                  <a:lnTo>
                    <a:pt x="122770" y="236512"/>
                  </a:lnTo>
                  <a:lnTo>
                    <a:pt x="159816" y="243243"/>
                  </a:lnTo>
                  <a:lnTo>
                    <a:pt x="196837" y="236512"/>
                  </a:lnTo>
                  <a:lnTo>
                    <a:pt x="226910" y="217995"/>
                  </a:lnTo>
                  <a:lnTo>
                    <a:pt x="235432" y="206286"/>
                  </a:lnTo>
                  <a:lnTo>
                    <a:pt x="247103" y="190271"/>
                  </a:lnTo>
                  <a:lnTo>
                    <a:pt x="254482" y="155879"/>
                  </a:lnTo>
                  <a:close/>
                </a:path>
                <a:path w="604520" h="250825">
                  <a:moveTo>
                    <a:pt x="433654" y="71945"/>
                  </a:moveTo>
                  <a:lnTo>
                    <a:pt x="385635" y="71945"/>
                  </a:lnTo>
                  <a:lnTo>
                    <a:pt x="340639" y="161569"/>
                  </a:lnTo>
                  <a:lnTo>
                    <a:pt x="298996" y="71945"/>
                  </a:lnTo>
                  <a:lnTo>
                    <a:pt x="247484" y="71945"/>
                  </a:lnTo>
                  <a:lnTo>
                    <a:pt x="340982" y="250240"/>
                  </a:lnTo>
                  <a:lnTo>
                    <a:pt x="433654" y="71945"/>
                  </a:lnTo>
                  <a:close/>
                </a:path>
                <a:path w="604520" h="250825">
                  <a:moveTo>
                    <a:pt x="604177" y="168503"/>
                  </a:moveTo>
                  <a:lnTo>
                    <a:pt x="604164" y="155816"/>
                  </a:lnTo>
                  <a:lnTo>
                    <a:pt x="599973" y="132562"/>
                  </a:lnTo>
                  <a:lnTo>
                    <a:pt x="597992" y="121500"/>
                  </a:lnTo>
                  <a:lnTo>
                    <a:pt x="587819" y="105473"/>
                  </a:lnTo>
                  <a:lnTo>
                    <a:pt x="580415" y="93789"/>
                  </a:lnTo>
                  <a:lnTo>
                    <a:pt x="558088" y="78752"/>
                  </a:lnTo>
                  <a:lnTo>
                    <a:pt x="558088" y="132562"/>
                  </a:lnTo>
                  <a:lnTo>
                    <a:pt x="473773" y="132562"/>
                  </a:lnTo>
                  <a:lnTo>
                    <a:pt x="503770" y="107264"/>
                  </a:lnTo>
                  <a:lnTo>
                    <a:pt x="541858" y="112725"/>
                  </a:lnTo>
                  <a:lnTo>
                    <a:pt x="558088" y="132562"/>
                  </a:lnTo>
                  <a:lnTo>
                    <a:pt x="558088" y="78752"/>
                  </a:lnTo>
                  <a:lnTo>
                    <a:pt x="552983" y="75311"/>
                  </a:lnTo>
                  <a:lnTo>
                    <a:pt x="517194" y="68580"/>
                  </a:lnTo>
                  <a:lnTo>
                    <a:pt x="480758" y="75285"/>
                  </a:lnTo>
                  <a:lnTo>
                    <a:pt x="451891" y="93738"/>
                  </a:lnTo>
                  <a:lnTo>
                    <a:pt x="432955" y="121310"/>
                  </a:lnTo>
                  <a:lnTo>
                    <a:pt x="432866" y="121500"/>
                  </a:lnTo>
                  <a:lnTo>
                    <a:pt x="426034" y="155816"/>
                  </a:lnTo>
                  <a:lnTo>
                    <a:pt x="433476" y="190233"/>
                  </a:lnTo>
                  <a:lnTo>
                    <a:pt x="453783" y="217957"/>
                  </a:lnTo>
                  <a:lnTo>
                    <a:pt x="483971" y="236448"/>
                  </a:lnTo>
                  <a:lnTo>
                    <a:pt x="521042" y="243179"/>
                  </a:lnTo>
                  <a:lnTo>
                    <a:pt x="538454" y="241833"/>
                  </a:lnTo>
                  <a:lnTo>
                    <a:pt x="555244" y="237553"/>
                  </a:lnTo>
                  <a:lnTo>
                    <a:pt x="571055" y="230454"/>
                  </a:lnTo>
                  <a:lnTo>
                    <a:pt x="585520" y="220687"/>
                  </a:lnTo>
                  <a:lnTo>
                    <a:pt x="573417" y="206286"/>
                  </a:lnTo>
                  <a:lnTo>
                    <a:pt x="559587" y="189826"/>
                  </a:lnTo>
                  <a:lnTo>
                    <a:pt x="551459" y="197002"/>
                  </a:lnTo>
                  <a:lnTo>
                    <a:pt x="542099" y="202234"/>
                  </a:lnTo>
                  <a:lnTo>
                    <a:pt x="531850" y="205371"/>
                  </a:lnTo>
                  <a:lnTo>
                    <a:pt x="521042" y="206286"/>
                  </a:lnTo>
                  <a:lnTo>
                    <a:pt x="504075" y="203631"/>
                  </a:lnTo>
                  <a:lnTo>
                    <a:pt x="489178" y="195922"/>
                  </a:lnTo>
                  <a:lnTo>
                    <a:pt x="477443" y="183959"/>
                  </a:lnTo>
                  <a:lnTo>
                    <a:pt x="469938" y="168503"/>
                  </a:lnTo>
                  <a:lnTo>
                    <a:pt x="604177" y="168503"/>
                  </a:lnTo>
                  <a:close/>
                </a:path>
              </a:pathLst>
            </a:custGeom>
            <a:solidFill>
              <a:srgbClr val="808285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 descr="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423658" y="529136"/>
              <a:ext cx="80124" cy="168084"/>
            </a:xfrm>
            <a:prstGeom prst="rect">
              <a:avLst/>
            </a:prstGeom>
          </p:spPr>
        </p:pic>
        <p:pic>
          <p:nvPicPr>
            <p:cNvPr id="34" name="object 34" descr="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425525" y="467211"/>
              <a:ext cx="136093" cy="136055"/>
            </a:xfrm>
            <a:prstGeom prst="rect">
              <a:avLst/>
            </a:prstGeom>
          </p:spPr>
        </p:pic>
        <p:pic>
          <p:nvPicPr>
            <p:cNvPr id="35" name="object 35" descr="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269882" y="467211"/>
              <a:ext cx="136093" cy="136055"/>
            </a:xfrm>
            <a:prstGeom prst="rect">
              <a:avLst/>
            </a:prstGeom>
          </p:spPr>
        </p:pic>
        <p:pic>
          <p:nvPicPr>
            <p:cNvPr id="36" name="object 36" descr="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4425525" y="622810"/>
              <a:ext cx="136093" cy="136055"/>
            </a:xfrm>
            <a:prstGeom prst="rect">
              <a:avLst/>
            </a:prstGeom>
          </p:spPr>
        </p:pic>
        <p:pic>
          <p:nvPicPr>
            <p:cNvPr id="37" name="object 37" descr="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269882" y="622810"/>
              <a:ext cx="136093" cy="136055"/>
            </a:xfrm>
            <a:prstGeom prst="rect">
              <a:avLst/>
            </a:prstGeom>
          </p:spPr>
        </p:pic>
      </p:grpSp>
      <p:sp>
        <p:nvSpPr>
          <p:cNvPr id="38" name="object 38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14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dirty="0" spc="-135"/>
              <a:t>Station</a:t>
            </a:r>
            <a:r>
              <a:rPr dirty="0" spc="-210"/>
              <a:t> </a:t>
            </a:r>
            <a:r>
              <a:rPr dirty="0" spc="-75"/>
              <a:t>Duo</a:t>
            </a:r>
          </a:p>
        </p:txBody>
      </p:sp>
      <p:grpSp>
        <p:nvGrpSpPr>
          <p:cNvPr id="39" name="object 39" descr=""/>
          <p:cNvGrpSpPr/>
          <p:nvPr/>
        </p:nvGrpSpPr>
        <p:grpSpPr>
          <a:xfrm>
            <a:off x="485524" y="6757736"/>
            <a:ext cx="360045" cy="314325"/>
            <a:chOff x="485524" y="6757736"/>
            <a:chExt cx="360045" cy="314325"/>
          </a:xfrm>
        </p:grpSpPr>
        <p:sp>
          <p:nvSpPr>
            <p:cNvPr id="40" name="object 40" descr=""/>
            <p:cNvSpPr/>
            <p:nvPr/>
          </p:nvSpPr>
          <p:spPr>
            <a:xfrm>
              <a:off x="491874" y="6764086"/>
              <a:ext cx="347345" cy="301625"/>
            </a:xfrm>
            <a:custGeom>
              <a:avLst/>
              <a:gdLst/>
              <a:ahLst/>
              <a:cxnLst/>
              <a:rect l="l" t="t" r="r" b="b"/>
              <a:pathLst>
                <a:path w="347344" h="301625">
                  <a:moveTo>
                    <a:pt x="0" y="30162"/>
                  </a:moveTo>
                  <a:lnTo>
                    <a:pt x="2369" y="18420"/>
                  </a:lnTo>
                  <a:lnTo>
                    <a:pt x="8832" y="8832"/>
                  </a:lnTo>
                  <a:lnTo>
                    <a:pt x="18420" y="2369"/>
                  </a:lnTo>
                  <a:lnTo>
                    <a:pt x="30162" y="0"/>
                  </a:lnTo>
                  <a:lnTo>
                    <a:pt x="316699" y="0"/>
                  </a:lnTo>
                  <a:lnTo>
                    <a:pt x="328442" y="2369"/>
                  </a:lnTo>
                  <a:lnTo>
                    <a:pt x="338029" y="8832"/>
                  </a:lnTo>
                  <a:lnTo>
                    <a:pt x="344492" y="18420"/>
                  </a:lnTo>
                  <a:lnTo>
                    <a:pt x="346862" y="30162"/>
                  </a:lnTo>
                  <a:lnTo>
                    <a:pt x="346862" y="271462"/>
                  </a:lnTo>
                  <a:lnTo>
                    <a:pt x="344492" y="283204"/>
                  </a:lnTo>
                  <a:lnTo>
                    <a:pt x="338029" y="292792"/>
                  </a:lnTo>
                  <a:lnTo>
                    <a:pt x="328442" y="299255"/>
                  </a:lnTo>
                  <a:lnTo>
                    <a:pt x="316699" y="301625"/>
                  </a:lnTo>
                  <a:lnTo>
                    <a:pt x="30162" y="301625"/>
                  </a:lnTo>
                  <a:lnTo>
                    <a:pt x="18420" y="299255"/>
                  </a:lnTo>
                  <a:lnTo>
                    <a:pt x="8832" y="292792"/>
                  </a:lnTo>
                  <a:lnTo>
                    <a:pt x="2369" y="283204"/>
                  </a:lnTo>
                  <a:lnTo>
                    <a:pt x="0" y="271462"/>
                  </a:lnTo>
                  <a:lnTo>
                    <a:pt x="0" y="30162"/>
                  </a:lnTo>
                  <a:close/>
                </a:path>
                <a:path w="347344" h="301625">
                  <a:moveTo>
                    <a:pt x="0" y="75412"/>
                  </a:moveTo>
                  <a:lnTo>
                    <a:pt x="346862" y="75412"/>
                  </a:lnTo>
                </a:path>
                <a:path w="347344" h="301625">
                  <a:moveTo>
                    <a:pt x="52781" y="33934"/>
                  </a:moveTo>
                  <a:lnTo>
                    <a:pt x="54864" y="33934"/>
                  </a:lnTo>
                  <a:lnTo>
                    <a:pt x="56553" y="35623"/>
                  </a:lnTo>
                  <a:lnTo>
                    <a:pt x="56553" y="37706"/>
                  </a:lnTo>
                  <a:lnTo>
                    <a:pt x="56553" y="39789"/>
                  </a:lnTo>
                  <a:lnTo>
                    <a:pt x="54864" y="41478"/>
                  </a:lnTo>
                  <a:lnTo>
                    <a:pt x="52781" y="41478"/>
                  </a:lnTo>
                  <a:lnTo>
                    <a:pt x="50698" y="41478"/>
                  </a:lnTo>
                  <a:lnTo>
                    <a:pt x="49009" y="39789"/>
                  </a:lnTo>
                  <a:lnTo>
                    <a:pt x="49009" y="37706"/>
                  </a:lnTo>
                  <a:lnTo>
                    <a:pt x="49009" y="35623"/>
                  </a:lnTo>
                  <a:lnTo>
                    <a:pt x="50698" y="33934"/>
                  </a:lnTo>
                  <a:lnTo>
                    <a:pt x="52781" y="33934"/>
                  </a:lnTo>
                </a:path>
                <a:path w="347344" h="301625">
                  <a:moveTo>
                    <a:pt x="98031" y="33934"/>
                  </a:moveTo>
                  <a:lnTo>
                    <a:pt x="100114" y="33934"/>
                  </a:lnTo>
                  <a:lnTo>
                    <a:pt x="101803" y="35623"/>
                  </a:lnTo>
                  <a:lnTo>
                    <a:pt x="101803" y="37706"/>
                  </a:lnTo>
                  <a:lnTo>
                    <a:pt x="101803" y="39789"/>
                  </a:lnTo>
                  <a:lnTo>
                    <a:pt x="100114" y="41478"/>
                  </a:lnTo>
                  <a:lnTo>
                    <a:pt x="98031" y="41478"/>
                  </a:lnTo>
                  <a:lnTo>
                    <a:pt x="95948" y="41478"/>
                  </a:lnTo>
                  <a:lnTo>
                    <a:pt x="94259" y="39789"/>
                  </a:lnTo>
                  <a:lnTo>
                    <a:pt x="94259" y="37706"/>
                  </a:lnTo>
                  <a:lnTo>
                    <a:pt x="94259" y="35623"/>
                  </a:lnTo>
                  <a:lnTo>
                    <a:pt x="95948" y="33934"/>
                  </a:lnTo>
                  <a:lnTo>
                    <a:pt x="98031" y="33934"/>
                  </a:lnTo>
                </a:path>
                <a:path w="347344" h="301625">
                  <a:moveTo>
                    <a:pt x="143268" y="33934"/>
                  </a:moveTo>
                  <a:lnTo>
                    <a:pt x="145351" y="33934"/>
                  </a:lnTo>
                  <a:lnTo>
                    <a:pt x="147040" y="35623"/>
                  </a:lnTo>
                  <a:lnTo>
                    <a:pt x="147040" y="37706"/>
                  </a:lnTo>
                  <a:lnTo>
                    <a:pt x="147040" y="39789"/>
                  </a:lnTo>
                  <a:lnTo>
                    <a:pt x="145351" y="41478"/>
                  </a:lnTo>
                  <a:lnTo>
                    <a:pt x="143268" y="41478"/>
                  </a:lnTo>
                  <a:lnTo>
                    <a:pt x="141185" y="41478"/>
                  </a:lnTo>
                  <a:lnTo>
                    <a:pt x="139496" y="39789"/>
                  </a:lnTo>
                  <a:lnTo>
                    <a:pt x="139496" y="37706"/>
                  </a:lnTo>
                  <a:lnTo>
                    <a:pt x="139496" y="35623"/>
                  </a:lnTo>
                  <a:lnTo>
                    <a:pt x="141185" y="33934"/>
                  </a:lnTo>
                  <a:lnTo>
                    <a:pt x="143268" y="33934"/>
                  </a:lnTo>
                </a:path>
              </a:pathLst>
            </a:custGeom>
            <a:ln w="127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 descr=""/>
            <p:cNvSpPr/>
            <p:nvPr/>
          </p:nvSpPr>
          <p:spPr>
            <a:xfrm>
              <a:off x="552185" y="6899815"/>
              <a:ext cx="226695" cy="120650"/>
            </a:xfrm>
            <a:custGeom>
              <a:avLst/>
              <a:gdLst/>
              <a:ahLst/>
              <a:cxnLst/>
              <a:rect l="l" t="t" r="r" b="b"/>
              <a:pathLst>
                <a:path w="226695" h="120650">
                  <a:moveTo>
                    <a:pt x="0" y="7543"/>
                  </a:moveTo>
                  <a:lnTo>
                    <a:pt x="0" y="3378"/>
                  </a:lnTo>
                  <a:lnTo>
                    <a:pt x="3378" y="0"/>
                  </a:lnTo>
                  <a:lnTo>
                    <a:pt x="7543" y="0"/>
                  </a:lnTo>
                  <a:lnTo>
                    <a:pt x="37706" y="0"/>
                  </a:lnTo>
                  <a:lnTo>
                    <a:pt x="41871" y="0"/>
                  </a:lnTo>
                  <a:lnTo>
                    <a:pt x="45250" y="3378"/>
                  </a:lnTo>
                  <a:lnTo>
                    <a:pt x="45250" y="7543"/>
                  </a:lnTo>
                  <a:lnTo>
                    <a:pt x="45250" y="37706"/>
                  </a:lnTo>
                  <a:lnTo>
                    <a:pt x="45250" y="41871"/>
                  </a:lnTo>
                  <a:lnTo>
                    <a:pt x="41871" y="45250"/>
                  </a:lnTo>
                  <a:lnTo>
                    <a:pt x="37706" y="45250"/>
                  </a:lnTo>
                  <a:lnTo>
                    <a:pt x="7543" y="45250"/>
                  </a:lnTo>
                  <a:lnTo>
                    <a:pt x="3378" y="45250"/>
                  </a:lnTo>
                  <a:lnTo>
                    <a:pt x="0" y="41871"/>
                  </a:lnTo>
                  <a:lnTo>
                    <a:pt x="0" y="37706"/>
                  </a:lnTo>
                  <a:lnTo>
                    <a:pt x="0" y="7543"/>
                  </a:lnTo>
                  <a:close/>
                </a:path>
                <a:path w="226695" h="120650">
                  <a:moveTo>
                    <a:pt x="0" y="82943"/>
                  </a:moveTo>
                  <a:lnTo>
                    <a:pt x="0" y="78790"/>
                  </a:lnTo>
                  <a:lnTo>
                    <a:pt x="3378" y="75412"/>
                  </a:lnTo>
                  <a:lnTo>
                    <a:pt x="7543" y="75412"/>
                  </a:lnTo>
                  <a:lnTo>
                    <a:pt x="37706" y="75412"/>
                  </a:lnTo>
                  <a:lnTo>
                    <a:pt x="41871" y="75412"/>
                  </a:lnTo>
                  <a:lnTo>
                    <a:pt x="45250" y="78790"/>
                  </a:lnTo>
                  <a:lnTo>
                    <a:pt x="45250" y="82943"/>
                  </a:lnTo>
                  <a:lnTo>
                    <a:pt x="45250" y="113118"/>
                  </a:lnTo>
                  <a:lnTo>
                    <a:pt x="45250" y="117271"/>
                  </a:lnTo>
                  <a:lnTo>
                    <a:pt x="41871" y="120649"/>
                  </a:lnTo>
                  <a:lnTo>
                    <a:pt x="37706" y="120649"/>
                  </a:lnTo>
                  <a:lnTo>
                    <a:pt x="7543" y="120649"/>
                  </a:lnTo>
                  <a:lnTo>
                    <a:pt x="3378" y="120649"/>
                  </a:lnTo>
                  <a:lnTo>
                    <a:pt x="0" y="117271"/>
                  </a:lnTo>
                  <a:lnTo>
                    <a:pt x="0" y="113118"/>
                  </a:lnTo>
                  <a:lnTo>
                    <a:pt x="0" y="82943"/>
                  </a:lnTo>
                  <a:close/>
                </a:path>
                <a:path w="226695" h="120650">
                  <a:moveTo>
                    <a:pt x="90487" y="7543"/>
                  </a:moveTo>
                  <a:lnTo>
                    <a:pt x="90487" y="3378"/>
                  </a:lnTo>
                  <a:lnTo>
                    <a:pt x="93865" y="0"/>
                  </a:lnTo>
                  <a:lnTo>
                    <a:pt x="98031" y="0"/>
                  </a:lnTo>
                  <a:lnTo>
                    <a:pt x="128193" y="0"/>
                  </a:lnTo>
                  <a:lnTo>
                    <a:pt x="132359" y="0"/>
                  </a:lnTo>
                  <a:lnTo>
                    <a:pt x="135737" y="3378"/>
                  </a:lnTo>
                  <a:lnTo>
                    <a:pt x="135737" y="7543"/>
                  </a:lnTo>
                  <a:lnTo>
                    <a:pt x="135737" y="37706"/>
                  </a:lnTo>
                  <a:lnTo>
                    <a:pt x="135737" y="41871"/>
                  </a:lnTo>
                  <a:lnTo>
                    <a:pt x="132359" y="45250"/>
                  </a:lnTo>
                  <a:lnTo>
                    <a:pt x="128193" y="45250"/>
                  </a:lnTo>
                  <a:lnTo>
                    <a:pt x="98031" y="45250"/>
                  </a:lnTo>
                  <a:lnTo>
                    <a:pt x="93865" y="45250"/>
                  </a:lnTo>
                  <a:lnTo>
                    <a:pt x="90487" y="41871"/>
                  </a:lnTo>
                  <a:lnTo>
                    <a:pt x="90487" y="37706"/>
                  </a:lnTo>
                  <a:lnTo>
                    <a:pt x="90487" y="7543"/>
                  </a:lnTo>
                  <a:close/>
                </a:path>
                <a:path w="226695" h="120650">
                  <a:moveTo>
                    <a:pt x="90487" y="82943"/>
                  </a:moveTo>
                  <a:lnTo>
                    <a:pt x="90487" y="78790"/>
                  </a:lnTo>
                  <a:lnTo>
                    <a:pt x="93865" y="75412"/>
                  </a:lnTo>
                  <a:lnTo>
                    <a:pt x="98031" y="75412"/>
                  </a:lnTo>
                  <a:lnTo>
                    <a:pt x="128193" y="75412"/>
                  </a:lnTo>
                  <a:lnTo>
                    <a:pt x="132359" y="75412"/>
                  </a:lnTo>
                  <a:lnTo>
                    <a:pt x="135737" y="78790"/>
                  </a:lnTo>
                  <a:lnTo>
                    <a:pt x="135737" y="82943"/>
                  </a:lnTo>
                  <a:lnTo>
                    <a:pt x="135737" y="113118"/>
                  </a:lnTo>
                  <a:lnTo>
                    <a:pt x="135737" y="117271"/>
                  </a:lnTo>
                  <a:lnTo>
                    <a:pt x="132359" y="120649"/>
                  </a:lnTo>
                  <a:lnTo>
                    <a:pt x="128193" y="120649"/>
                  </a:lnTo>
                  <a:lnTo>
                    <a:pt x="98031" y="120649"/>
                  </a:lnTo>
                  <a:lnTo>
                    <a:pt x="93865" y="120649"/>
                  </a:lnTo>
                  <a:lnTo>
                    <a:pt x="90487" y="117271"/>
                  </a:lnTo>
                  <a:lnTo>
                    <a:pt x="90487" y="113118"/>
                  </a:lnTo>
                  <a:lnTo>
                    <a:pt x="90487" y="82943"/>
                  </a:lnTo>
                  <a:close/>
                </a:path>
                <a:path w="226695" h="120650">
                  <a:moveTo>
                    <a:pt x="180975" y="7543"/>
                  </a:moveTo>
                  <a:lnTo>
                    <a:pt x="180975" y="3378"/>
                  </a:lnTo>
                  <a:lnTo>
                    <a:pt x="184353" y="0"/>
                  </a:lnTo>
                  <a:lnTo>
                    <a:pt x="188518" y="0"/>
                  </a:lnTo>
                  <a:lnTo>
                    <a:pt x="218681" y="0"/>
                  </a:lnTo>
                  <a:lnTo>
                    <a:pt x="222846" y="0"/>
                  </a:lnTo>
                  <a:lnTo>
                    <a:pt x="226212" y="3378"/>
                  </a:lnTo>
                  <a:lnTo>
                    <a:pt x="226212" y="7543"/>
                  </a:lnTo>
                  <a:lnTo>
                    <a:pt x="226212" y="37706"/>
                  </a:lnTo>
                  <a:lnTo>
                    <a:pt x="226212" y="41871"/>
                  </a:lnTo>
                  <a:lnTo>
                    <a:pt x="222846" y="45250"/>
                  </a:lnTo>
                  <a:lnTo>
                    <a:pt x="218681" y="45250"/>
                  </a:lnTo>
                  <a:lnTo>
                    <a:pt x="188518" y="45250"/>
                  </a:lnTo>
                  <a:lnTo>
                    <a:pt x="184353" y="45250"/>
                  </a:lnTo>
                  <a:lnTo>
                    <a:pt x="180975" y="41871"/>
                  </a:lnTo>
                  <a:lnTo>
                    <a:pt x="180975" y="37706"/>
                  </a:lnTo>
                  <a:lnTo>
                    <a:pt x="180975" y="7543"/>
                  </a:lnTo>
                  <a:close/>
                </a:path>
                <a:path w="226695" h="120650">
                  <a:moveTo>
                    <a:pt x="180975" y="82943"/>
                  </a:moveTo>
                  <a:lnTo>
                    <a:pt x="180975" y="78790"/>
                  </a:lnTo>
                  <a:lnTo>
                    <a:pt x="184353" y="75412"/>
                  </a:lnTo>
                  <a:lnTo>
                    <a:pt x="188518" y="75412"/>
                  </a:lnTo>
                  <a:lnTo>
                    <a:pt x="218681" y="75412"/>
                  </a:lnTo>
                  <a:lnTo>
                    <a:pt x="222846" y="75412"/>
                  </a:lnTo>
                  <a:lnTo>
                    <a:pt x="226212" y="78790"/>
                  </a:lnTo>
                  <a:lnTo>
                    <a:pt x="226212" y="82943"/>
                  </a:lnTo>
                  <a:lnTo>
                    <a:pt x="226212" y="113118"/>
                  </a:lnTo>
                  <a:lnTo>
                    <a:pt x="226212" y="117271"/>
                  </a:lnTo>
                  <a:lnTo>
                    <a:pt x="222846" y="120649"/>
                  </a:lnTo>
                  <a:lnTo>
                    <a:pt x="218681" y="120649"/>
                  </a:lnTo>
                  <a:lnTo>
                    <a:pt x="188518" y="120649"/>
                  </a:lnTo>
                  <a:lnTo>
                    <a:pt x="184353" y="120649"/>
                  </a:lnTo>
                  <a:lnTo>
                    <a:pt x="180975" y="117271"/>
                  </a:lnTo>
                  <a:lnTo>
                    <a:pt x="180975" y="113118"/>
                  </a:lnTo>
                  <a:lnTo>
                    <a:pt x="180975" y="82943"/>
                  </a:lnTo>
                  <a:close/>
                </a:path>
              </a:pathLst>
            </a:custGeom>
            <a:ln w="12700">
              <a:solidFill>
                <a:srgbClr val="2CB34A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2024-03-24T17:44:01Z</dcterms:created>
  <dcterms:modified xsi:type="dcterms:W3CDTF">2024-03-24T17:44:01Z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2021-02-15T00:00:00Z</vt:filetime>
  </property>
  <property fmtid="{D5CDD505-2E9C-101B-9397-08002B2CF9AE}" pid="3" name="Creator">
    <vt:lpwstr>Adobe InDesign 15.1 (Macintosh)</vt:lpwstr>
  </property>
  <property fmtid="{D5CDD505-2E9C-101B-9397-08002B2CF9AE}" pid="4" name="LastSaved">
    <vt:filetime>2024-03-24T00:00:00Z</vt:filetime>
  </property>
  <property fmtid="{D5CDD505-2E9C-101B-9397-08002B2CF9AE}" pid="5" name="Producer">
    <vt:lpwstr>Adobe PDF Library 15.0</vt:lpwstr>
  </property>
</Properties>
</file>