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340000"/>
            <a:ext cx="7088403" cy="474670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401969"/>
            <a:ext cx="2294428" cy="401382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808728" y="5938329"/>
            <a:ext cx="2880360" cy="3214370"/>
          </a:xfrm>
          <a:custGeom>
            <a:avLst/>
            <a:gdLst/>
            <a:ahLst/>
            <a:cxnLst/>
            <a:rect l="l" t="t" r="r" b="b"/>
            <a:pathLst>
              <a:path w="2880359" h="3214370">
                <a:moveTo>
                  <a:pt x="2880360" y="0"/>
                </a:moveTo>
                <a:lnTo>
                  <a:pt x="0" y="0"/>
                </a:lnTo>
                <a:lnTo>
                  <a:pt x="0" y="3214116"/>
                </a:lnTo>
                <a:lnTo>
                  <a:pt x="2880360" y="3214116"/>
                </a:lnTo>
                <a:lnTo>
                  <a:pt x="28803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2867" y="6055613"/>
            <a:ext cx="2468740" cy="29879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782" y="5871527"/>
            <a:ext cx="2729865" cy="3342640"/>
          </a:xfrm>
          <a:custGeom>
            <a:avLst/>
            <a:gdLst/>
            <a:ahLst/>
            <a:cxnLst/>
            <a:rect l="l" t="t" r="r" b="b"/>
            <a:pathLst>
              <a:path w="2729865" h="3342640">
                <a:moveTo>
                  <a:pt x="2729483" y="0"/>
                </a:moveTo>
                <a:lnTo>
                  <a:pt x="0" y="0"/>
                </a:lnTo>
                <a:lnTo>
                  <a:pt x="0" y="3342132"/>
                </a:lnTo>
                <a:lnTo>
                  <a:pt x="2729483" y="3342132"/>
                </a:lnTo>
                <a:lnTo>
                  <a:pt x="2729483" y="0"/>
                </a:lnTo>
                <a:close/>
              </a:path>
            </a:pathLst>
          </a:custGeom>
          <a:solidFill>
            <a:srgbClr val="231F20">
              <a:alpha val="25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245297" y="5986034"/>
            <a:ext cx="2497455" cy="3109595"/>
          </a:xfrm>
          <a:custGeom>
            <a:avLst/>
            <a:gdLst/>
            <a:ahLst/>
            <a:cxnLst/>
            <a:rect l="l" t="t" r="r" b="b"/>
            <a:pathLst>
              <a:path w="2497454" h="3109595">
                <a:moveTo>
                  <a:pt x="2424899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3037370"/>
                </a:lnTo>
                <a:lnTo>
                  <a:pt x="5657" y="3065394"/>
                </a:lnTo>
                <a:lnTo>
                  <a:pt x="21086" y="3088279"/>
                </a:lnTo>
                <a:lnTo>
                  <a:pt x="43971" y="3103708"/>
                </a:lnTo>
                <a:lnTo>
                  <a:pt x="71996" y="3109366"/>
                </a:lnTo>
                <a:lnTo>
                  <a:pt x="2424899" y="3109366"/>
                </a:lnTo>
                <a:lnTo>
                  <a:pt x="2452924" y="3103708"/>
                </a:lnTo>
                <a:lnTo>
                  <a:pt x="2475809" y="3088279"/>
                </a:lnTo>
                <a:lnTo>
                  <a:pt x="2491238" y="3065394"/>
                </a:lnTo>
                <a:lnTo>
                  <a:pt x="2496896" y="3037370"/>
                </a:lnTo>
                <a:lnTo>
                  <a:pt x="2496896" y="71996"/>
                </a:lnTo>
                <a:lnTo>
                  <a:pt x="2491238" y="43971"/>
                </a:lnTo>
                <a:lnTo>
                  <a:pt x="2475809" y="21086"/>
                </a:lnTo>
                <a:lnTo>
                  <a:pt x="2452924" y="5657"/>
                </a:lnTo>
                <a:lnTo>
                  <a:pt x="24248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4477080" y="5871527"/>
            <a:ext cx="2729865" cy="3342640"/>
          </a:xfrm>
          <a:custGeom>
            <a:avLst/>
            <a:gdLst/>
            <a:ahLst/>
            <a:cxnLst/>
            <a:rect l="l" t="t" r="r" b="b"/>
            <a:pathLst>
              <a:path w="2729865" h="3342640">
                <a:moveTo>
                  <a:pt x="2729484" y="0"/>
                </a:moveTo>
                <a:lnTo>
                  <a:pt x="0" y="0"/>
                </a:lnTo>
                <a:lnTo>
                  <a:pt x="0" y="3342132"/>
                </a:lnTo>
                <a:lnTo>
                  <a:pt x="2729484" y="3342132"/>
                </a:lnTo>
                <a:lnTo>
                  <a:pt x="2729484" y="0"/>
                </a:lnTo>
                <a:close/>
              </a:path>
            </a:pathLst>
          </a:custGeom>
          <a:solidFill>
            <a:srgbClr val="231F20">
              <a:alpha val="25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4591594" y="5986034"/>
            <a:ext cx="2497455" cy="3109595"/>
          </a:xfrm>
          <a:custGeom>
            <a:avLst/>
            <a:gdLst/>
            <a:ahLst/>
            <a:cxnLst/>
            <a:rect l="l" t="t" r="r" b="b"/>
            <a:pathLst>
              <a:path w="2497454" h="3109595">
                <a:moveTo>
                  <a:pt x="2424899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3037370"/>
                </a:lnTo>
                <a:lnTo>
                  <a:pt x="5657" y="3065394"/>
                </a:lnTo>
                <a:lnTo>
                  <a:pt x="21086" y="3088279"/>
                </a:lnTo>
                <a:lnTo>
                  <a:pt x="43971" y="3103708"/>
                </a:lnTo>
                <a:lnTo>
                  <a:pt x="71996" y="3109366"/>
                </a:lnTo>
                <a:lnTo>
                  <a:pt x="2424899" y="3109366"/>
                </a:lnTo>
                <a:lnTo>
                  <a:pt x="2452924" y="3103708"/>
                </a:lnTo>
                <a:lnTo>
                  <a:pt x="2475809" y="3088279"/>
                </a:lnTo>
                <a:lnTo>
                  <a:pt x="2491238" y="3065394"/>
                </a:lnTo>
                <a:lnTo>
                  <a:pt x="2496896" y="3037370"/>
                </a:lnTo>
                <a:lnTo>
                  <a:pt x="2496896" y="71996"/>
                </a:lnTo>
                <a:lnTo>
                  <a:pt x="2491238" y="43971"/>
                </a:lnTo>
                <a:lnTo>
                  <a:pt x="2475809" y="21086"/>
                </a:lnTo>
                <a:lnTo>
                  <a:pt x="2452924" y="5657"/>
                </a:lnTo>
                <a:lnTo>
                  <a:pt x="24248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0" y="4098785"/>
            <a:ext cx="7772400" cy="1393190"/>
          </a:xfrm>
          <a:custGeom>
            <a:avLst/>
            <a:gdLst/>
            <a:ahLst/>
            <a:cxnLst/>
            <a:rect l="l" t="t" r="r" b="b"/>
            <a:pathLst>
              <a:path w="7772400" h="1393189">
                <a:moveTo>
                  <a:pt x="7772400" y="0"/>
                </a:moveTo>
                <a:lnTo>
                  <a:pt x="0" y="0"/>
                </a:lnTo>
                <a:lnTo>
                  <a:pt x="0" y="1392694"/>
                </a:lnTo>
                <a:lnTo>
                  <a:pt x="7772400" y="1392694"/>
                </a:lnTo>
                <a:lnTo>
                  <a:pt x="7772400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3910" y="3877360"/>
            <a:ext cx="813879" cy="198465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79738" y="3882542"/>
            <a:ext cx="706196" cy="198579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14673" y="4092325"/>
            <a:ext cx="3373742" cy="176059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1278" y="651452"/>
            <a:ext cx="4494530" cy="13931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5985"/>
              </a:lnSpc>
              <a:spcBef>
                <a:spcPts val="100"/>
              </a:spcBef>
            </a:pPr>
            <a:r>
              <a:rPr dirty="0" spc="225"/>
              <a:t>Desk/3500</a:t>
            </a:r>
          </a:p>
          <a:p>
            <a:pPr marL="12700" marR="5080">
              <a:lnSpc>
                <a:spcPts val="2400"/>
              </a:lnSpc>
              <a:spcBef>
                <a:spcPts val="60"/>
              </a:spcBef>
            </a:pPr>
            <a:r>
              <a:rPr dirty="0" sz="2000">
                <a:solidFill>
                  <a:srgbClr val="192853"/>
                </a:solidFill>
              </a:rPr>
              <a:t>Deliver</a:t>
            </a:r>
            <a:r>
              <a:rPr dirty="0" sz="2000" spc="170">
                <a:solidFill>
                  <a:srgbClr val="192853"/>
                </a:solidFill>
              </a:rPr>
              <a:t> </a:t>
            </a:r>
            <a:r>
              <a:rPr dirty="0" sz="2000">
                <a:solidFill>
                  <a:srgbClr val="192853"/>
                </a:solidFill>
              </a:rPr>
              <a:t>a</a:t>
            </a:r>
            <a:r>
              <a:rPr dirty="0" sz="2000" spc="175">
                <a:solidFill>
                  <a:srgbClr val="192853"/>
                </a:solidFill>
              </a:rPr>
              <a:t> </a:t>
            </a:r>
            <a:r>
              <a:rPr dirty="0" sz="2000">
                <a:solidFill>
                  <a:srgbClr val="192853"/>
                </a:solidFill>
              </a:rPr>
              <a:t>simple</a:t>
            </a:r>
            <a:r>
              <a:rPr dirty="0" sz="2000" spc="175">
                <a:solidFill>
                  <a:srgbClr val="192853"/>
                </a:solidFill>
              </a:rPr>
              <a:t> </a:t>
            </a:r>
            <a:r>
              <a:rPr dirty="0" sz="2000" spc="65">
                <a:solidFill>
                  <a:srgbClr val="192853"/>
                </a:solidFill>
              </a:rPr>
              <a:t>and</a:t>
            </a:r>
            <a:r>
              <a:rPr dirty="0" sz="2000" spc="175">
                <a:solidFill>
                  <a:srgbClr val="192853"/>
                </a:solidFill>
              </a:rPr>
              <a:t> </a:t>
            </a:r>
            <a:r>
              <a:rPr dirty="0" sz="2000">
                <a:solidFill>
                  <a:srgbClr val="192853"/>
                </a:solidFill>
              </a:rPr>
              <a:t>reliable</a:t>
            </a:r>
            <a:r>
              <a:rPr dirty="0" sz="2000" spc="175">
                <a:solidFill>
                  <a:srgbClr val="192853"/>
                </a:solidFill>
              </a:rPr>
              <a:t> </a:t>
            </a:r>
            <a:r>
              <a:rPr dirty="0" sz="2000" spc="60">
                <a:solidFill>
                  <a:srgbClr val="192853"/>
                </a:solidFill>
              </a:rPr>
              <a:t>payment </a:t>
            </a:r>
            <a:r>
              <a:rPr dirty="0" sz="2000" spc="55">
                <a:solidFill>
                  <a:srgbClr val="192853"/>
                </a:solidFill>
              </a:rPr>
              <a:t>experience</a:t>
            </a:r>
            <a:r>
              <a:rPr dirty="0" sz="2000" spc="15">
                <a:solidFill>
                  <a:srgbClr val="192853"/>
                </a:solidFill>
              </a:rPr>
              <a:t> </a:t>
            </a:r>
            <a:r>
              <a:rPr dirty="0" sz="2000" spc="90">
                <a:solidFill>
                  <a:srgbClr val="192853"/>
                </a:solidFill>
              </a:rPr>
              <a:t>at</a:t>
            </a:r>
            <a:r>
              <a:rPr dirty="0" sz="2000" spc="20">
                <a:solidFill>
                  <a:srgbClr val="192853"/>
                </a:solidFill>
              </a:rPr>
              <a:t> </a:t>
            </a:r>
            <a:r>
              <a:rPr dirty="0" sz="2000" spc="100">
                <a:solidFill>
                  <a:srgbClr val="192853"/>
                </a:solidFill>
              </a:rPr>
              <a:t>the</a:t>
            </a:r>
            <a:r>
              <a:rPr dirty="0" sz="2000" spc="20">
                <a:solidFill>
                  <a:srgbClr val="192853"/>
                </a:solidFill>
              </a:rPr>
              <a:t> </a:t>
            </a:r>
            <a:r>
              <a:rPr dirty="0" sz="2000" spc="65">
                <a:solidFill>
                  <a:srgbClr val="192853"/>
                </a:solidFill>
              </a:rPr>
              <a:t>counter</a:t>
            </a:r>
            <a:endParaRPr sz="20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994" y="7572470"/>
            <a:ext cx="88722" cy="8872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994" y="8046229"/>
            <a:ext cx="88722" cy="88722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994" y="8337110"/>
            <a:ext cx="88722" cy="88722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800385" y="7496092"/>
            <a:ext cx="3953510" cy="9734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99695">
              <a:lnSpc>
                <a:spcPct val="100000"/>
              </a:lnSpc>
              <a:spcBef>
                <a:spcPts val="100"/>
              </a:spcBef>
            </a:pPr>
            <a:r>
              <a:rPr dirty="0" sz="1200" spc="-35">
                <a:solidFill>
                  <a:srgbClr val="192853"/>
                </a:solidFill>
                <a:latin typeface="Verdana"/>
                <a:cs typeface="Verdana"/>
              </a:rPr>
              <a:t>Leverage</a:t>
            </a:r>
            <a:r>
              <a:rPr dirty="0" sz="1200" spc="-55">
                <a:solidFill>
                  <a:srgbClr val="192853"/>
                </a:solidFill>
                <a:latin typeface="Verdana"/>
                <a:cs typeface="Verdana"/>
              </a:rPr>
              <a:t> Telium</a:t>
            </a:r>
            <a:r>
              <a:rPr dirty="0" sz="1200" spc="-60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192853"/>
                </a:solidFill>
                <a:latin typeface="Verdana"/>
                <a:cs typeface="Verdana"/>
              </a:rPr>
              <a:t>applications</a:t>
            </a:r>
            <a:r>
              <a:rPr dirty="0" sz="1200" spc="-55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192853"/>
                </a:solidFill>
                <a:latin typeface="Verdana"/>
                <a:cs typeface="Verdana"/>
              </a:rPr>
              <a:t>on</a:t>
            </a:r>
            <a:r>
              <a:rPr dirty="0" sz="1200" spc="-55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192853"/>
                </a:solidFill>
                <a:latin typeface="Verdana"/>
                <a:cs typeface="Verdana"/>
              </a:rPr>
              <a:t>the</a:t>
            </a:r>
            <a:r>
              <a:rPr dirty="0" sz="1200" spc="-55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192853"/>
                </a:solidFill>
                <a:latin typeface="Verdana"/>
                <a:cs typeface="Verdana"/>
              </a:rPr>
              <a:t>next-</a:t>
            </a:r>
            <a:r>
              <a:rPr dirty="0" sz="1200" spc="-20">
                <a:solidFill>
                  <a:srgbClr val="192853"/>
                </a:solidFill>
                <a:latin typeface="Verdana"/>
                <a:cs typeface="Verdana"/>
              </a:rPr>
              <a:t>generation </a:t>
            </a:r>
            <a:r>
              <a:rPr dirty="0" sz="1200" spc="-55">
                <a:solidFill>
                  <a:srgbClr val="192853"/>
                </a:solidFill>
                <a:latin typeface="Verdana"/>
                <a:cs typeface="Verdana"/>
              </a:rPr>
              <a:t>payment</a:t>
            </a:r>
            <a:r>
              <a:rPr dirty="0" sz="1200" spc="-40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Verdana"/>
                <a:cs typeface="Verdana"/>
              </a:rPr>
              <a:t>terminal</a:t>
            </a:r>
            <a:endParaRPr sz="1200">
              <a:latin typeface="Verdana"/>
              <a:cs typeface="Verdana"/>
            </a:endParaRPr>
          </a:p>
          <a:p>
            <a:pPr marL="12700" marR="5080">
              <a:lnSpc>
                <a:spcPct val="159100"/>
              </a:lnSpc>
            </a:pPr>
            <a:r>
              <a:rPr dirty="0" sz="1200" spc="-25">
                <a:solidFill>
                  <a:srgbClr val="192853"/>
                </a:solidFill>
                <a:latin typeface="Verdana"/>
                <a:cs typeface="Verdana"/>
              </a:rPr>
              <a:t>Make</a:t>
            </a:r>
            <a:r>
              <a:rPr dirty="0" sz="1200" spc="-65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92853"/>
                </a:solidFill>
                <a:latin typeface="Verdana"/>
                <a:cs typeface="Verdana"/>
              </a:rPr>
              <a:t>NFC</a:t>
            </a:r>
            <a:r>
              <a:rPr dirty="0" sz="1200" spc="-60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192853"/>
                </a:solidFill>
                <a:latin typeface="Verdana"/>
                <a:cs typeface="Verdana"/>
              </a:rPr>
              <a:t>payment</a:t>
            </a:r>
            <a:r>
              <a:rPr dirty="0" sz="1200" spc="-65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192853"/>
                </a:solidFill>
                <a:latin typeface="Verdana"/>
                <a:cs typeface="Verdana"/>
              </a:rPr>
              <a:t>a</a:t>
            </a:r>
            <a:r>
              <a:rPr dirty="0" sz="1200" spc="-60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30">
                <a:solidFill>
                  <a:srgbClr val="192853"/>
                </a:solidFill>
                <a:latin typeface="Verdana"/>
                <a:cs typeface="Verdana"/>
              </a:rPr>
              <a:t>seamless</a:t>
            </a:r>
            <a:r>
              <a:rPr dirty="0" sz="1200" spc="-65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192853"/>
                </a:solidFill>
                <a:latin typeface="Verdana"/>
                <a:cs typeface="Verdana"/>
              </a:rPr>
              <a:t>consumer</a:t>
            </a:r>
            <a:r>
              <a:rPr dirty="0" sz="1200" spc="-60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Verdana"/>
                <a:cs typeface="Verdana"/>
              </a:rPr>
              <a:t>experience </a:t>
            </a:r>
            <a:r>
              <a:rPr dirty="0" sz="1200" spc="-35">
                <a:solidFill>
                  <a:srgbClr val="192853"/>
                </a:solidFill>
                <a:latin typeface="Verdana"/>
                <a:cs typeface="Verdana"/>
              </a:rPr>
              <a:t>Comply</a:t>
            </a:r>
            <a:r>
              <a:rPr dirty="0" sz="1200" spc="-70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30">
                <a:solidFill>
                  <a:srgbClr val="192853"/>
                </a:solidFill>
                <a:latin typeface="Verdana"/>
                <a:cs typeface="Verdana"/>
              </a:rPr>
              <a:t>with</a:t>
            </a:r>
            <a:r>
              <a:rPr dirty="0" sz="1200" spc="-65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192853"/>
                </a:solidFill>
                <a:latin typeface="Verdana"/>
                <a:cs typeface="Verdana"/>
              </a:rPr>
              <a:t>the</a:t>
            </a:r>
            <a:r>
              <a:rPr dirty="0" sz="1200" spc="-70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192853"/>
                </a:solidFill>
                <a:latin typeface="Verdana"/>
                <a:cs typeface="Verdana"/>
              </a:rPr>
              <a:t>most</a:t>
            </a:r>
            <a:r>
              <a:rPr dirty="0" sz="1200" spc="-65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192853"/>
                </a:solidFill>
                <a:latin typeface="Verdana"/>
                <a:cs typeface="Verdana"/>
              </a:rPr>
              <a:t>stringent</a:t>
            </a:r>
            <a:r>
              <a:rPr dirty="0" sz="1200" spc="-70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30">
                <a:solidFill>
                  <a:srgbClr val="192853"/>
                </a:solidFill>
                <a:latin typeface="Verdana"/>
                <a:cs typeface="Verdana"/>
              </a:rPr>
              <a:t>security</a:t>
            </a:r>
            <a:r>
              <a:rPr dirty="0" sz="1200" spc="-65">
                <a:solidFill>
                  <a:srgbClr val="192853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192853"/>
                </a:solidFill>
                <a:latin typeface="Verdana"/>
                <a:cs typeface="Verdana"/>
              </a:rPr>
              <a:t>requirements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434500" y="667327"/>
            <a:ext cx="435102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The</a:t>
            </a:r>
            <a:r>
              <a:rPr dirty="0" sz="1000" spc="8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Desk/3500</a:t>
            </a:r>
            <a:r>
              <a:rPr dirty="0" sz="1000" spc="8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offers</a:t>
            </a:r>
            <a:r>
              <a:rPr dirty="0" sz="1000" spc="9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a</a:t>
            </a:r>
            <a:r>
              <a:rPr dirty="0" sz="1000" spc="8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seamless</a:t>
            </a:r>
            <a:r>
              <a:rPr dirty="0" sz="1000" spc="9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payment</a:t>
            </a:r>
            <a:r>
              <a:rPr dirty="0" sz="1000" spc="8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experience.</a:t>
            </a:r>
            <a:r>
              <a:rPr dirty="0" sz="1000" spc="8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It</a:t>
            </a:r>
            <a:r>
              <a:rPr dirty="0" sz="1000" spc="9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leverages</a:t>
            </a:r>
            <a:r>
              <a:rPr dirty="0" sz="1000" spc="8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5">
                <a:solidFill>
                  <a:srgbClr val="192853"/>
                </a:solidFill>
                <a:latin typeface="Arial"/>
                <a:cs typeface="Arial"/>
              </a:rPr>
              <a:t>the </a:t>
            </a:r>
            <a:r>
              <a:rPr dirty="0" sz="1000" spc="10">
                <a:solidFill>
                  <a:srgbClr val="192853"/>
                </a:solidFill>
                <a:latin typeface="Arial"/>
                <a:cs typeface="Arial"/>
              </a:rPr>
              <a:t>Telium</a:t>
            </a:r>
            <a:r>
              <a:rPr dirty="0" sz="1000" spc="9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application</a:t>
            </a:r>
            <a:r>
              <a:rPr dirty="0" sz="1000" spc="9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portfolio</a:t>
            </a:r>
            <a:r>
              <a:rPr dirty="0" sz="1000" spc="9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and</a:t>
            </a:r>
            <a:r>
              <a:rPr dirty="0" sz="1000" spc="9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complies</a:t>
            </a:r>
            <a:r>
              <a:rPr dirty="0" sz="1000" spc="9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55">
                <a:solidFill>
                  <a:srgbClr val="192853"/>
                </a:solidFill>
                <a:latin typeface="Arial"/>
                <a:cs typeface="Arial"/>
              </a:rPr>
              <a:t>with</a:t>
            </a:r>
            <a:r>
              <a:rPr dirty="0" sz="1000" spc="9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future</a:t>
            </a:r>
            <a:r>
              <a:rPr dirty="0" sz="1000" spc="9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security</a:t>
            </a:r>
            <a:r>
              <a:rPr dirty="0" sz="1000" spc="9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192853"/>
                </a:solidFill>
                <a:latin typeface="Arial"/>
                <a:cs typeface="Arial"/>
              </a:rPr>
              <a:t>standards.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681242" y="465519"/>
            <a:ext cx="543560" cy="838200"/>
            <a:chOff x="681242" y="465519"/>
            <a:chExt cx="543560" cy="8382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3673" y="499466"/>
              <a:ext cx="322529" cy="42003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4756" y="465519"/>
              <a:ext cx="137573" cy="13758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086870" y="816103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60510" y="0"/>
                  </a:moveTo>
                  <a:lnTo>
                    <a:pt x="34466" y="8846"/>
                  </a:lnTo>
                  <a:lnTo>
                    <a:pt x="13786" y="26977"/>
                  </a:lnTo>
                  <a:lnTo>
                    <a:pt x="2019" y="50651"/>
                  </a:lnTo>
                  <a:lnTo>
                    <a:pt x="0" y="76854"/>
                  </a:lnTo>
                  <a:lnTo>
                    <a:pt x="8558" y="102572"/>
                  </a:lnTo>
                  <a:lnTo>
                    <a:pt x="26556" y="122851"/>
                  </a:lnTo>
                  <a:lnTo>
                    <a:pt x="50262" y="134206"/>
                  </a:lnTo>
                  <a:lnTo>
                    <a:pt x="76649" y="135853"/>
                  </a:lnTo>
                  <a:lnTo>
                    <a:pt x="102691" y="127007"/>
                  </a:lnTo>
                  <a:lnTo>
                    <a:pt x="123371" y="108876"/>
                  </a:lnTo>
                  <a:lnTo>
                    <a:pt x="135138" y="85200"/>
                  </a:lnTo>
                  <a:lnTo>
                    <a:pt x="137158" y="58993"/>
                  </a:lnTo>
                  <a:lnTo>
                    <a:pt x="128599" y="33268"/>
                  </a:lnTo>
                  <a:lnTo>
                    <a:pt x="110606" y="12996"/>
                  </a:lnTo>
                  <a:lnTo>
                    <a:pt x="86900" y="1645"/>
                  </a:lnTo>
                  <a:lnTo>
                    <a:pt x="60510" y="0"/>
                  </a:lnTo>
                  <a:close/>
                </a:path>
              </a:pathLst>
            </a:custGeom>
            <a:solidFill>
              <a:srgbClr val="2BB4D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3571" y="849681"/>
              <a:ext cx="321995" cy="41910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4304" y="1165887"/>
              <a:ext cx="137583" cy="137573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087148" y="816771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76649" y="0"/>
                  </a:moveTo>
                  <a:lnTo>
                    <a:pt x="50262" y="1649"/>
                  </a:lnTo>
                  <a:lnTo>
                    <a:pt x="26556" y="13002"/>
                  </a:lnTo>
                  <a:lnTo>
                    <a:pt x="8558" y="33273"/>
                  </a:lnTo>
                  <a:lnTo>
                    <a:pt x="0" y="58993"/>
                  </a:lnTo>
                  <a:lnTo>
                    <a:pt x="2019" y="85200"/>
                  </a:lnTo>
                  <a:lnTo>
                    <a:pt x="13786" y="108879"/>
                  </a:lnTo>
                  <a:lnTo>
                    <a:pt x="34466" y="127012"/>
                  </a:lnTo>
                  <a:lnTo>
                    <a:pt x="60510" y="135851"/>
                  </a:lnTo>
                  <a:lnTo>
                    <a:pt x="86900" y="134202"/>
                  </a:lnTo>
                  <a:lnTo>
                    <a:pt x="110606" y="122849"/>
                  </a:lnTo>
                  <a:lnTo>
                    <a:pt x="128599" y="102577"/>
                  </a:lnTo>
                  <a:lnTo>
                    <a:pt x="137158" y="76858"/>
                  </a:lnTo>
                  <a:lnTo>
                    <a:pt x="135138" y="50650"/>
                  </a:lnTo>
                  <a:lnTo>
                    <a:pt x="123371" y="26971"/>
                  </a:lnTo>
                  <a:lnTo>
                    <a:pt x="102691" y="8839"/>
                  </a:lnTo>
                  <a:lnTo>
                    <a:pt x="76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0105" y="624585"/>
              <a:ext cx="250520" cy="295313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242" y="590271"/>
              <a:ext cx="137573" cy="137583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811655" y="816662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60510" y="0"/>
                  </a:moveTo>
                  <a:lnTo>
                    <a:pt x="34466" y="8846"/>
                  </a:lnTo>
                  <a:lnTo>
                    <a:pt x="13786" y="26976"/>
                  </a:lnTo>
                  <a:lnTo>
                    <a:pt x="2019" y="50651"/>
                  </a:lnTo>
                  <a:lnTo>
                    <a:pt x="0" y="76854"/>
                  </a:lnTo>
                  <a:lnTo>
                    <a:pt x="8558" y="102572"/>
                  </a:lnTo>
                  <a:lnTo>
                    <a:pt x="26556" y="122851"/>
                  </a:lnTo>
                  <a:lnTo>
                    <a:pt x="50262" y="134206"/>
                  </a:lnTo>
                  <a:lnTo>
                    <a:pt x="76649" y="135853"/>
                  </a:lnTo>
                  <a:lnTo>
                    <a:pt x="102691" y="127006"/>
                  </a:lnTo>
                  <a:lnTo>
                    <a:pt x="123371" y="108876"/>
                  </a:lnTo>
                  <a:lnTo>
                    <a:pt x="135138" y="85201"/>
                  </a:lnTo>
                  <a:lnTo>
                    <a:pt x="137158" y="58998"/>
                  </a:lnTo>
                  <a:lnTo>
                    <a:pt x="128599" y="33280"/>
                  </a:lnTo>
                  <a:lnTo>
                    <a:pt x="110606" y="13002"/>
                  </a:lnTo>
                  <a:lnTo>
                    <a:pt x="86900" y="1646"/>
                  </a:lnTo>
                  <a:lnTo>
                    <a:pt x="60510" y="0"/>
                  </a:lnTo>
                  <a:close/>
                </a:path>
              </a:pathLst>
            </a:custGeom>
            <a:solidFill>
              <a:srgbClr val="2BB4D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0422" y="849516"/>
              <a:ext cx="250380" cy="293979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2419" y="1039889"/>
              <a:ext cx="137583" cy="137573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811315" y="816810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76649" y="0"/>
                  </a:moveTo>
                  <a:lnTo>
                    <a:pt x="50262" y="1649"/>
                  </a:lnTo>
                  <a:lnTo>
                    <a:pt x="26556" y="13002"/>
                  </a:lnTo>
                  <a:lnTo>
                    <a:pt x="8558" y="33273"/>
                  </a:lnTo>
                  <a:lnTo>
                    <a:pt x="0" y="58993"/>
                  </a:lnTo>
                  <a:lnTo>
                    <a:pt x="2019" y="85200"/>
                  </a:lnTo>
                  <a:lnTo>
                    <a:pt x="13786" y="108879"/>
                  </a:lnTo>
                  <a:lnTo>
                    <a:pt x="34466" y="127012"/>
                  </a:lnTo>
                  <a:lnTo>
                    <a:pt x="60510" y="135851"/>
                  </a:lnTo>
                  <a:lnTo>
                    <a:pt x="86900" y="134202"/>
                  </a:lnTo>
                  <a:lnTo>
                    <a:pt x="110606" y="122849"/>
                  </a:lnTo>
                  <a:lnTo>
                    <a:pt x="128599" y="102577"/>
                  </a:lnTo>
                  <a:lnTo>
                    <a:pt x="137158" y="76858"/>
                  </a:lnTo>
                  <a:lnTo>
                    <a:pt x="135138" y="50650"/>
                  </a:lnTo>
                  <a:lnTo>
                    <a:pt x="123371" y="26971"/>
                  </a:lnTo>
                  <a:lnTo>
                    <a:pt x="102691" y="8839"/>
                  </a:lnTo>
                  <a:lnTo>
                    <a:pt x="76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" name="object 1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83917" y="6064201"/>
            <a:ext cx="3058285" cy="2951998"/>
          </a:xfrm>
          <a:prstGeom prst="rect">
            <a:avLst/>
          </a:prstGeom>
        </p:spPr>
      </p:pic>
      <p:graphicFrame>
        <p:nvGraphicFramePr>
          <p:cNvPr id="17" name="object 17" descr=""/>
          <p:cNvGraphicFramePr>
            <a:graphicFrameLocks noGrp="1"/>
          </p:cNvGraphicFramePr>
          <p:nvPr/>
        </p:nvGraphicFramePr>
        <p:xfrm>
          <a:off x="771821" y="5871527"/>
          <a:ext cx="2355850" cy="3339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8775"/>
                <a:gridCol w="930910"/>
                <a:gridCol w="989329"/>
              </a:tblGrid>
              <a:tr h="537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dirty="0" sz="500" spc="-2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Processor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36854" indent="-5270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Application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38125">
                        <a:lnSpc>
                          <a:spcPct val="100000"/>
                        </a:lnSpc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dirty="0" sz="500" spc="5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Crypto</a:t>
                      </a:r>
                      <a:r>
                        <a:rPr dirty="0" sz="500" spc="6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processor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830" indent="-52705">
                        <a:lnSpc>
                          <a:spcPct val="100000"/>
                        </a:lnSpc>
                        <a:buChar char="•"/>
                        <a:tabLst>
                          <a:tab pos="16383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Cortex</a:t>
                      </a:r>
                      <a:r>
                        <a:rPr dirty="0" sz="500" spc="1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A5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3562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Memory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36854" indent="-5270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Internal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4762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195" marR="389255" indent="-52705">
                        <a:lnSpc>
                          <a:spcPct val="100000"/>
                        </a:lnSpc>
                        <a:buChar char="•"/>
                        <a:tabLst>
                          <a:tab pos="16446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256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MB</a:t>
                      </a:r>
                      <a:r>
                        <a:rPr dirty="0" sz="500" spc="5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Flash,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128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MB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RAM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4762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495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dirty="0" sz="500" spc="-2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OS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830" indent="-52705">
                        <a:lnSpc>
                          <a:spcPct val="100000"/>
                        </a:lnSpc>
                        <a:buChar char="•"/>
                        <a:tabLst>
                          <a:tab pos="16383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Telium</a:t>
                      </a:r>
                      <a:r>
                        <a:rPr dirty="0" sz="500" spc="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TETRA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dirty="0" sz="500" spc="-2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SAM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830" indent="-52705">
                        <a:lnSpc>
                          <a:spcPct val="100000"/>
                        </a:lnSpc>
                        <a:buChar char="•"/>
                        <a:tabLst>
                          <a:tab pos="16383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SAM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4324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 marR="22860">
                        <a:lnSpc>
                          <a:spcPct val="100000"/>
                        </a:lnSpc>
                      </a:pPr>
                      <a:r>
                        <a:rPr dirty="0" sz="500" spc="-2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Card</a:t>
                      </a:r>
                      <a:r>
                        <a:rPr dirty="0" sz="500" spc="50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4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Reader(s)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36854" indent="-5270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Magstripe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36854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Smart</a:t>
                      </a:r>
                      <a:r>
                        <a:rPr dirty="0" sz="500" spc="6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card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36854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Contactless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397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830" indent="-52705">
                        <a:lnSpc>
                          <a:spcPct val="100000"/>
                        </a:lnSpc>
                        <a:buChar char="•"/>
                        <a:tabLst>
                          <a:tab pos="16383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ISO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1/2/3,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500K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lifespan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3830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6383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EMV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1,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500K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lifespan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3830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6383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EMV</a:t>
                      </a:r>
                      <a:r>
                        <a:rPr dirty="0" sz="500" spc="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500" spc="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compliant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397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3181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Display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36854" indent="-5270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Color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195" marR="108585" indent="-52705">
                        <a:lnSpc>
                          <a:spcPct val="100000"/>
                        </a:lnSpc>
                        <a:buChar char="•"/>
                        <a:tabLst>
                          <a:tab pos="16446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2.8''</a:t>
                      </a:r>
                      <a:r>
                        <a:rPr dirty="0" sz="500" spc="7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display,</a:t>
                      </a:r>
                      <a:r>
                        <a:rPr dirty="0" sz="500" spc="7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backlit,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QVGA</a:t>
                      </a:r>
                      <a:r>
                        <a:rPr dirty="0" sz="500" spc="1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(320x240</a:t>
                      </a:r>
                      <a:r>
                        <a:rPr dirty="0" sz="500" spc="1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pixels)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3416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Keypad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830" indent="-52705">
                        <a:lnSpc>
                          <a:spcPct val="100000"/>
                        </a:lnSpc>
                        <a:buChar char="•"/>
                        <a:tabLst>
                          <a:tab pos="163830" algn="l"/>
                        </a:tabLst>
                      </a:pP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20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ergonomic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keys,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4465">
                        <a:lnSpc>
                          <a:spcPct val="100000"/>
                        </a:lnSpc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raised</a:t>
                      </a:r>
                      <a:r>
                        <a:rPr dirty="0" sz="500" spc="1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marking,</a:t>
                      </a:r>
                      <a:r>
                        <a:rPr dirty="0" sz="500" spc="10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backlit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Audio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298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36854" indent="-5270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Buzzer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2984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595630">
                <a:tc>
                  <a:txBody>
                    <a:bodyPr/>
                    <a:lstStyle/>
                    <a:p>
                      <a:pPr marL="19685" marR="7302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500" spc="-4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Thermal</a:t>
                      </a:r>
                      <a:r>
                        <a:rPr dirty="0" sz="500" spc="50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Printer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marL="236854" indent="-52705">
                        <a:lnSpc>
                          <a:spcPct val="100000"/>
                        </a:lnSpc>
                        <a:spcBef>
                          <a:spcPts val="570"/>
                        </a:spcBef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Speed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lines/s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36854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Paper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roll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cage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7239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63830" indent="-52705">
                        <a:lnSpc>
                          <a:spcPct val="100000"/>
                        </a:lnSpc>
                        <a:spcBef>
                          <a:spcPts val="570"/>
                        </a:spcBef>
                        <a:buChar char="•"/>
                        <a:tabLst>
                          <a:tab pos="16383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20</a:t>
                      </a:r>
                      <a:r>
                        <a:rPr dirty="0" sz="500" spc="6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lines/s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3830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63830" algn="l"/>
                        </a:tabLst>
                      </a:pP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58</a:t>
                      </a:r>
                      <a:r>
                        <a:rPr dirty="0" sz="500" spc="4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width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40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mm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7239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18" name="object 1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30206" y="6064200"/>
            <a:ext cx="3058204" cy="2953049"/>
          </a:xfrm>
          <a:prstGeom prst="rect">
            <a:avLst/>
          </a:prstGeom>
        </p:spPr>
      </p:pic>
      <p:graphicFrame>
        <p:nvGraphicFramePr>
          <p:cNvPr id="19" name="object 19" descr=""/>
          <p:cNvGraphicFramePr>
            <a:graphicFrameLocks noGrp="1"/>
          </p:cNvGraphicFramePr>
          <p:nvPr/>
        </p:nvGraphicFramePr>
        <p:xfrm>
          <a:off x="4118009" y="5871527"/>
          <a:ext cx="3164840" cy="3340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0220"/>
                <a:gridCol w="716280"/>
                <a:gridCol w="1185545"/>
                <a:gridCol w="695325"/>
              </a:tblGrid>
              <a:tr h="6019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Terminal</a:t>
                      </a:r>
                      <a:endParaRPr sz="500">
                        <a:latin typeface="Arial Black"/>
                        <a:cs typeface="Arial Black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Connectivity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05410" indent="-52705">
                        <a:lnSpc>
                          <a:spcPct val="100000"/>
                        </a:lnSpc>
                        <a:buChar char="•"/>
                        <a:tabLst>
                          <a:tab pos="10541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Wireless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  <a:buClr>
                          <a:srgbClr val="5D6167"/>
                        </a:buClr>
                        <a:buFont typeface="Arial"/>
                        <a:buChar char="•"/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05410" indent="-52705">
                        <a:lnSpc>
                          <a:spcPct val="100000"/>
                        </a:lnSpc>
                        <a:buChar char="•"/>
                        <a:tabLst>
                          <a:tab pos="10541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Wired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47015" indent="-52705">
                        <a:lnSpc>
                          <a:spcPct val="100000"/>
                        </a:lnSpc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Wi-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Fi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Dial-up</a:t>
                      </a:r>
                      <a:r>
                        <a:rPr dirty="0" sz="500" spc="9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MODEM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Ethernet</a:t>
                      </a:r>
                      <a:r>
                        <a:rPr dirty="0" sz="500" spc="8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10/100</a:t>
                      </a:r>
                      <a:r>
                        <a:rPr dirty="0" sz="500" spc="8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base</a:t>
                      </a:r>
                      <a:r>
                        <a:rPr dirty="0" sz="500" spc="8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00B3D5"/>
                          </a:solidFill>
                          <a:latin typeface="Arial Black"/>
                          <a:cs typeface="Arial Black"/>
                        </a:rPr>
                        <a:t>Optional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0"/>
                </a:tc>
              </a:tr>
              <a:tr h="516890">
                <a:tc>
                  <a:txBody>
                    <a:bodyPr/>
                    <a:lstStyle/>
                    <a:p>
                      <a:pPr marL="19685" marR="7175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Terminal</a:t>
                      </a:r>
                      <a:r>
                        <a:rPr dirty="0" sz="500" spc="50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4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Connections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73025"/>
                </a:tc>
                <a:tc>
                  <a:txBody>
                    <a:bodyPr/>
                    <a:lstStyle/>
                    <a:p>
                      <a:pPr marL="105410" indent="-52705">
                        <a:lnSpc>
                          <a:spcPct val="100000"/>
                        </a:lnSpc>
                        <a:spcBef>
                          <a:spcPts val="575"/>
                        </a:spcBef>
                        <a:buChar char="•"/>
                        <a:tabLst>
                          <a:tab pos="105410" algn="l"/>
                        </a:tabLst>
                      </a:pP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USB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  <a:buClr>
                          <a:srgbClr val="5D6167"/>
                        </a:buClr>
                        <a:buFont typeface="Arial"/>
                        <a:buChar char="•"/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05410" indent="-52705">
                        <a:lnSpc>
                          <a:spcPct val="100000"/>
                        </a:lnSpc>
                        <a:buChar char="•"/>
                        <a:tabLst>
                          <a:tab pos="10541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Power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Supply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05410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10541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Serial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73025"/>
                </a:tc>
                <a:tc>
                  <a:txBody>
                    <a:bodyPr/>
                    <a:lstStyle/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575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USB</a:t>
                      </a:r>
                      <a:r>
                        <a:rPr dirty="0" sz="500" spc="-3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Host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USB</a:t>
                      </a:r>
                      <a:r>
                        <a:rPr dirty="0" sz="500" spc="-3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Slave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Dedicated</a:t>
                      </a:r>
                      <a:r>
                        <a:rPr dirty="0" sz="500" spc="6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power</a:t>
                      </a:r>
                      <a:r>
                        <a:rPr dirty="0" sz="500" spc="6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Jack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500" spc="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RS232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730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00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85" marR="246379">
                        <a:lnSpc>
                          <a:spcPct val="100000"/>
                        </a:lnSpc>
                      </a:pPr>
                      <a:r>
                        <a:rPr dirty="0" sz="500" spc="-2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Power</a:t>
                      </a:r>
                      <a:r>
                        <a:rPr dirty="0" sz="500" spc="50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3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Supply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10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47015" indent="-52705">
                        <a:lnSpc>
                          <a:spcPct val="100000"/>
                        </a:lnSpc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24W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0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281305"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500" spc="-4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Terminal</a:t>
                      </a:r>
                      <a:r>
                        <a:rPr dirty="0" sz="500" spc="-1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2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Size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500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7.3x2.6x3.2x2.6''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650">
                        <a:lnSpc>
                          <a:spcPct val="100000"/>
                        </a:lnSpc>
                      </a:pPr>
                      <a:r>
                        <a:rPr dirty="0" sz="500" spc="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(187x82x68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mm)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210820"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Weight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500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oz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(340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g)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628015"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Environment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marL="105410" marR="219075" indent="-52705">
                        <a:lnSpc>
                          <a:spcPct val="100000"/>
                        </a:lnSpc>
                        <a:spcBef>
                          <a:spcPts val="545"/>
                        </a:spcBef>
                        <a:buChar char="•"/>
                        <a:tabLst>
                          <a:tab pos="1066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Operating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Temperature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05410" marR="21907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066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Storage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Temperature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05410" marR="304800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1066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Operating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Humidity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marL="246379" marR="476884" indent="-52705">
                        <a:lnSpc>
                          <a:spcPct val="100000"/>
                        </a:lnSpc>
                        <a:spcBef>
                          <a:spcPts val="545"/>
                        </a:spcBef>
                        <a:buChar char="•"/>
                        <a:tabLst>
                          <a:tab pos="24765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32°F</a:t>
                      </a:r>
                      <a:r>
                        <a:rPr dirty="0" sz="500" spc="7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500" spc="7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104°F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(0°C</a:t>
                      </a:r>
                      <a:r>
                        <a:rPr dirty="0" sz="500" spc="6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500" spc="6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+40°C)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-4°F</a:t>
                      </a:r>
                      <a:r>
                        <a:rPr dirty="0" sz="500" spc="9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500" spc="9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131°F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650">
                        <a:lnSpc>
                          <a:spcPct val="100000"/>
                        </a:lnSpc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(-20°C</a:t>
                      </a:r>
                      <a:r>
                        <a:rPr dirty="0" sz="500" spc="1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500" spc="1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+55°C)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6379" marR="293370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24765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85%</a:t>
                      </a:r>
                      <a:r>
                        <a:rPr dirty="0" sz="500" spc="7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condensing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104°F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(+40°C)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93700"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Accessories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3500"/>
                </a:tc>
                <a:tc>
                  <a:txBody>
                    <a:bodyPr/>
                    <a:lstStyle/>
                    <a:p>
                      <a:pPr marL="105410" indent="-52705">
                        <a:lnSpc>
                          <a:spcPct val="100000"/>
                        </a:lnSpc>
                        <a:spcBef>
                          <a:spcPts val="500"/>
                        </a:spcBef>
                        <a:buChar char="•"/>
                        <a:tabLst>
                          <a:tab pos="10541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Magic</a:t>
                      </a:r>
                      <a:r>
                        <a:rPr dirty="0" sz="500" spc="7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Box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  <a:buClr>
                          <a:srgbClr val="5D6167"/>
                        </a:buClr>
                        <a:buFont typeface="Arial"/>
                        <a:buChar char="•"/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05410" indent="-52705">
                        <a:lnSpc>
                          <a:spcPct val="100000"/>
                        </a:lnSpc>
                        <a:buChar char="•"/>
                        <a:tabLst>
                          <a:tab pos="10541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Privacy</a:t>
                      </a:r>
                      <a:r>
                        <a:rPr dirty="0" sz="500" spc="8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shield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00"/>
                </a:tc>
                <a:tc>
                  <a:txBody>
                    <a:bodyPr/>
                    <a:lstStyle/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500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1xRS+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650">
                        <a:lnSpc>
                          <a:spcPct val="100000"/>
                        </a:lnSpc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1xPower+1xEth.+1xLine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In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Field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upgradable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0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500" spc="-10">
                          <a:solidFill>
                            <a:srgbClr val="00B3D5"/>
                          </a:solidFill>
                          <a:latin typeface="Arial Black"/>
                          <a:cs typeface="Arial Black"/>
                        </a:rPr>
                        <a:t>Optional</a:t>
                      </a:r>
                      <a:endParaRPr sz="500">
                        <a:latin typeface="Arial Black"/>
                        <a:cs typeface="Arial Black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00B3D5"/>
                          </a:solidFill>
                          <a:latin typeface="Arial Black"/>
                          <a:cs typeface="Arial Black"/>
                        </a:rPr>
                        <a:t>Optional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3500"/>
                </a:tc>
              </a:tr>
              <a:tr h="406400"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Security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47015" indent="-52705">
                        <a:lnSpc>
                          <a:spcPct val="100000"/>
                        </a:lnSpc>
                        <a:spcBef>
                          <a:spcPts val="500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PCI</a:t>
                      </a:r>
                      <a:r>
                        <a:rPr dirty="0" sz="500" spc="-1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PTS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5.x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pSp>
        <p:nvGrpSpPr>
          <p:cNvPr id="20" name="object 20" descr=""/>
          <p:cNvGrpSpPr/>
          <p:nvPr/>
        </p:nvGrpSpPr>
        <p:grpSpPr>
          <a:xfrm>
            <a:off x="6343248" y="658804"/>
            <a:ext cx="719455" cy="852805"/>
            <a:chOff x="6343248" y="658804"/>
            <a:chExt cx="719455" cy="852805"/>
          </a:xfrm>
        </p:grpSpPr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93475" y="1412828"/>
              <a:ext cx="421255" cy="98438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6504469" y="819694"/>
              <a:ext cx="396875" cy="396875"/>
            </a:xfrm>
            <a:custGeom>
              <a:avLst/>
              <a:gdLst/>
              <a:ahLst/>
              <a:cxnLst/>
              <a:rect l="l" t="t" r="r" b="b"/>
              <a:pathLst>
                <a:path w="396875" h="396875">
                  <a:moveTo>
                    <a:pt x="198234" y="0"/>
                  </a:moveTo>
                  <a:lnTo>
                    <a:pt x="152783" y="5235"/>
                  </a:lnTo>
                  <a:lnTo>
                    <a:pt x="111059" y="20150"/>
                  </a:lnTo>
                  <a:lnTo>
                    <a:pt x="74252" y="43552"/>
                  </a:lnTo>
                  <a:lnTo>
                    <a:pt x="43552" y="74252"/>
                  </a:lnTo>
                  <a:lnTo>
                    <a:pt x="20150" y="111059"/>
                  </a:lnTo>
                  <a:lnTo>
                    <a:pt x="5235" y="152783"/>
                  </a:lnTo>
                  <a:lnTo>
                    <a:pt x="0" y="198234"/>
                  </a:lnTo>
                  <a:lnTo>
                    <a:pt x="5233" y="243685"/>
                  </a:lnTo>
                  <a:lnTo>
                    <a:pt x="20143" y="285409"/>
                  </a:lnTo>
                  <a:lnTo>
                    <a:pt x="43540" y="322216"/>
                  </a:lnTo>
                  <a:lnTo>
                    <a:pt x="74236" y="352916"/>
                  </a:lnTo>
                  <a:lnTo>
                    <a:pt x="111042" y="376318"/>
                  </a:lnTo>
                  <a:lnTo>
                    <a:pt x="152771" y="391232"/>
                  </a:lnTo>
                  <a:lnTo>
                    <a:pt x="198234" y="396468"/>
                  </a:lnTo>
                  <a:lnTo>
                    <a:pt x="243701" y="391232"/>
                  </a:lnTo>
                  <a:lnTo>
                    <a:pt x="285431" y="376318"/>
                  </a:lnTo>
                  <a:lnTo>
                    <a:pt x="322237" y="352916"/>
                  </a:lnTo>
                  <a:lnTo>
                    <a:pt x="352932" y="322216"/>
                  </a:lnTo>
                  <a:lnTo>
                    <a:pt x="376327" y="285409"/>
                  </a:lnTo>
                  <a:lnTo>
                    <a:pt x="391235" y="243685"/>
                  </a:lnTo>
                  <a:lnTo>
                    <a:pt x="396468" y="198234"/>
                  </a:lnTo>
                  <a:lnTo>
                    <a:pt x="391232" y="152783"/>
                  </a:lnTo>
                  <a:lnTo>
                    <a:pt x="376318" y="111059"/>
                  </a:lnTo>
                  <a:lnTo>
                    <a:pt x="352916" y="74252"/>
                  </a:lnTo>
                  <a:lnTo>
                    <a:pt x="322216" y="43552"/>
                  </a:lnTo>
                  <a:lnTo>
                    <a:pt x="285409" y="20150"/>
                  </a:lnTo>
                  <a:lnTo>
                    <a:pt x="243685" y="5235"/>
                  </a:lnTo>
                  <a:lnTo>
                    <a:pt x="198234" y="0"/>
                  </a:lnTo>
                  <a:close/>
                </a:path>
              </a:pathLst>
            </a:custGeom>
            <a:solidFill>
              <a:srgbClr val="42B0D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70526" y="885752"/>
              <a:ext cx="264353" cy="263922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93475" y="1412828"/>
              <a:ext cx="421255" cy="9843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6437413" y="1018260"/>
              <a:ext cx="265430" cy="265430"/>
            </a:xfrm>
            <a:custGeom>
              <a:avLst/>
              <a:gdLst/>
              <a:ahLst/>
              <a:cxnLst/>
              <a:rect l="l" t="t" r="r" b="b"/>
              <a:pathLst>
                <a:path w="265429" h="265430">
                  <a:moveTo>
                    <a:pt x="0" y="0"/>
                  </a:moveTo>
                  <a:lnTo>
                    <a:pt x="4273" y="47690"/>
                  </a:lnTo>
                  <a:lnTo>
                    <a:pt x="16595" y="92575"/>
                  </a:lnTo>
                  <a:lnTo>
                    <a:pt x="36216" y="133904"/>
                  </a:lnTo>
                  <a:lnTo>
                    <a:pt x="62387" y="170930"/>
                  </a:lnTo>
                  <a:lnTo>
                    <a:pt x="94360" y="202902"/>
                  </a:lnTo>
                  <a:lnTo>
                    <a:pt x="131385" y="229074"/>
                  </a:lnTo>
                  <a:lnTo>
                    <a:pt x="172715" y="248695"/>
                  </a:lnTo>
                  <a:lnTo>
                    <a:pt x="217599" y="261016"/>
                  </a:lnTo>
                  <a:lnTo>
                    <a:pt x="265290" y="265290"/>
                  </a:lnTo>
                </a:path>
              </a:pathLst>
            </a:custGeom>
            <a:ln w="25069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702703" y="752970"/>
              <a:ext cx="265430" cy="265430"/>
            </a:xfrm>
            <a:custGeom>
              <a:avLst/>
              <a:gdLst/>
              <a:ahLst/>
              <a:cxnLst/>
              <a:rect l="l" t="t" r="r" b="b"/>
              <a:pathLst>
                <a:path w="265429" h="265430">
                  <a:moveTo>
                    <a:pt x="265290" y="265290"/>
                  </a:moveTo>
                  <a:lnTo>
                    <a:pt x="261016" y="217599"/>
                  </a:lnTo>
                  <a:lnTo>
                    <a:pt x="248695" y="172715"/>
                  </a:lnTo>
                  <a:lnTo>
                    <a:pt x="229074" y="131385"/>
                  </a:lnTo>
                  <a:lnTo>
                    <a:pt x="202902" y="94360"/>
                  </a:lnTo>
                  <a:lnTo>
                    <a:pt x="170930" y="62387"/>
                  </a:lnTo>
                  <a:lnTo>
                    <a:pt x="133904" y="36216"/>
                  </a:lnTo>
                  <a:lnTo>
                    <a:pt x="92575" y="16595"/>
                  </a:lnTo>
                  <a:lnTo>
                    <a:pt x="47690" y="4273"/>
                  </a:lnTo>
                  <a:lnTo>
                    <a:pt x="0" y="0"/>
                  </a:lnTo>
                </a:path>
              </a:pathLst>
            </a:custGeom>
            <a:ln w="25069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6591857" y="1018255"/>
              <a:ext cx="417195" cy="306070"/>
            </a:xfrm>
            <a:custGeom>
              <a:avLst/>
              <a:gdLst/>
              <a:ahLst/>
              <a:cxnLst/>
              <a:rect l="l" t="t" r="r" b="b"/>
              <a:pathLst>
                <a:path w="417195" h="306069">
                  <a:moveTo>
                    <a:pt x="0" y="285153"/>
                  </a:moveTo>
                  <a:lnTo>
                    <a:pt x="26315" y="294026"/>
                  </a:lnTo>
                  <a:lnTo>
                    <a:pt x="53646" y="300520"/>
                  </a:lnTo>
                  <a:lnTo>
                    <a:pt x="81865" y="304509"/>
                  </a:lnTo>
                  <a:lnTo>
                    <a:pt x="110845" y="305866"/>
                  </a:lnTo>
                  <a:lnTo>
                    <a:pt x="160463" y="301863"/>
                  </a:lnTo>
                  <a:lnTo>
                    <a:pt x="207530" y="290272"/>
                  </a:lnTo>
                  <a:lnTo>
                    <a:pt x="251416" y="271723"/>
                  </a:lnTo>
                  <a:lnTo>
                    <a:pt x="291491" y="246847"/>
                  </a:lnTo>
                  <a:lnTo>
                    <a:pt x="327128" y="216274"/>
                  </a:lnTo>
                  <a:lnTo>
                    <a:pt x="357696" y="180634"/>
                  </a:lnTo>
                  <a:lnTo>
                    <a:pt x="382566" y="140556"/>
                  </a:lnTo>
                  <a:lnTo>
                    <a:pt x="401109" y="96671"/>
                  </a:lnTo>
                  <a:lnTo>
                    <a:pt x="412697" y="49609"/>
                  </a:lnTo>
                  <a:lnTo>
                    <a:pt x="416699" y="0"/>
                  </a:lnTo>
                </a:path>
              </a:pathLst>
            </a:custGeom>
            <a:ln w="249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6396849" y="712403"/>
              <a:ext cx="306070" cy="385445"/>
            </a:xfrm>
            <a:custGeom>
              <a:avLst/>
              <a:gdLst/>
              <a:ahLst/>
              <a:cxnLst/>
              <a:rect l="l" t="t" r="r" b="b"/>
              <a:pathLst>
                <a:path w="306070" h="385444">
                  <a:moveTo>
                    <a:pt x="305854" y="0"/>
                  </a:moveTo>
                  <a:lnTo>
                    <a:pt x="256235" y="4002"/>
                  </a:lnTo>
                  <a:lnTo>
                    <a:pt x="209169" y="15589"/>
                  </a:lnTo>
                  <a:lnTo>
                    <a:pt x="165283" y="34133"/>
                  </a:lnTo>
                  <a:lnTo>
                    <a:pt x="125207" y="59003"/>
                  </a:lnTo>
                  <a:lnTo>
                    <a:pt x="89571" y="89571"/>
                  </a:lnTo>
                  <a:lnTo>
                    <a:pt x="59003" y="125207"/>
                  </a:lnTo>
                  <a:lnTo>
                    <a:pt x="34133" y="165283"/>
                  </a:lnTo>
                  <a:lnTo>
                    <a:pt x="15589" y="209169"/>
                  </a:lnTo>
                  <a:lnTo>
                    <a:pt x="4002" y="256235"/>
                  </a:lnTo>
                  <a:lnTo>
                    <a:pt x="0" y="305854"/>
                  </a:lnTo>
                  <a:lnTo>
                    <a:pt x="668" y="326301"/>
                  </a:lnTo>
                  <a:lnTo>
                    <a:pt x="2651" y="346386"/>
                  </a:lnTo>
                  <a:lnTo>
                    <a:pt x="5915" y="366061"/>
                  </a:lnTo>
                  <a:lnTo>
                    <a:pt x="10426" y="385279"/>
                  </a:lnTo>
                </a:path>
              </a:pathLst>
            </a:custGeom>
            <a:ln w="249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355713" y="671269"/>
              <a:ext cx="694055" cy="694055"/>
            </a:xfrm>
            <a:custGeom>
              <a:avLst/>
              <a:gdLst/>
              <a:ahLst/>
              <a:cxnLst/>
              <a:rect l="l" t="t" r="r" b="b"/>
              <a:pathLst>
                <a:path w="694054" h="694055">
                  <a:moveTo>
                    <a:pt x="346989" y="0"/>
                  </a:moveTo>
                  <a:lnTo>
                    <a:pt x="299903" y="3167"/>
                  </a:lnTo>
                  <a:lnTo>
                    <a:pt x="254743" y="12394"/>
                  </a:lnTo>
                  <a:lnTo>
                    <a:pt x="211922" y="27267"/>
                  </a:lnTo>
                  <a:lnTo>
                    <a:pt x="171854" y="47372"/>
                  </a:lnTo>
                  <a:lnTo>
                    <a:pt x="134951" y="72297"/>
                  </a:lnTo>
                  <a:lnTo>
                    <a:pt x="101628" y="101628"/>
                  </a:lnTo>
                  <a:lnTo>
                    <a:pt x="72297" y="134951"/>
                  </a:lnTo>
                  <a:lnTo>
                    <a:pt x="47372" y="171854"/>
                  </a:lnTo>
                  <a:lnTo>
                    <a:pt x="27267" y="211922"/>
                  </a:lnTo>
                  <a:lnTo>
                    <a:pt x="12394" y="254743"/>
                  </a:lnTo>
                  <a:lnTo>
                    <a:pt x="3167" y="299903"/>
                  </a:lnTo>
                  <a:lnTo>
                    <a:pt x="0" y="346989"/>
                  </a:lnTo>
                  <a:lnTo>
                    <a:pt x="3167" y="394075"/>
                  </a:lnTo>
                  <a:lnTo>
                    <a:pt x="12394" y="439235"/>
                  </a:lnTo>
                  <a:lnTo>
                    <a:pt x="27267" y="482055"/>
                  </a:lnTo>
                  <a:lnTo>
                    <a:pt x="47372" y="522124"/>
                  </a:lnTo>
                  <a:lnTo>
                    <a:pt x="72297" y="559026"/>
                  </a:lnTo>
                  <a:lnTo>
                    <a:pt x="101628" y="592350"/>
                  </a:lnTo>
                  <a:lnTo>
                    <a:pt x="134951" y="621681"/>
                  </a:lnTo>
                  <a:lnTo>
                    <a:pt x="171854" y="646605"/>
                  </a:lnTo>
                  <a:lnTo>
                    <a:pt x="211922" y="666711"/>
                  </a:lnTo>
                  <a:lnTo>
                    <a:pt x="254743" y="681584"/>
                  </a:lnTo>
                  <a:lnTo>
                    <a:pt x="299903" y="690811"/>
                  </a:lnTo>
                  <a:lnTo>
                    <a:pt x="346989" y="693978"/>
                  </a:lnTo>
                  <a:lnTo>
                    <a:pt x="394075" y="690811"/>
                  </a:lnTo>
                  <a:lnTo>
                    <a:pt x="439235" y="681584"/>
                  </a:lnTo>
                  <a:lnTo>
                    <a:pt x="482055" y="666711"/>
                  </a:lnTo>
                  <a:lnTo>
                    <a:pt x="522124" y="646605"/>
                  </a:lnTo>
                  <a:lnTo>
                    <a:pt x="559026" y="621681"/>
                  </a:lnTo>
                  <a:lnTo>
                    <a:pt x="592350" y="592350"/>
                  </a:lnTo>
                  <a:lnTo>
                    <a:pt x="621681" y="559026"/>
                  </a:lnTo>
                  <a:lnTo>
                    <a:pt x="646605" y="522124"/>
                  </a:lnTo>
                  <a:lnTo>
                    <a:pt x="666711" y="482055"/>
                  </a:lnTo>
                  <a:lnTo>
                    <a:pt x="681584" y="439235"/>
                  </a:lnTo>
                  <a:lnTo>
                    <a:pt x="690811" y="394075"/>
                  </a:lnTo>
                  <a:lnTo>
                    <a:pt x="693978" y="346989"/>
                  </a:lnTo>
                </a:path>
              </a:pathLst>
            </a:custGeom>
            <a:ln w="24930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478215" y="794247"/>
              <a:ext cx="224154" cy="447675"/>
            </a:xfrm>
            <a:custGeom>
              <a:avLst/>
              <a:gdLst/>
              <a:ahLst/>
              <a:cxnLst/>
              <a:rect l="l" t="t" r="r" b="b"/>
              <a:pathLst>
                <a:path w="224154" h="447675">
                  <a:moveTo>
                    <a:pt x="223634" y="447268"/>
                  </a:moveTo>
                  <a:lnTo>
                    <a:pt x="177791" y="442835"/>
                  </a:lnTo>
                  <a:lnTo>
                    <a:pt x="135450" y="430072"/>
                  </a:lnTo>
                  <a:lnTo>
                    <a:pt x="97416" y="409784"/>
                  </a:lnTo>
                  <a:lnTo>
                    <a:pt x="64492" y="382776"/>
                  </a:lnTo>
                  <a:lnTo>
                    <a:pt x="37483" y="349852"/>
                  </a:lnTo>
                  <a:lnTo>
                    <a:pt x="17195" y="311817"/>
                  </a:lnTo>
                  <a:lnTo>
                    <a:pt x="4433" y="269476"/>
                  </a:lnTo>
                  <a:lnTo>
                    <a:pt x="0" y="223634"/>
                  </a:lnTo>
                  <a:lnTo>
                    <a:pt x="4433" y="177791"/>
                  </a:lnTo>
                  <a:lnTo>
                    <a:pt x="17195" y="135450"/>
                  </a:lnTo>
                  <a:lnTo>
                    <a:pt x="37483" y="97416"/>
                  </a:lnTo>
                  <a:lnTo>
                    <a:pt x="64492" y="64492"/>
                  </a:lnTo>
                  <a:lnTo>
                    <a:pt x="97416" y="37483"/>
                  </a:lnTo>
                  <a:lnTo>
                    <a:pt x="135450" y="17195"/>
                  </a:lnTo>
                  <a:lnTo>
                    <a:pt x="177791" y="4433"/>
                  </a:lnTo>
                  <a:lnTo>
                    <a:pt x="223634" y="0"/>
                  </a:lnTo>
                </a:path>
              </a:pathLst>
            </a:custGeom>
            <a:ln w="249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6725165" y="66008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8097" y="0"/>
                  </a:moveTo>
                  <a:lnTo>
                    <a:pt x="11658" y="0"/>
                  </a:lnTo>
                  <a:lnTo>
                    <a:pt x="5219" y="0"/>
                  </a:lnTo>
                  <a:lnTo>
                    <a:pt x="0" y="5219"/>
                  </a:lnTo>
                  <a:lnTo>
                    <a:pt x="0" y="18097"/>
                  </a:lnTo>
                  <a:lnTo>
                    <a:pt x="5219" y="23317"/>
                  </a:lnTo>
                  <a:lnTo>
                    <a:pt x="18097" y="23317"/>
                  </a:lnTo>
                  <a:lnTo>
                    <a:pt x="23317" y="18097"/>
                  </a:lnTo>
                  <a:lnTo>
                    <a:pt x="23317" y="5219"/>
                  </a:lnTo>
                  <a:lnTo>
                    <a:pt x="18097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06426" y="1121004"/>
              <a:ext cx="23317" cy="23317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95617" y="969886"/>
              <a:ext cx="23317" cy="23304"/>
            </a:xfrm>
            <a:prstGeom prst="rect">
              <a:avLst/>
            </a:prstGeom>
          </p:spPr>
        </p:pic>
      </p:grpSp>
      <p:pic>
        <p:nvPicPr>
          <p:cNvPr id="34" name="object 34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47204" y="1171041"/>
            <a:ext cx="64795" cy="64795"/>
          </a:xfrm>
          <a:prstGeom prst="rect">
            <a:avLst/>
          </a:prstGeom>
        </p:spPr>
      </p:pic>
      <p:sp>
        <p:nvSpPr>
          <p:cNvPr id="35" name="object 35" descr=""/>
          <p:cNvSpPr txBox="1"/>
          <p:nvPr/>
        </p:nvSpPr>
        <p:spPr>
          <a:xfrm>
            <a:off x="1524303" y="1109852"/>
            <a:ext cx="2159635" cy="269621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dirty="0" sz="700" spc="-35">
                <a:solidFill>
                  <a:srgbClr val="192853"/>
                </a:solidFill>
                <a:latin typeface="Arial Black"/>
                <a:cs typeface="Arial Black"/>
              </a:rPr>
              <a:t>Highest</a:t>
            </a:r>
            <a:r>
              <a:rPr dirty="0" sz="700" spc="-15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92853"/>
                </a:solidFill>
                <a:latin typeface="Arial Black"/>
                <a:cs typeface="Arial Black"/>
              </a:rPr>
              <a:t>security</a:t>
            </a:r>
            <a:endParaRPr sz="700">
              <a:latin typeface="Arial Black"/>
              <a:cs typeface="Arial Black"/>
            </a:endParaRPr>
          </a:p>
          <a:p>
            <a:pPr algn="just" marL="12700" marR="41275">
              <a:lnSpc>
                <a:spcPct val="125000"/>
              </a:lnSpc>
            </a:pP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Desk/3500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is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PCI-PTS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5.x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certified.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Its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Telium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TETRA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OS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uses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latest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cryptographic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schemes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with</a:t>
            </a:r>
            <a:r>
              <a:rPr dirty="0" sz="700" spc="1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future-proof</a:t>
            </a:r>
            <a:r>
              <a:rPr dirty="0" sz="700" spc="1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key</a:t>
            </a:r>
            <a:r>
              <a:rPr dirty="0" sz="700" spc="1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length.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700" spc="-35">
                <a:solidFill>
                  <a:srgbClr val="192853"/>
                </a:solidFill>
                <a:latin typeface="Arial Black"/>
                <a:cs typeface="Arial Black"/>
              </a:rPr>
              <a:t>All</a:t>
            </a:r>
            <a:r>
              <a:rPr dirty="0" sz="700" spc="-50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192853"/>
                </a:solidFill>
                <a:latin typeface="Arial Black"/>
                <a:cs typeface="Arial Black"/>
              </a:rPr>
              <a:t>payment</a:t>
            </a:r>
            <a:r>
              <a:rPr dirty="0" sz="700" spc="-50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92853"/>
                </a:solidFill>
                <a:latin typeface="Arial Black"/>
                <a:cs typeface="Arial Black"/>
              </a:rPr>
              <a:t>options</a:t>
            </a:r>
            <a:endParaRPr sz="700">
              <a:latin typeface="Arial Black"/>
              <a:cs typeface="Arial Black"/>
            </a:endParaRPr>
          </a:p>
          <a:p>
            <a:pPr algn="just" marL="12700" marR="5080">
              <a:lnSpc>
                <a:spcPct val="125000"/>
              </a:lnSpc>
            </a:pP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The Desk/3500</a:t>
            </a:r>
            <a:r>
              <a:rPr dirty="0" sz="700" spc="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enables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NFC</a:t>
            </a:r>
            <a:r>
              <a:rPr dirty="0" sz="700" spc="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couponing and</a:t>
            </a:r>
            <a:r>
              <a:rPr dirty="0" sz="700" spc="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wallet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use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cases,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in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addition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EMV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Chip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&amp;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PIN,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swipe</a:t>
            </a:r>
            <a:endParaRPr sz="7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210"/>
              </a:spcBef>
            </a:pP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contactless.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700" spc="-10">
                <a:solidFill>
                  <a:srgbClr val="192853"/>
                </a:solidFill>
                <a:latin typeface="Arial Black"/>
                <a:cs typeface="Arial Black"/>
              </a:rPr>
              <a:t>User-</a:t>
            </a:r>
            <a:r>
              <a:rPr dirty="0" sz="700" spc="-25">
                <a:solidFill>
                  <a:srgbClr val="192853"/>
                </a:solidFill>
                <a:latin typeface="Arial Black"/>
                <a:cs typeface="Arial Black"/>
              </a:rPr>
              <a:t>friendly </a:t>
            </a:r>
            <a:r>
              <a:rPr dirty="0" sz="700" spc="-30">
                <a:solidFill>
                  <a:srgbClr val="192853"/>
                </a:solidFill>
                <a:latin typeface="Arial Black"/>
                <a:cs typeface="Arial Black"/>
              </a:rPr>
              <a:t>and</a:t>
            </a:r>
            <a:r>
              <a:rPr dirty="0" sz="700" spc="-20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192853"/>
                </a:solidFill>
                <a:latin typeface="Arial Black"/>
                <a:cs typeface="Arial Black"/>
              </a:rPr>
              <a:t>intuitive</a:t>
            </a:r>
            <a:r>
              <a:rPr dirty="0" sz="700" spc="-25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92853"/>
                </a:solidFill>
                <a:latin typeface="Arial Black"/>
                <a:cs typeface="Arial Black"/>
              </a:rPr>
              <a:t>interface</a:t>
            </a:r>
            <a:endParaRPr sz="700">
              <a:latin typeface="Arial Black"/>
              <a:cs typeface="Arial Black"/>
            </a:endParaRPr>
          </a:p>
          <a:p>
            <a:pPr algn="just" marL="12700" marR="20320">
              <a:lnSpc>
                <a:spcPct val="125000"/>
              </a:lnSpc>
            </a:pP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Featuring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intuitive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card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readers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applications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menu,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it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provides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seamless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payment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experience.</a:t>
            </a:r>
            <a:endParaRPr sz="700">
              <a:latin typeface="Arial"/>
              <a:cs typeface="Arial"/>
            </a:endParaRPr>
          </a:p>
          <a:p>
            <a:pPr marL="12700" marR="55244">
              <a:lnSpc>
                <a:spcPct val="125000"/>
              </a:lnSpc>
              <a:spcBef>
                <a:spcPts val="710"/>
              </a:spcBef>
            </a:pPr>
            <a:r>
              <a:rPr dirty="0" sz="700" spc="-35">
                <a:solidFill>
                  <a:srgbClr val="192853"/>
                </a:solidFill>
                <a:latin typeface="Arial Black"/>
                <a:cs typeface="Arial Black"/>
              </a:rPr>
              <a:t>Compatible</a:t>
            </a:r>
            <a:r>
              <a:rPr dirty="0" sz="700" spc="-30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192853"/>
                </a:solidFill>
                <a:latin typeface="Arial Black"/>
                <a:cs typeface="Arial Black"/>
              </a:rPr>
              <a:t>with</a:t>
            </a:r>
            <a:r>
              <a:rPr dirty="0" sz="700" spc="-25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192853"/>
                </a:solidFill>
                <a:latin typeface="Arial Black"/>
                <a:cs typeface="Arial Black"/>
              </a:rPr>
              <a:t>Ingenico’s</a:t>
            </a:r>
            <a:r>
              <a:rPr dirty="0" sz="700" spc="-25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192853"/>
                </a:solidFill>
                <a:latin typeface="Arial Black"/>
                <a:cs typeface="Arial Black"/>
              </a:rPr>
              <a:t>suite</a:t>
            </a:r>
            <a:r>
              <a:rPr dirty="0" sz="700" spc="-25">
                <a:solidFill>
                  <a:srgbClr val="192853"/>
                </a:solidFill>
                <a:latin typeface="Arial Black"/>
                <a:cs typeface="Arial Black"/>
              </a:rPr>
              <a:t> of </a:t>
            </a:r>
            <a:r>
              <a:rPr dirty="0" sz="700" spc="-10">
                <a:solidFill>
                  <a:srgbClr val="192853"/>
                </a:solidFill>
                <a:latin typeface="Arial Black"/>
                <a:cs typeface="Arial Black"/>
              </a:rPr>
              <a:t>services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Desk/3500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works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in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unison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with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Ingenico’s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supporting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service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platforms,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meaning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merchants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will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have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access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business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services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such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434A51"/>
                </a:solidFill>
                <a:latin typeface="Arial"/>
                <a:cs typeface="Arial"/>
              </a:rPr>
              <a:t>as</a:t>
            </a:r>
            <a:endParaRPr sz="700">
              <a:latin typeface="Arial"/>
              <a:cs typeface="Arial"/>
            </a:endParaRPr>
          </a:p>
          <a:p>
            <a:pPr marL="12700" marR="90170">
              <a:lnSpc>
                <a:spcPct val="125000"/>
              </a:lnSpc>
            </a:pP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estate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management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reporting.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Software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updates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1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day-to-day</a:t>
            </a:r>
            <a:r>
              <a:rPr dirty="0" sz="700" spc="1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support</a:t>
            </a:r>
            <a:r>
              <a:rPr dirty="0" sz="700" spc="2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deliver</a:t>
            </a:r>
            <a:r>
              <a:rPr dirty="0" sz="700" spc="1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</a:t>
            </a:r>
            <a:r>
              <a:rPr dirty="0" sz="700" spc="1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hassle-</a:t>
            </a:r>
            <a:r>
              <a:rPr dirty="0" sz="700" spc="-20">
                <a:solidFill>
                  <a:srgbClr val="434A51"/>
                </a:solidFill>
                <a:latin typeface="Arial"/>
                <a:cs typeface="Arial"/>
              </a:rPr>
              <a:t>free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experience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for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those</a:t>
            </a:r>
            <a:r>
              <a:rPr dirty="0" sz="700" spc="1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using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this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innovative</a:t>
            </a:r>
            <a:r>
              <a:rPr dirty="0" sz="700" spc="1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series.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36" name="object 36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47204" y="1794441"/>
            <a:ext cx="64795" cy="64795"/>
          </a:xfrm>
          <a:prstGeom prst="rect">
            <a:avLst/>
          </a:prstGeom>
        </p:spPr>
      </p:pic>
      <p:pic>
        <p:nvPicPr>
          <p:cNvPr id="37" name="object 3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47204" y="2417841"/>
            <a:ext cx="64795" cy="64795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47204" y="2907891"/>
            <a:ext cx="64795" cy="64795"/>
          </a:xfrm>
          <a:prstGeom prst="rect">
            <a:avLst/>
          </a:prstGeom>
        </p:spPr>
      </p:pic>
      <p:pic>
        <p:nvPicPr>
          <p:cNvPr id="39" name="object 39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053603" y="1171041"/>
            <a:ext cx="64795" cy="64795"/>
          </a:xfrm>
          <a:prstGeom prst="rect">
            <a:avLst/>
          </a:prstGeom>
        </p:spPr>
      </p:pic>
      <p:sp>
        <p:nvSpPr>
          <p:cNvPr id="40" name="object 40" descr=""/>
          <p:cNvSpPr txBox="1"/>
          <p:nvPr/>
        </p:nvSpPr>
        <p:spPr>
          <a:xfrm>
            <a:off x="4130702" y="1109852"/>
            <a:ext cx="2182495" cy="247269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dirty="0" sz="700" spc="-35">
                <a:solidFill>
                  <a:srgbClr val="192853"/>
                </a:solidFill>
                <a:latin typeface="Arial Black"/>
                <a:cs typeface="Arial Black"/>
              </a:rPr>
              <a:t>Maximized</a:t>
            </a:r>
            <a:r>
              <a:rPr dirty="0" sz="700" spc="-25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192853"/>
                </a:solidFill>
                <a:latin typeface="Arial Black"/>
                <a:cs typeface="Arial Black"/>
              </a:rPr>
              <a:t>network</a:t>
            </a:r>
            <a:r>
              <a:rPr dirty="0" sz="700" spc="-25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92853"/>
                </a:solidFill>
                <a:latin typeface="Arial Black"/>
                <a:cs typeface="Arial Black"/>
              </a:rPr>
              <a:t>availability</a:t>
            </a:r>
            <a:endParaRPr sz="700">
              <a:latin typeface="Arial Black"/>
              <a:cs typeface="Arial Black"/>
            </a:endParaRPr>
          </a:p>
          <a:p>
            <a:pPr marL="12700" marR="27305">
              <a:lnSpc>
                <a:spcPct val="125000"/>
              </a:lnSpc>
            </a:pP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In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addition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Ethernet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modem,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Desk/3500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offers</a:t>
            </a:r>
            <a:r>
              <a:rPr dirty="0" sz="700" spc="7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an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Ethernet/modem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Wi-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Fi/Ethernet/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Modem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models.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With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it,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network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availability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communication</a:t>
            </a:r>
            <a:r>
              <a:rPr dirty="0" sz="700" spc="7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costs</a:t>
            </a:r>
            <a:r>
              <a:rPr dirty="0" sz="700" spc="7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are</a:t>
            </a:r>
            <a:r>
              <a:rPr dirty="0" sz="700" spc="7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fully</a:t>
            </a:r>
            <a:r>
              <a:rPr dirty="0" sz="700" spc="7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optimized.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700" spc="-40">
                <a:solidFill>
                  <a:srgbClr val="192853"/>
                </a:solidFill>
                <a:latin typeface="Arial Black"/>
                <a:cs typeface="Arial Black"/>
              </a:rPr>
              <a:t>Seamless </a:t>
            </a:r>
            <a:r>
              <a:rPr dirty="0" sz="700" spc="-45">
                <a:solidFill>
                  <a:srgbClr val="192853"/>
                </a:solidFill>
                <a:latin typeface="Arial Black"/>
                <a:cs typeface="Arial Black"/>
              </a:rPr>
              <a:t>NFC</a:t>
            </a:r>
            <a:r>
              <a:rPr dirty="0" sz="700" spc="-40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92853"/>
                </a:solidFill>
                <a:latin typeface="Arial Black"/>
                <a:cs typeface="Arial Black"/>
              </a:rPr>
              <a:t>payment</a:t>
            </a:r>
            <a:endParaRPr sz="700">
              <a:latin typeface="Arial Black"/>
              <a:cs typeface="Arial Black"/>
            </a:endParaRPr>
          </a:p>
          <a:p>
            <a:pPr marL="12700" marR="121285">
              <a:lnSpc>
                <a:spcPct val="125000"/>
              </a:lnSpc>
            </a:pP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Desk/3500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boosts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NFC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payment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by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offering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to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customers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seamless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experience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through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434A51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  <a:p>
            <a:pPr marL="12700" marR="38735">
              <a:lnSpc>
                <a:spcPct val="125000"/>
              </a:lnSpc>
            </a:pP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dedicated</a:t>
            </a:r>
            <a:r>
              <a:rPr dirty="0" sz="700" spc="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contactless</a:t>
            </a:r>
            <a:r>
              <a:rPr dirty="0" sz="700" spc="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card</a:t>
            </a:r>
            <a:r>
              <a:rPr dirty="0" sz="700" spc="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reader</a:t>
            </a:r>
            <a:r>
              <a:rPr dirty="0" sz="700" spc="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zone</a:t>
            </a:r>
            <a:r>
              <a:rPr dirty="0" sz="700" spc="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faster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transaction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flows.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700" spc="-35">
                <a:solidFill>
                  <a:srgbClr val="192853"/>
                </a:solidFill>
                <a:latin typeface="Arial Black"/>
                <a:cs typeface="Arial Black"/>
              </a:rPr>
              <a:t>Secure</a:t>
            </a:r>
            <a:r>
              <a:rPr dirty="0" sz="700" spc="-40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192853"/>
                </a:solidFill>
                <a:latin typeface="Arial Black"/>
                <a:cs typeface="Arial Black"/>
              </a:rPr>
              <a:t>Telium</a:t>
            </a:r>
            <a:r>
              <a:rPr dirty="0" sz="700" spc="-35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192853"/>
                </a:solidFill>
                <a:latin typeface="Arial Black"/>
                <a:cs typeface="Arial Black"/>
              </a:rPr>
              <a:t>TETRA</a:t>
            </a:r>
            <a:r>
              <a:rPr dirty="0" sz="700" spc="-40">
                <a:solidFill>
                  <a:srgbClr val="192853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192853"/>
                </a:solidFill>
                <a:latin typeface="Arial Black"/>
                <a:cs typeface="Arial Black"/>
              </a:rPr>
              <a:t>OS</a:t>
            </a:r>
            <a:endParaRPr sz="700">
              <a:latin typeface="Arial Black"/>
              <a:cs typeface="Arial Black"/>
            </a:endParaRPr>
          </a:p>
          <a:p>
            <a:pPr marL="12700" marR="5080">
              <a:lnSpc>
                <a:spcPct val="125000"/>
              </a:lnSpc>
            </a:pP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Backed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by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40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years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of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experience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with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434A51"/>
                </a:solidFill>
                <a:latin typeface="Arial"/>
                <a:cs typeface="Arial"/>
              </a:rPr>
              <a:t>its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user-friendly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interface,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Telium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TETRA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operating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system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includes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best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security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mechanisms</a:t>
            </a:r>
            <a:endParaRPr sz="700">
              <a:latin typeface="Arial"/>
              <a:cs typeface="Arial"/>
            </a:endParaRPr>
          </a:p>
          <a:p>
            <a:pPr marL="12700" marR="128905">
              <a:lnSpc>
                <a:spcPct val="125000"/>
              </a:lnSpc>
            </a:pP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embedded</a:t>
            </a:r>
            <a:r>
              <a:rPr dirty="0" sz="700" spc="12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protect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transaction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privacy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leverages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Ingenico’s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unique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portfolio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of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payment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applications.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41" name="object 41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053603" y="1927791"/>
            <a:ext cx="64795" cy="64795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053603" y="2684541"/>
            <a:ext cx="64795" cy="64795"/>
          </a:xfrm>
          <a:prstGeom prst="rect">
            <a:avLst/>
          </a:prstGeom>
        </p:spPr>
      </p:pic>
      <p:sp>
        <p:nvSpPr>
          <p:cNvPr id="43" name="object 43" descr=""/>
          <p:cNvSpPr txBox="1"/>
          <p:nvPr/>
        </p:nvSpPr>
        <p:spPr>
          <a:xfrm>
            <a:off x="4017500" y="3871099"/>
            <a:ext cx="211391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434A51"/>
                </a:solidFill>
                <a:latin typeface="Arial"/>
                <a:cs typeface="Arial"/>
              </a:rPr>
              <a:t>Desk/3500</a:t>
            </a:r>
            <a:r>
              <a:rPr dirty="0" sz="6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434A51"/>
                </a:solidFill>
                <a:latin typeface="Arial"/>
                <a:cs typeface="Arial"/>
              </a:rPr>
              <a:t>Series</a:t>
            </a:r>
            <a:r>
              <a:rPr dirty="0" sz="6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434A51"/>
                </a:solidFill>
                <a:latin typeface="Arial"/>
                <a:cs typeface="Arial"/>
              </a:rPr>
              <a:t>is</a:t>
            </a:r>
            <a:r>
              <a:rPr dirty="0" sz="6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434A51"/>
                </a:solidFill>
                <a:latin typeface="Arial"/>
                <a:cs typeface="Arial"/>
              </a:rPr>
              <a:t>supported</a:t>
            </a:r>
            <a:r>
              <a:rPr dirty="0" sz="6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434A51"/>
                </a:solidFill>
                <a:latin typeface="Arial"/>
                <a:cs typeface="Arial"/>
              </a:rPr>
              <a:t>by</a:t>
            </a:r>
            <a:r>
              <a:rPr dirty="0" sz="6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434A51"/>
                </a:solidFill>
                <a:latin typeface="Arial"/>
                <a:cs typeface="Arial"/>
              </a:rPr>
              <a:t>our</a:t>
            </a:r>
            <a:r>
              <a:rPr dirty="0" sz="6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434A51"/>
                </a:solidFill>
                <a:latin typeface="Arial"/>
                <a:cs typeface="Arial"/>
              </a:rPr>
              <a:t>Cloud</a:t>
            </a:r>
            <a:r>
              <a:rPr dirty="0" sz="6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434A51"/>
                </a:solidFill>
                <a:latin typeface="Arial"/>
                <a:cs typeface="Arial"/>
              </a:rPr>
              <a:t>Services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2024-03-24T17:39:54Z</dcterms:created>
  <dcterms:modified xsi:type="dcterms:W3CDTF">2024-03-24T17:39:54Z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2022-10-12T00:00:00Z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