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</p:sldIdLst>
  <p:sldSz cx="7772400" cy="10058400"/>
  <p:notesSz cx="7772400" cy="10058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0" i="0">
                <a:solidFill>
                  <a:srgbClr val="00B3D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343962"/>
            <a:ext cx="7088403" cy="474273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401968"/>
            <a:ext cx="2294428" cy="4013826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5190845" y="5909386"/>
            <a:ext cx="1892935" cy="3456940"/>
          </a:xfrm>
          <a:custGeom>
            <a:avLst/>
            <a:gdLst/>
            <a:ahLst/>
            <a:cxnLst/>
            <a:rect l="l" t="t" r="r" b="b"/>
            <a:pathLst>
              <a:path w="1892934" h="3456940">
                <a:moveTo>
                  <a:pt x="1892808" y="0"/>
                </a:moveTo>
                <a:lnTo>
                  <a:pt x="0" y="0"/>
                </a:lnTo>
                <a:lnTo>
                  <a:pt x="0" y="3456432"/>
                </a:lnTo>
                <a:lnTo>
                  <a:pt x="1892808" y="3456432"/>
                </a:lnTo>
                <a:lnTo>
                  <a:pt x="18928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5485426" y="6196757"/>
            <a:ext cx="1408430" cy="2981325"/>
          </a:xfrm>
          <a:custGeom>
            <a:avLst/>
            <a:gdLst/>
            <a:ahLst/>
            <a:cxnLst/>
            <a:rect l="l" t="t" r="r" b="b"/>
            <a:pathLst>
              <a:path w="1408429" h="2981325">
                <a:moveTo>
                  <a:pt x="1408176" y="2980944"/>
                </a:moveTo>
                <a:lnTo>
                  <a:pt x="0" y="2980944"/>
                </a:lnTo>
                <a:lnTo>
                  <a:pt x="0" y="0"/>
                </a:lnTo>
                <a:lnTo>
                  <a:pt x="1408176" y="0"/>
                </a:lnTo>
                <a:lnTo>
                  <a:pt x="1408176" y="2980944"/>
                </a:lnTo>
                <a:close/>
              </a:path>
            </a:pathLst>
          </a:custGeom>
          <a:solidFill>
            <a:srgbClr val="231F20">
              <a:alpha val="14999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79508" y="6099987"/>
            <a:ext cx="1449078" cy="3032108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3994" y="7572470"/>
            <a:ext cx="88722" cy="88722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3994" y="7863349"/>
            <a:ext cx="88722" cy="88722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3994" y="8154229"/>
            <a:ext cx="88722" cy="8872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rgbClr val="00B3D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rgbClr val="00B3D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rgbClr val="00B3D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3933012"/>
            <a:ext cx="7772400" cy="1455420"/>
          </a:xfrm>
          <a:custGeom>
            <a:avLst/>
            <a:gdLst/>
            <a:ahLst/>
            <a:cxnLst/>
            <a:rect l="l" t="t" r="r" b="b"/>
            <a:pathLst>
              <a:path w="7772400" h="1455420">
                <a:moveTo>
                  <a:pt x="7772400" y="0"/>
                </a:moveTo>
                <a:lnTo>
                  <a:pt x="0" y="0"/>
                </a:lnTo>
                <a:lnTo>
                  <a:pt x="0" y="1454912"/>
                </a:lnTo>
                <a:lnTo>
                  <a:pt x="7772400" y="1454912"/>
                </a:lnTo>
                <a:lnTo>
                  <a:pt x="7772400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2665" y="3967124"/>
            <a:ext cx="1142949" cy="1401343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135799" y="5407761"/>
            <a:ext cx="2811780" cy="3804285"/>
          </a:xfrm>
          <a:custGeom>
            <a:avLst/>
            <a:gdLst/>
            <a:ahLst/>
            <a:cxnLst/>
            <a:rect l="l" t="t" r="r" b="b"/>
            <a:pathLst>
              <a:path w="2811779" h="3804284">
                <a:moveTo>
                  <a:pt x="2811780" y="0"/>
                </a:moveTo>
                <a:lnTo>
                  <a:pt x="0" y="0"/>
                </a:lnTo>
                <a:lnTo>
                  <a:pt x="0" y="3803904"/>
                </a:lnTo>
                <a:lnTo>
                  <a:pt x="2811780" y="3803904"/>
                </a:lnTo>
                <a:lnTo>
                  <a:pt x="2811780" y="0"/>
                </a:lnTo>
                <a:close/>
              </a:path>
            </a:pathLst>
          </a:custGeom>
          <a:solidFill>
            <a:srgbClr val="231F20">
              <a:alpha val="25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1254621" y="5526592"/>
            <a:ext cx="2578100" cy="3569335"/>
          </a:xfrm>
          <a:custGeom>
            <a:avLst/>
            <a:gdLst/>
            <a:ahLst/>
            <a:cxnLst/>
            <a:rect l="l" t="t" r="r" b="b"/>
            <a:pathLst>
              <a:path w="2578100" h="3569334">
                <a:moveTo>
                  <a:pt x="2505583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3496805"/>
                </a:lnTo>
                <a:lnTo>
                  <a:pt x="5657" y="3524832"/>
                </a:lnTo>
                <a:lnTo>
                  <a:pt x="21086" y="3547721"/>
                </a:lnTo>
                <a:lnTo>
                  <a:pt x="43971" y="3563154"/>
                </a:lnTo>
                <a:lnTo>
                  <a:pt x="71996" y="3568814"/>
                </a:lnTo>
                <a:lnTo>
                  <a:pt x="2505583" y="3568814"/>
                </a:lnTo>
                <a:lnTo>
                  <a:pt x="2533607" y="3563154"/>
                </a:lnTo>
                <a:lnTo>
                  <a:pt x="2556492" y="3547721"/>
                </a:lnTo>
                <a:lnTo>
                  <a:pt x="2571921" y="3524832"/>
                </a:lnTo>
                <a:lnTo>
                  <a:pt x="2577579" y="3496805"/>
                </a:lnTo>
                <a:lnTo>
                  <a:pt x="2577579" y="71996"/>
                </a:lnTo>
                <a:lnTo>
                  <a:pt x="2571921" y="43971"/>
                </a:lnTo>
                <a:lnTo>
                  <a:pt x="2556492" y="21086"/>
                </a:lnTo>
                <a:lnTo>
                  <a:pt x="2533607" y="5657"/>
                </a:lnTo>
                <a:lnTo>
                  <a:pt x="25055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g object 20"/>
          <p:cNvSpPr/>
          <p:nvPr/>
        </p:nvSpPr>
        <p:spPr>
          <a:xfrm>
            <a:off x="4481995" y="5407761"/>
            <a:ext cx="2811780" cy="3804285"/>
          </a:xfrm>
          <a:custGeom>
            <a:avLst/>
            <a:gdLst/>
            <a:ahLst/>
            <a:cxnLst/>
            <a:rect l="l" t="t" r="r" b="b"/>
            <a:pathLst>
              <a:path w="2811779" h="3804284">
                <a:moveTo>
                  <a:pt x="2811779" y="0"/>
                </a:moveTo>
                <a:lnTo>
                  <a:pt x="0" y="0"/>
                </a:lnTo>
                <a:lnTo>
                  <a:pt x="0" y="3803904"/>
                </a:lnTo>
                <a:lnTo>
                  <a:pt x="2811779" y="3803904"/>
                </a:lnTo>
                <a:lnTo>
                  <a:pt x="2811779" y="0"/>
                </a:lnTo>
                <a:close/>
              </a:path>
            </a:pathLst>
          </a:custGeom>
          <a:solidFill>
            <a:srgbClr val="231F20">
              <a:alpha val="25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g object 21"/>
          <p:cNvSpPr/>
          <p:nvPr/>
        </p:nvSpPr>
        <p:spPr>
          <a:xfrm>
            <a:off x="4600825" y="5526592"/>
            <a:ext cx="2578100" cy="3569335"/>
          </a:xfrm>
          <a:custGeom>
            <a:avLst/>
            <a:gdLst/>
            <a:ahLst/>
            <a:cxnLst/>
            <a:rect l="l" t="t" r="r" b="b"/>
            <a:pathLst>
              <a:path w="2578100" h="3569334">
                <a:moveTo>
                  <a:pt x="2505583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3496805"/>
                </a:lnTo>
                <a:lnTo>
                  <a:pt x="5657" y="3524832"/>
                </a:lnTo>
                <a:lnTo>
                  <a:pt x="21086" y="3547721"/>
                </a:lnTo>
                <a:lnTo>
                  <a:pt x="43971" y="3563154"/>
                </a:lnTo>
                <a:lnTo>
                  <a:pt x="71996" y="3568814"/>
                </a:lnTo>
                <a:lnTo>
                  <a:pt x="2505583" y="3568814"/>
                </a:lnTo>
                <a:lnTo>
                  <a:pt x="2533607" y="3563154"/>
                </a:lnTo>
                <a:lnTo>
                  <a:pt x="2556492" y="3547721"/>
                </a:lnTo>
                <a:lnTo>
                  <a:pt x="2571921" y="3524832"/>
                </a:lnTo>
                <a:lnTo>
                  <a:pt x="2577579" y="3496805"/>
                </a:lnTo>
                <a:lnTo>
                  <a:pt x="2577579" y="71996"/>
                </a:lnTo>
                <a:lnTo>
                  <a:pt x="2571921" y="43971"/>
                </a:lnTo>
                <a:lnTo>
                  <a:pt x="2556492" y="21086"/>
                </a:lnTo>
                <a:lnTo>
                  <a:pt x="2533607" y="5657"/>
                </a:lnTo>
                <a:lnTo>
                  <a:pt x="25055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2" name="bg 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3991" y="5608750"/>
            <a:ext cx="3238207" cy="335704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71278" y="651452"/>
            <a:ext cx="3332479" cy="787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0" i="0">
                <a:solidFill>
                  <a:srgbClr val="00B3D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15.png"/><Relationship Id="rId11" Type="http://schemas.openxmlformats.org/officeDocument/2006/relationships/image" Target="../media/image16.png"/><Relationship Id="rId12" Type="http://schemas.openxmlformats.org/officeDocument/2006/relationships/image" Target="../media/image17.png"/><Relationship Id="rId13" Type="http://schemas.openxmlformats.org/officeDocument/2006/relationships/image" Target="../media/image18.png"/><Relationship Id="rId14" Type="http://schemas.openxmlformats.org/officeDocument/2006/relationships/image" Target="../media/image19.png"/><Relationship Id="rId15" Type="http://schemas.openxmlformats.org/officeDocument/2006/relationships/image" Target="../media/image20.png"/><Relationship Id="rId16" Type="http://schemas.openxmlformats.org/officeDocument/2006/relationships/image" Target="../media/image21.png"/><Relationship Id="rId17" Type="http://schemas.openxmlformats.org/officeDocument/2006/relationships/image" Target="../media/image22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278" y="651452"/>
            <a:ext cx="3332479" cy="787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225"/>
              <a:t>Desk/5000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671278" y="1337252"/>
            <a:ext cx="5122545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solidFill>
                  <a:srgbClr val="192853"/>
                </a:solidFill>
                <a:latin typeface="Arial"/>
                <a:cs typeface="Arial"/>
              </a:rPr>
              <a:t>Speed</a:t>
            </a:r>
            <a:r>
              <a:rPr dirty="0" sz="2000" spc="5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2000" spc="60">
                <a:solidFill>
                  <a:srgbClr val="192853"/>
                </a:solidFill>
                <a:latin typeface="Arial"/>
                <a:cs typeface="Arial"/>
              </a:rPr>
              <a:t>up </a:t>
            </a:r>
            <a:r>
              <a:rPr dirty="0" sz="2000" spc="80">
                <a:solidFill>
                  <a:srgbClr val="192853"/>
                </a:solidFill>
                <a:latin typeface="Arial"/>
                <a:cs typeface="Arial"/>
              </a:rPr>
              <a:t>checkout</a:t>
            </a:r>
            <a:r>
              <a:rPr dirty="0" sz="2000" spc="5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2000" spc="90">
                <a:solidFill>
                  <a:srgbClr val="192853"/>
                </a:solidFill>
                <a:latin typeface="Arial"/>
                <a:cs typeface="Arial"/>
              </a:rPr>
              <a:t>at</a:t>
            </a:r>
            <a:r>
              <a:rPr dirty="0" sz="2000" spc="60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2000" spc="100">
                <a:solidFill>
                  <a:srgbClr val="192853"/>
                </a:solidFill>
                <a:latin typeface="Arial"/>
                <a:cs typeface="Arial"/>
              </a:rPr>
              <a:t>the</a:t>
            </a:r>
            <a:r>
              <a:rPr dirty="0" sz="2000" spc="5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2000" spc="40">
                <a:solidFill>
                  <a:srgbClr val="192853"/>
                </a:solidFill>
                <a:latin typeface="Arial"/>
                <a:cs typeface="Arial"/>
              </a:rPr>
              <a:t>counter,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000">
                <a:solidFill>
                  <a:srgbClr val="192853"/>
                </a:solidFill>
                <a:latin typeface="Arial"/>
                <a:cs typeface="Arial"/>
              </a:rPr>
              <a:t>even</a:t>
            </a:r>
            <a:r>
              <a:rPr dirty="0" sz="2000" spc="5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192853"/>
                </a:solidFill>
                <a:latin typeface="Arial"/>
                <a:cs typeface="Arial"/>
              </a:rPr>
              <a:t>in</a:t>
            </a:r>
            <a:r>
              <a:rPr dirty="0" sz="2000" spc="60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2000" spc="100">
                <a:solidFill>
                  <a:srgbClr val="192853"/>
                </a:solidFill>
                <a:latin typeface="Arial"/>
                <a:cs typeface="Arial"/>
              </a:rPr>
              <a:t>the</a:t>
            </a:r>
            <a:r>
              <a:rPr dirty="0" sz="2000" spc="5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2000" spc="85">
                <a:solidFill>
                  <a:srgbClr val="192853"/>
                </a:solidFill>
                <a:latin typeface="Arial"/>
                <a:cs typeface="Arial"/>
              </a:rPr>
              <a:t>most</a:t>
            </a:r>
            <a:r>
              <a:rPr dirty="0" sz="2000" spc="60">
                <a:solidFill>
                  <a:srgbClr val="192853"/>
                </a:solidFill>
                <a:latin typeface="Arial"/>
                <a:cs typeface="Arial"/>
              </a:rPr>
              <a:t> demanding</a:t>
            </a:r>
            <a:r>
              <a:rPr dirty="0" sz="2000" spc="5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2000" spc="45">
                <a:solidFill>
                  <a:srgbClr val="192853"/>
                </a:solidFill>
                <a:latin typeface="Arial"/>
                <a:cs typeface="Arial"/>
              </a:rPr>
              <a:t>environments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800385" y="7496092"/>
            <a:ext cx="3866515" cy="9734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192853"/>
                </a:solidFill>
                <a:latin typeface="Lucida Sans"/>
                <a:cs typeface="Lucida Sans"/>
              </a:rPr>
              <a:t>Provide</a:t>
            </a:r>
            <a:r>
              <a:rPr dirty="0" sz="1200" spc="-45">
                <a:solidFill>
                  <a:srgbClr val="192853"/>
                </a:solidFill>
                <a:latin typeface="Lucida Sans"/>
                <a:cs typeface="Lucida Sans"/>
              </a:rPr>
              <a:t> </a:t>
            </a:r>
            <a:r>
              <a:rPr dirty="0" sz="1200">
                <a:solidFill>
                  <a:srgbClr val="192853"/>
                </a:solidFill>
                <a:latin typeface="Lucida Sans"/>
                <a:cs typeface="Lucida Sans"/>
              </a:rPr>
              <a:t>a</a:t>
            </a:r>
            <a:r>
              <a:rPr dirty="0" sz="1200" spc="-45">
                <a:solidFill>
                  <a:srgbClr val="192853"/>
                </a:solidFill>
                <a:latin typeface="Lucida Sans"/>
                <a:cs typeface="Lucida Sans"/>
              </a:rPr>
              <a:t> </a:t>
            </a:r>
            <a:r>
              <a:rPr dirty="0" sz="1200" spc="-20">
                <a:solidFill>
                  <a:srgbClr val="192853"/>
                </a:solidFill>
                <a:latin typeface="Lucida Sans"/>
                <a:cs typeface="Lucida Sans"/>
              </a:rPr>
              <a:t>robust</a:t>
            </a:r>
            <a:r>
              <a:rPr dirty="0" sz="1200" spc="-45">
                <a:solidFill>
                  <a:srgbClr val="192853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192853"/>
                </a:solidFill>
                <a:latin typeface="Lucida Sans"/>
                <a:cs typeface="Lucida Sans"/>
              </a:rPr>
              <a:t>design</a:t>
            </a:r>
            <a:r>
              <a:rPr dirty="0" sz="1200" spc="-40">
                <a:solidFill>
                  <a:srgbClr val="192853"/>
                </a:solidFill>
                <a:latin typeface="Lucida Sans"/>
                <a:cs typeface="Lucida Sans"/>
              </a:rPr>
              <a:t> </a:t>
            </a:r>
            <a:r>
              <a:rPr dirty="0" sz="1200" spc="-35">
                <a:solidFill>
                  <a:srgbClr val="192853"/>
                </a:solidFill>
                <a:latin typeface="Lucida Sans"/>
                <a:cs typeface="Lucida Sans"/>
              </a:rPr>
              <a:t>for</a:t>
            </a:r>
            <a:r>
              <a:rPr dirty="0" sz="1200" spc="-45">
                <a:solidFill>
                  <a:srgbClr val="192853"/>
                </a:solidFill>
                <a:latin typeface="Lucida Sans"/>
                <a:cs typeface="Lucida Sans"/>
              </a:rPr>
              <a:t> </a:t>
            </a:r>
            <a:r>
              <a:rPr dirty="0" sz="1200" spc="-25">
                <a:solidFill>
                  <a:srgbClr val="192853"/>
                </a:solidFill>
                <a:latin typeface="Lucida Sans"/>
                <a:cs typeface="Lucida Sans"/>
              </a:rPr>
              <a:t>demanding</a:t>
            </a:r>
            <a:r>
              <a:rPr dirty="0" sz="1200" spc="-45">
                <a:solidFill>
                  <a:srgbClr val="192853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192853"/>
                </a:solidFill>
                <a:latin typeface="Lucida Sans"/>
                <a:cs typeface="Lucida Sans"/>
              </a:rPr>
              <a:t>situations</a:t>
            </a:r>
            <a:endParaRPr sz="12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dirty="0" sz="1200">
                <a:solidFill>
                  <a:srgbClr val="192853"/>
                </a:solidFill>
                <a:latin typeface="Lucida Sans"/>
                <a:cs typeface="Lucida Sans"/>
              </a:rPr>
              <a:t>Enable</a:t>
            </a:r>
            <a:r>
              <a:rPr dirty="0" sz="1200" spc="-45">
                <a:solidFill>
                  <a:srgbClr val="192853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192853"/>
                </a:solidFill>
                <a:latin typeface="Lucida Sans"/>
                <a:cs typeface="Lucida Sans"/>
              </a:rPr>
              <a:t>alternative</a:t>
            </a:r>
            <a:r>
              <a:rPr dirty="0" sz="1200" spc="-45">
                <a:solidFill>
                  <a:srgbClr val="192853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192853"/>
                </a:solidFill>
                <a:latin typeface="Lucida Sans"/>
                <a:cs typeface="Lucida Sans"/>
              </a:rPr>
              <a:t>payment</a:t>
            </a:r>
            <a:r>
              <a:rPr dirty="0" sz="1200" spc="-45">
                <a:solidFill>
                  <a:srgbClr val="192853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192853"/>
                </a:solidFill>
                <a:latin typeface="Lucida Sans"/>
                <a:cs typeface="Lucida Sans"/>
              </a:rPr>
              <a:t>methods</a:t>
            </a:r>
            <a:endParaRPr sz="1200">
              <a:latin typeface="Lucida Sans"/>
              <a:cs typeface="Lucida Sans"/>
            </a:endParaRPr>
          </a:p>
          <a:p>
            <a:pPr marL="12700" marR="5080">
              <a:lnSpc>
                <a:spcPct val="100000"/>
              </a:lnSpc>
              <a:spcBef>
                <a:spcPts val="850"/>
              </a:spcBef>
            </a:pPr>
            <a:r>
              <a:rPr dirty="0" sz="1200">
                <a:solidFill>
                  <a:srgbClr val="192853"/>
                </a:solidFill>
                <a:latin typeface="Lucida Sans"/>
                <a:cs typeface="Lucida Sans"/>
              </a:rPr>
              <a:t>Manage</a:t>
            </a:r>
            <a:r>
              <a:rPr dirty="0" sz="1200" spc="-45">
                <a:solidFill>
                  <a:srgbClr val="192853"/>
                </a:solidFill>
                <a:latin typeface="Lucida Sans"/>
                <a:cs typeface="Lucida Sans"/>
              </a:rPr>
              <a:t> </a:t>
            </a:r>
            <a:r>
              <a:rPr dirty="0" sz="1200">
                <a:solidFill>
                  <a:srgbClr val="192853"/>
                </a:solidFill>
                <a:latin typeface="Lucida Sans"/>
                <a:cs typeface="Lucida Sans"/>
              </a:rPr>
              <a:t>space</a:t>
            </a:r>
            <a:r>
              <a:rPr dirty="0" sz="1200" spc="-45">
                <a:solidFill>
                  <a:srgbClr val="192853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192853"/>
                </a:solidFill>
                <a:latin typeface="Lucida Sans"/>
                <a:cs typeface="Lucida Sans"/>
              </a:rPr>
              <a:t>constraints</a:t>
            </a:r>
            <a:r>
              <a:rPr dirty="0" sz="1200" spc="-40">
                <a:solidFill>
                  <a:srgbClr val="192853"/>
                </a:solidFill>
                <a:latin typeface="Lucida Sans"/>
                <a:cs typeface="Lucida Sans"/>
              </a:rPr>
              <a:t> </a:t>
            </a:r>
            <a:r>
              <a:rPr dirty="0" sz="1200">
                <a:solidFill>
                  <a:srgbClr val="192853"/>
                </a:solidFill>
                <a:latin typeface="Lucida Sans"/>
                <a:cs typeface="Lucida Sans"/>
              </a:rPr>
              <a:t>at</a:t>
            </a:r>
            <a:r>
              <a:rPr dirty="0" sz="1200" spc="-45">
                <a:solidFill>
                  <a:srgbClr val="192853"/>
                </a:solidFill>
                <a:latin typeface="Lucida Sans"/>
                <a:cs typeface="Lucida Sans"/>
              </a:rPr>
              <a:t> </a:t>
            </a:r>
            <a:r>
              <a:rPr dirty="0" sz="1200">
                <a:solidFill>
                  <a:srgbClr val="192853"/>
                </a:solidFill>
                <a:latin typeface="Lucida Sans"/>
                <a:cs typeface="Lucida Sans"/>
              </a:rPr>
              <a:t>the</a:t>
            </a:r>
            <a:r>
              <a:rPr dirty="0" sz="1200" spc="-40">
                <a:solidFill>
                  <a:srgbClr val="192853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192853"/>
                </a:solidFill>
                <a:latin typeface="Lucida Sans"/>
                <a:cs typeface="Lucida Sans"/>
              </a:rPr>
              <a:t>counter</a:t>
            </a:r>
            <a:r>
              <a:rPr dirty="0" sz="1200" spc="-45">
                <a:solidFill>
                  <a:srgbClr val="192853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192853"/>
                </a:solidFill>
                <a:latin typeface="Lucida Sans"/>
                <a:cs typeface="Lucida Sans"/>
              </a:rPr>
              <a:t>thanks</a:t>
            </a:r>
            <a:r>
              <a:rPr dirty="0" sz="1200" spc="-45">
                <a:solidFill>
                  <a:srgbClr val="192853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192853"/>
                </a:solidFill>
                <a:latin typeface="Lucida Sans"/>
                <a:cs typeface="Lucida Sans"/>
              </a:rPr>
              <a:t>to</a:t>
            </a:r>
            <a:r>
              <a:rPr dirty="0" sz="1200" spc="-40">
                <a:solidFill>
                  <a:srgbClr val="192853"/>
                </a:solidFill>
                <a:latin typeface="Lucida Sans"/>
                <a:cs typeface="Lucida Sans"/>
              </a:rPr>
              <a:t> </a:t>
            </a:r>
            <a:r>
              <a:rPr dirty="0" sz="1200" spc="-50">
                <a:solidFill>
                  <a:srgbClr val="192853"/>
                </a:solidFill>
                <a:latin typeface="Lucida Sans"/>
                <a:cs typeface="Lucida Sans"/>
              </a:rPr>
              <a:t>a </a:t>
            </a:r>
            <a:r>
              <a:rPr dirty="0" sz="1200">
                <a:solidFill>
                  <a:srgbClr val="192853"/>
                </a:solidFill>
                <a:latin typeface="Lucida Sans"/>
                <a:cs typeface="Lucida Sans"/>
              </a:rPr>
              <a:t>seamless</a:t>
            </a:r>
            <a:r>
              <a:rPr dirty="0" sz="1200" spc="-40">
                <a:solidFill>
                  <a:srgbClr val="192853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192853"/>
                </a:solidFill>
                <a:latin typeface="Lucida Sans"/>
                <a:cs typeface="Lucida Sans"/>
              </a:rPr>
              <a:t>connection</a:t>
            </a:r>
            <a:r>
              <a:rPr dirty="0" sz="1200" spc="-40">
                <a:solidFill>
                  <a:srgbClr val="192853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192853"/>
                </a:solidFill>
                <a:latin typeface="Lucida Sans"/>
                <a:cs typeface="Lucida Sans"/>
              </a:rPr>
              <a:t>to</a:t>
            </a:r>
            <a:r>
              <a:rPr dirty="0" sz="1200" spc="-40">
                <a:solidFill>
                  <a:srgbClr val="192853"/>
                </a:solidFill>
                <a:latin typeface="Lucida Sans"/>
                <a:cs typeface="Lucida Sans"/>
              </a:rPr>
              <a:t> </a:t>
            </a:r>
            <a:r>
              <a:rPr dirty="0" sz="1200">
                <a:solidFill>
                  <a:srgbClr val="192853"/>
                </a:solidFill>
                <a:latin typeface="Lucida Sans"/>
                <a:cs typeface="Lucida Sans"/>
              </a:rPr>
              <a:t>PIN</a:t>
            </a:r>
            <a:r>
              <a:rPr dirty="0" sz="1200" spc="-40">
                <a:solidFill>
                  <a:srgbClr val="192853"/>
                </a:solidFill>
                <a:latin typeface="Lucida Sans"/>
                <a:cs typeface="Lucida Sans"/>
              </a:rPr>
              <a:t> </a:t>
            </a:r>
            <a:r>
              <a:rPr dirty="0" sz="1200" spc="-20">
                <a:solidFill>
                  <a:srgbClr val="192853"/>
                </a:solidFill>
                <a:latin typeface="Lucida Sans"/>
                <a:cs typeface="Lucida Sans"/>
              </a:rPr>
              <a:t>pads</a:t>
            </a:r>
            <a:endParaRPr sz="12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427299" y="667327"/>
            <a:ext cx="4491355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27000">
              <a:lnSpc>
                <a:spcPct val="100000"/>
              </a:lnSpc>
              <a:spcBef>
                <a:spcPts val="100"/>
              </a:spcBef>
            </a:pP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The</a:t>
            </a:r>
            <a:r>
              <a:rPr dirty="0" sz="1000" spc="6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Desk/5000</a:t>
            </a:r>
            <a:r>
              <a:rPr dirty="0" sz="1000" spc="70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covers</a:t>
            </a:r>
            <a:r>
              <a:rPr dirty="0" sz="1000" spc="70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50">
                <a:solidFill>
                  <a:srgbClr val="192853"/>
                </a:solidFill>
                <a:latin typeface="Arial"/>
                <a:cs typeface="Arial"/>
              </a:rPr>
              <a:t>the</a:t>
            </a:r>
            <a:r>
              <a:rPr dirty="0" sz="1000" spc="6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most</a:t>
            </a:r>
            <a:r>
              <a:rPr dirty="0" sz="1000" spc="70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demanding</a:t>
            </a:r>
            <a:r>
              <a:rPr dirty="0" sz="1000" spc="70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use</a:t>
            </a:r>
            <a:r>
              <a:rPr dirty="0" sz="1000" spc="70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cases</a:t>
            </a:r>
            <a:r>
              <a:rPr dirty="0" sz="1000" spc="6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at</a:t>
            </a:r>
            <a:r>
              <a:rPr dirty="0" sz="1000" spc="70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50">
                <a:solidFill>
                  <a:srgbClr val="192853"/>
                </a:solidFill>
                <a:latin typeface="Arial"/>
                <a:cs typeface="Arial"/>
              </a:rPr>
              <a:t>the</a:t>
            </a:r>
            <a:r>
              <a:rPr dirty="0" sz="1000" spc="70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192853"/>
                </a:solidFill>
                <a:latin typeface="Arial"/>
                <a:cs typeface="Arial"/>
              </a:rPr>
              <a:t>merchant’s </a:t>
            </a:r>
            <a:r>
              <a:rPr dirty="0" sz="1000">
                <a:solidFill>
                  <a:srgbClr val="192853"/>
                </a:solidFill>
                <a:latin typeface="Arial"/>
                <a:cs typeface="Arial"/>
              </a:rPr>
              <a:t>counter.</a:t>
            </a:r>
            <a:r>
              <a:rPr dirty="0" sz="1000" spc="13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192853"/>
                </a:solidFill>
                <a:latin typeface="Arial"/>
                <a:cs typeface="Arial"/>
              </a:rPr>
              <a:t>With</a:t>
            </a:r>
            <a:r>
              <a:rPr dirty="0" sz="1000" spc="13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50">
                <a:solidFill>
                  <a:srgbClr val="192853"/>
                </a:solidFill>
                <a:latin typeface="Arial"/>
                <a:cs typeface="Arial"/>
              </a:rPr>
              <a:t>the</a:t>
            </a:r>
            <a:r>
              <a:rPr dirty="0" sz="1000" spc="13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192853"/>
                </a:solidFill>
                <a:latin typeface="Arial"/>
                <a:cs typeface="Arial"/>
              </a:rPr>
              <a:t>ability</a:t>
            </a:r>
            <a:r>
              <a:rPr dirty="0" sz="1000" spc="13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60">
                <a:solidFill>
                  <a:srgbClr val="192853"/>
                </a:solidFill>
                <a:latin typeface="Arial"/>
                <a:cs typeface="Arial"/>
              </a:rPr>
              <a:t>to</a:t>
            </a:r>
            <a:r>
              <a:rPr dirty="0" sz="1000" spc="140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192853"/>
                </a:solidFill>
                <a:latin typeface="Arial"/>
                <a:cs typeface="Arial"/>
              </a:rPr>
              <a:t>connect</a:t>
            </a:r>
            <a:r>
              <a:rPr dirty="0" sz="1000" spc="13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60">
                <a:solidFill>
                  <a:srgbClr val="192853"/>
                </a:solidFill>
                <a:latin typeface="Arial"/>
                <a:cs typeface="Arial"/>
              </a:rPr>
              <a:t>to</a:t>
            </a:r>
            <a:r>
              <a:rPr dirty="0" sz="1000" spc="13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192853"/>
                </a:solidFill>
                <a:latin typeface="Arial"/>
                <a:cs typeface="Arial"/>
              </a:rPr>
              <a:t>other</a:t>
            </a:r>
            <a:r>
              <a:rPr dirty="0" sz="1000" spc="13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192853"/>
                </a:solidFill>
                <a:latin typeface="Arial"/>
                <a:cs typeface="Arial"/>
              </a:rPr>
              <a:t>POS</a:t>
            </a:r>
            <a:r>
              <a:rPr dirty="0" sz="1000" spc="140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192853"/>
                </a:solidFill>
                <a:latin typeface="Arial"/>
                <a:cs typeface="Arial"/>
              </a:rPr>
              <a:t>devices</a:t>
            </a:r>
            <a:r>
              <a:rPr dirty="0" sz="1000" spc="13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192853"/>
                </a:solidFill>
                <a:latin typeface="Arial"/>
                <a:cs typeface="Arial"/>
              </a:rPr>
              <a:t>–</a:t>
            </a:r>
            <a:r>
              <a:rPr dirty="0" sz="1000" spc="13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192853"/>
                </a:solidFill>
                <a:latin typeface="Arial"/>
                <a:cs typeface="Arial"/>
              </a:rPr>
              <a:t>including</a:t>
            </a:r>
            <a:r>
              <a:rPr dirty="0" sz="1000" spc="13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5">
                <a:solidFill>
                  <a:srgbClr val="192853"/>
                </a:solidFill>
                <a:latin typeface="Arial"/>
                <a:cs typeface="Arial"/>
              </a:rPr>
              <a:t>the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Desk/1000</a:t>
            </a:r>
            <a:r>
              <a:rPr dirty="0" sz="1000" spc="7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series</a:t>
            </a:r>
            <a:r>
              <a:rPr dirty="0" sz="1000" spc="80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10">
                <a:solidFill>
                  <a:srgbClr val="192853"/>
                </a:solidFill>
                <a:latin typeface="Arial"/>
                <a:cs typeface="Arial"/>
              </a:rPr>
              <a:t>PIN</a:t>
            </a:r>
            <a:r>
              <a:rPr dirty="0" sz="1000" spc="80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pads</a:t>
            </a:r>
            <a:r>
              <a:rPr dirty="0" sz="1000" spc="80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for</a:t>
            </a:r>
            <a:r>
              <a:rPr dirty="0" sz="1000" spc="80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richer</a:t>
            </a:r>
            <a:r>
              <a:rPr dirty="0" sz="1000" spc="80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customer</a:t>
            </a:r>
            <a:r>
              <a:rPr dirty="0" sz="1000" spc="80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interactions</a:t>
            </a:r>
            <a:r>
              <a:rPr dirty="0" sz="1000" spc="80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10">
                <a:solidFill>
                  <a:srgbClr val="192853"/>
                </a:solidFill>
                <a:latin typeface="Arial"/>
                <a:cs typeface="Arial"/>
              </a:rPr>
              <a:t>–</a:t>
            </a:r>
            <a:r>
              <a:rPr dirty="0" sz="1000" spc="80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192853"/>
                </a:solidFill>
                <a:latin typeface="Arial"/>
                <a:cs typeface="Arial"/>
              </a:rPr>
              <a:t>Desk/5000</a:t>
            </a:r>
            <a:r>
              <a:rPr dirty="0" sz="1000" spc="80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-25">
                <a:solidFill>
                  <a:srgbClr val="192853"/>
                </a:solidFill>
                <a:latin typeface="Arial"/>
                <a:cs typeface="Arial"/>
              </a:rPr>
              <a:t>is </a:t>
            </a:r>
            <a:r>
              <a:rPr dirty="0" sz="1000" spc="45">
                <a:solidFill>
                  <a:srgbClr val="192853"/>
                </a:solidFill>
                <a:latin typeface="Arial"/>
                <a:cs typeface="Arial"/>
              </a:rPr>
              <a:t>focused</a:t>
            </a:r>
            <a:r>
              <a:rPr dirty="0" sz="1000" spc="5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10">
                <a:solidFill>
                  <a:srgbClr val="192853"/>
                </a:solidFill>
                <a:latin typeface="Arial"/>
                <a:cs typeface="Arial"/>
              </a:rPr>
              <a:t>on</a:t>
            </a:r>
            <a:r>
              <a:rPr dirty="0" sz="1000" spc="5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10">
                <a:solidFill>
                  <a:srgbClr val="192853"/>
                </a:solidFill>
                <a:latin typeface="Arial"/>
                <a:cs typeface="Arial"/>
              </a:rPr>
              <a:t>payment</a:t>
            </a:r>
            <a:r>
              <a:rPr dirty="0" sz="1000" spc="60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10">
                <a:solidFill>
                  <a:srgbClr val="192853"/>
                </a:solidFill>
                <a:latin typeface="Arial"/>
                <a:cs typeface="Arial"/>
              </a:rPr>
              <a:t>in</a:t>
            </a:r>
            <a:r>
              <a:rPr dirty="0" sz="1000" spc="5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10">
                <a:solidFill>
                  <a:srgbClr val="192853"/>
                </a:solidFill>
                <a:latin typeface="Arial"/>
                <a:cs typeface="Arial"/>
              </a:rPr>
              <a:t>all</a:t>
            </a:r>
            <a:r>
              <a:rPr dirty="0" sz="1000" spc="55">
                <a:solidFill>
                  <a:srgbClr val="192853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192853"/>
                </a:solidFill>
                <a:latin typeface="Arial"/>
                <a:cs typeface="Arial"/>
              </a:rPr>
              <a:t>forms.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681242" y="465519"/>
            <a:ext cx="543560" cy="838200"/>
            <a:chOff x="681242" y="465519"/>
            <a:chExt cx="543560" cy="8382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3673" y="499466"/>
              <a:ext cx="322529" cy="420039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4756" y="465519"/>
              <a:ext cx="137573" cy="137583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1086870" y="816103"/>
              <a:ext cx="137160" cy="135890"/>
            </a:xfrm>
            <a:custGeom>
              <a:avLst/>
              <a:gdLst/>
              <a:ahLst/>
              <a:cxnLst/>
              <a:rect l="l" t="t" r="r" b="b"/>
              <a:pathLst>
                <a:path w="137159" h="135890">
                  <a:moveTo>
                    <a:pt x="60510" y="0"/>
                  </a:moveTo>
                  <a:lnTo>
                    <a:pt x="34466" y="8846"/>
                  </a:lnTo>
                  <a:lnTo>
                    <a:pt x="13786" y="26977"/>
                  </a:lnTo>
                  <a:lnTo>
                    <a:pt x="2019" y="50651"/>
                  </a:lnTo>
                  <a:lnTo>
                    <a:pt x="0" y="76854"/>
                  </a:lnTo>
                  <a:lnTo>
                    <a:pt x="8558" y="102572"/>
                  </a:lnTo>
                  <a:lnTo>
                    <a:pt x="26556" y="122851"/>
                  </a:lnTo>
                  <a:lnTo>
                    <a:pt x="50262" y="134206"/>
                  </a:lnTo>
                  <a:lnTo>
                    <a:pt x="76649" y="135853"/>
                  </a:lnTo>
                  <a:lnTo>
                    <a:pt x="102691" y="127007"/>
                  </a:lnTo>
                  <a:lnTo>
                    <a:pt x="123371" y="108876"/>
                  </a:lnTo>
                  <a:lnTo>
                    <a:pt x="135138" y="85200"/>
                  </a:lnTo>
                  <a:lnTo>
                    <a:pt x="137158" y="58993"/>
                  </a:lnTo>
                  <a:lnTo>
                    <a:pt x="128599" y="33268"/>
                  </a:lnTo>
                  <a:lnTo>
                    <a:pt x="110606" y="12996"/>
                  </a:lnTo>
                  <a:lnTo>
                    <a:pt x="86900" y="1645"/>
                  </a:lnTo>
                  <a:lnTo>
                    <a:pt x="60510" y="0"/>
                  </a:lnTo>
                  <a:close/>
                </a:path>
              </a:pathLst>
            </a:custGeom>
            <a:solidFill>
              <a:srgbClr val="2BB4D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3571" y="849681"/>
              <a:ext cx="321995" cy="419100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4304" y="1165887"/>
              <a:ext cx="137583" cy="137573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1087148" y="816771"/>
              <a:ext cx="137160" cy="135890"/>
            </a:xfrm>
            <a:custGeom>
              <a:avLst/>
              <a:gdLst/>
              <a:ahLst/>
              <a:cxnLst/>
              <a:rect l="l" t="t" r="r" b="b"/>
              <a:pathLst>
                <a:path w="137159" h="135890">
                  <a:moveTo>
                    <a:pt x="76649" y="0"/>
                  </a:moveTo>
                  <a:lnTo>
                    <a:pt x="50262" y="1649"/>
                  </a:lnTo>
                  <a:lnTo>
                    <a:pt x="26556" y="13002"/>
                  </a:lnTo>
                  <a:lnTo>
                    <a:pt x="8558" y="33273"/>
                  </a:lnTo>
                  <a:lnTo>
                    <a:pt x="0" y="58993"/>
                  </a:lnTo>
                  <a:lnTo>
                    <a:pt x="2019" y="85200"/>
                  </a:lnTo>
                  <a:lnTo>
                    <a:pt x="13786" y="108879"/>
                  </a:lnTo>
                  <a:lnTo>
                    <a:pt x="34466" y="127012"/>
                  </a:lnTo>
                  <a:lnTo>
                    <a:pt x="60510" y="135851"/>
                  </a:lnTo>
                  <a:lnTo>
                    <a:pt x="86900" y="134202"/>
                  </a:lnTo>
                  <a:lnTo>
                    <a:pt x="110606" y="122849"/>
                  </a:lnTo>
                  <a:lnTo>
                    <a:pt x="128599" y="102577"/>
                  </a:lnTo>
                  <a:lnTo>
                    <a:pt x="137158" y="76858"/>
                  </a:lnTo>
                  <a:lnTo>
                    <a:pt x="135138" y="50650"/>
                  </a:lnTo>
                  <a:lnTo>
                    <a:pt x="123371" y="26971"/>
                  </a:lnTo>
                  <a:lnTo>
                    <a:pt x="102691" y="8839"/>
                  </a:lnTo>
                  <a:lnTo>
                    <a:pt x="766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0105" y="624585"/>
              <a:ext cx="250520" cy="295313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1242" y="590271"/>
              <a:ext cx="137573" cy="137583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811655" y="816662"/>
              <a:ext cx="137160" cy="135890"/>
            </a:xfrm>
            <a:custGeom>
              <a:avLst/>
              <a:gdLst/>
              <a:ahLst/>
              <a:cxnLst/>
              <a:rect l="l" t="t" r="r" b="b"/>
              <a:pathLst>
                <a:path w="137159" h="135890">
                  <a:moveTo>
                    <a:pt x="60510" y="0"/>
                  </a:moveTo>
                  <a:lnTo>
                    <a:pt x="34466" y="8846"/>
                  </a:lnTo>
                  <a:lnTo>
                    <a:pt x="13786" y="26976"/>
                  </a:lnTo>
                  <a:lnTo>
                    <a:pt x="2019" y="50651"/>
                  </a:lnTo>
                  <a:lnTo>
                    <a:pt x="0" y="76854"/>
                  </a:lnTo>
                  <a:lnTo>
                    <a:pt x="8558" y="102572"/>
                  </a:lnTo>
                  <a:lnTo>
                    <a:pt x="26556" y="122851"/>
                  </a:lnTo>
                  <a:lnTo>
                    <a:pt x="50262" y="134206"/>
                  </a:lnTo>
                  <a:lnTo>
                    <a:pt x="76649" y="135853"/>
                  </a:lnTo>
                  <a:lnTo>
                    <a:pt x="102691" y="127006"/>
                  </a:lnTo>
                  <a:lnTo>
                    <a:pt x="123371" y="108876"/>
                  </a:lnTo>
                  <a:lnTo>
                    <a:pt x="135138" y="85201"/>
                  </a:lnTo>
                  <a:lnTo>
                    <a:pt x="137158" y="58998"/>
                  </a:lnTo>
                  <a:lnTo>
                    <a:pt x="128599" y="33280"/>
                  </a:lnTo>
                  <a:lnTo>
                    <a:pt x="110606" y="13002"/>
                  </a:lnTo>
                  <a:lnTo>
                    <a:pt x="86900" y="1646"/>
                  </a:lnTo>
                  <a:lnTo>
                    <a:pt x="60510" y="0"/>
                  </a:lnTo>
                  <a:close/>
                </a:path>
              </a:pathLst>
            </a:custGeom>
            <a:solidFill>
              <a:srgbClr val="2BB4D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0422" y="849516"/>
              <a:ext cx="250380" cy="293979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2419" y="1039889"/>
              <a:ext cx="137583" cy="137573"/>
            </a:xfrm>
            <a:prstGeom prst="rect">
              <a:avLst/>
            </a:prstGeom>
          </p:spPr>
        </p:pic>
        <p:sp>
          <p:nvSpPr>
            <p:cNvPr id="15" name="object 15" descr=""/>
            <p:cNvSpPr/>
            <p:nvPr/>
          </p:nvSpPr>
          <p:spPr>
            <a:xfrm>
              <a:off x="811315" y="816810"/>
              <a:ext cx="137160" cy="135890"/>
            </a:xfrm>
            <a:custGeom>
              <a:avLst/>
              <a:gdLst/>
              <a:ahLst/>
              <a:cxnLst/>
              <a:rect l="l" t="t" r="r" b="b"/>
              <a:pathLst>
                <a:path w="137159" h="135890">
                  <a:moveTo>
                    <a:pt x="76649" y="0"/>
                  </a:moveTo>
                  <a:lnTo>
                    <a:pt x="50262" y="1649"/>
                  </a:lnTo>
                  <a:lnTo>
                    <a:pt x="26556" y="13002"/>
                  </a:lnTo>
                  <a:lnTo>
                    <a:pt x="8558" y="33273"/>
                  </a:lnTo>
                  <a:lnTo>
                    <a:pt x="0" y="58993"/>
                  </a:lnTo>
                  <a:lnTo>
                    <a:pt x="2019" y="85200"/>
                  </a:lnTo>
                  <a:lnTo>
                    <a:pt x="13786" y="108879"/>
                  </a:lnTo>
                  <a:lnTo>
                    <a:pt x="34466" y="127012"/>
                  </a:lnTo>
                  <a:lnTo>
                    <a:pt x="60510" y="135851"/>
                  </a:lnTo>
                  <a:lnTo>
                    <a:pt x="86900" y="134202"/>
                  </a:lnTo>
                  <a:lnTo>
                    <a:pt x="110606" y="122849"/>
                  </a:lnTo>
                  <a:lnTo>
                    <a:pt x="128599" y="102577"/>
                  </a:lnTo>
                  <a:lnTo>
                    <a:pt x="137158" y="76858"/>
                  </a:lnTo>
                  <a:lnTo>
                    <a:pt x="135138" y="50650"/>
                  </a:lnTo>
                  <a:lnTo>
                    <a:pt x="123371" y="26971"/>
                  </a:lnTo>
                  <a:lnTo>
                    <a:pt x="102691" y="8839"/>
                  </a:lnTo>
                  <a:lnTo>
                    <a:pt x="766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aphicFrame>
        <p:nvGraphicFramePr>
          <p:cNvPr id="16" name="object 16" descr=""/>
          <p:cNvGraphicFramePr>
            <a:graphicFrameLocks noGrp="1"/>
          </p:cNvGraphicFramePr>
          <p:nvPr/>
        </p:nvGraphicFramePr>
        <p:xfrm>
          <a:off x="681563" y="5672997"/>
          <a:ext cx="2701925" cy="32264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8795"/>
                <a:gridCol w="838200"/>
                <a:gridCol w="1269365"/>
              </a:tblGrid>
              <a:tr h="224790">
                <a:tc>
                  <a:txBody>
                    <a:bodyPr/>
                    <a:lstStyle/>
                    <a:p>
                      <a:pPr marL="2032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Processor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5715"/>
                </a:tc>
                <a:tc>
                  <a:txBody>
                    <a:bodyPr/>
                    <a:lstStyle/>
                    <a:p>
                      <a:pPr marL="144780" indent="-52705">
                        <a:lnSpc>
                          <a:spcPct val="100000"/>
                        </a:lnSpc>
                        <a:spcBef>
                          <a:spcPts val="45"/>
                        </a:spcBef>
                        <a:buChar char="•"/>
                        <a:tabLst>
                          <a:tab pos="144780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Application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145415">
                        <a:lnSpc>
                          <a:spcPct val="100000"/>
                        </a:lnSpc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&amp;</a:t>
                      </a:r>
                      <a:r>
                        <a:rPr dirty="0" sz="500" spc="5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Crypto</a:t>
                      </a:r>
                      <a:r>
                        <a:rPr dirty="0" sz="500" spc="6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processor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63195" indent="-52705">
                        <a:lnSpc>
                          <a:spcPct val="100000"/>
                        </a:lnSpc>
                        <a:spcBef>
                          <a:spcPts val="45"/>
                        </a:spcBef>
                        <a:buChar char="•"/>
                        <a:tabLst>
                          <a:tab pos="163195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Cortex</a:t>
                      </a:r>
                      <a:r>
                        <a:rPr dirty="0" sz="500" spc="1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A5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  <a:tr h="313055">
                <a:tc>
                  <a:txBody>
                    <a:bodyPr/>
                    <a:lstStyle/>
                    <a:p>
                      <a:pPr marL="2032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Memory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65404"/>
                </a:tc>
                <a:tc>
                  <a:txBody>
                    <a:bodyPr/>
                    <a:lstStyle/>
                    <a:p>
                      <a:pPr marL="144780" indent="-52705">
                        <a:lnSpc>
                          <a:spcPct val="100000"/>
                        </a:lnSpc>
                        <a:spcBef>
                          <a:spcPts val="515"/>
                        </a:spcBef>
                        <a:buChar char="•"/>
                        <a:tabLst>
                          <a:tab pos="144780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Internal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144780" indent="-52705">
                        <a:lnSpc>
                          <a:spcPct val="100000"/>
                        </a:lnSpc>
                        <a:spcBef>
                          <a:spcPts val="140"/>
                        </a:spcBef>
                        <a:buChar char="•"/>
                        <a:tabLst>
                          <a:tab pos="144780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External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5404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63195" indent="-52705">
                        <a:lnSpc>
                          <a:spcPct val="100000"/>
                        </a:lnSpc>
                        <a:spcBef>
                          <a:spcPts val="515"/>
                        </a:spcBef>
                        <a:buChar char="•"/>
                        <a:tabLst>
                          <a:tab pos="163195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512</a:t>
                      </a:r>
                      <a:r>
                        <a:rPr dirty="0" sz="500" spc="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MB</a:t>
                      </a:r>
                      <a:r>
                        <a:rPr dirty="0" sz="500" spc="1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Flash,</a:t>
                      </a:r>
                      <a:r>
                        <a:rPr dirty="0" sz="500" spc="1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512</a:t>
                      </a:r>
                      <a:r>
                        <a:rPr dirty="0" sz="500" spc="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MB</a:t>
                      </a:r>
                      <a:r>
                        <a:rPr dirty="0" sz="500" spc="1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RAM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163195" indent="-52705">
                        <a:lnSpc>
                          <a:spcPct val="100000"/>
                        </a:lnSpc>
                        <a:spcBef>
                          <a:spcPts val="140"/>
                        </a:spcBef>
                        <a:buChar char="•"/>
                        <a:tabLst>
                          <a:tab pos="163195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MicroSD</a:t>
                      </a:r>
                      <a:r>
                        <a:rPr dirty="0" sz="500" spc="5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up</a:t>
                      </a:r>
                      <a:r>
                        <a:rPr dirty="0" sz="500" spc="5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to</a:t>
                      </a:r>
                      <a:r>
                        <a:rPr dirty="0" sz="500" spc="5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32GB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5404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20320">
                        <a:lnSpc>
                          <a:spcPct val="100000"/>
                        </a:lnSpc>
                      </a:pPr>
                      <a:r>
                        <a:rPr dirty="0" sz="500" spc="-2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OS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25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63195" indent="-52705">
                        <a:lnSpc>
                          <a:spcPct val="100000"/>
                        </a:lnSpc>
                        <a:buChar char="•"/>
                        <a:tabLst>
                          <a:tab pos="163195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Telium</a:t>
                      </a:r>
                      <a:r>
                        <a:rPr dirty="0" sz="500" spc="2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TETRA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  <a:tr h="2393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20320">
                        <a:lnSpc>
                          <a:spcPct val="100000"/>
                        </a:lnSpc>
                      </a:pPr>
                      <a:r>
                        <a:rPr dirty="0" sz="500" spc="-2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SAM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63195" indent="-52705">
                        <a:lnSpc>
                          <a:spcPct val="100000"/>
                        </a:lnSpc>
                        <a:buChar char="•"/>
                        <a:tabLst>
                          <a:tab pos="163195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dirty="0" sz="500" spc="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SAM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7780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  <a:tr h="436245">
                <a:tc>
                  <a:txBody>
                    <a:bodyPr/>
                    <a:lstStyle/>
                    <a:p>
                      <a:pPr marL="2032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500" spc="-4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Card</a:t>
                      </a:r>
                      <a:r>
                        <a:rPr dirty="0" sz="500" spc="-2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readers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70485"/>
                </a:tc>
                <a:tc>
                  <a:txBody>
                    <a:bodyPr/>
                    <a:lstStyle/>
                    <a:p>
                      <a:pPr marL="144780" indent="-52705">
                        <a:lnSpc>
                          <a:spcPct val="100000"/>
                        </a:lnSpc>
                        <a:spcBef>
                          <a:spcPts val="555"/>
                        </a:spcBef>
                        <a:buChar char="•"/>
                        <a:tabLst>
                          <a:tab pos="144780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Magstripe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144780" indent="-52705">
                        <a:lnSpc>
                          <a:spcPct val="100000"/>
                        </a:lnSpc>
                        <a:spcBef>
                          <a:spcPts val="145"/>
                        </a:spcBef>
                        <a:buChar char="•"/>
                        <a:tabLst>
                          <a:tab pos="144780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Smart</a:t>
                      </a:r>
                      <a:r>
                        <a:rPr dirty="0" sz="500" spc="6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card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144780" indent="-52705">
                        <a:lnSpc>
                          <a:spcPct val="100000"/>
                        </a:lnSpc>
                        <a:spcBef>
                          <a:spcPts val="140"/>
                        </a:spcBef>
                        <a:buChar char="•"/>
                        <a:tabLst>
                          <a:tab pos="144780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Contactless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70485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63195" indent="-52705">
                        <a:lnSpc>
                          <a:spcPct val="100000"/>
                        </a:lnSpc>
                        <a:spcBef>
                          <a:spcPts val="555"/>
                        </a:spcBef>
                        <a:buChar char="•"/>
                        <a:tabLst>
                          <a:tab pos="163195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ISO</a:t>
                      </a:r>
                      <a:r>
                        <a:rPr dirty="0" sz="500" spc="4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1/2/3,</a:t>
                      </a:r>
                      <a:r>
                        <a:rPr dirty="0" sz="500" spc="4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500K</a:t>
                      </a:r>
                      <a:r>
                        <a:rPr dirty="0" sz="500" spc="4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lifespan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163195" indent="-52705">
                        <a:lnSpc>
                          <a:spcPct val="100000"/>
                        </a:lnSpc>
                        <a:spcBef>
                          <a:spcPts val="145"/>
                        </a:spcBef>
                        <a:buChar char="•"/>
                        <a:tabLst>
                          <a:tab pos="163195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EMV</a:t>
                      </a:r>
                      <a:r>
                        <a:rPr dirty="0" sz="500" spc="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Level</a:t>
                      </a:r>
                      <a:r>
                        <a:rPr dirty="0" sz="500" spc="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3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1,</a:t>
                      </a:r>
                      <a:r>
                        <a:rPr dirty="0" sz="500" spc="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500K</a:t>
                      </a:r>
                      <a:r>
                        <a:rPr dirty="0" sz="500" spc="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lifespan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163195" indent="-52705">
                        <a:lnSpc>
                          <a:spcPct val="100000"/>
                        </a:lnSpc>
                        <a:spcBef>
                          <a:spcPts val="140"/>
                        </a:spcBef>
                        <a:buChar char="•"/>
                        <a:tabLst>
                          <a:tab pos="163195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EMV</a:t>
                      </a:r>
                      <a:r>
                        <a:rPr dirty="0" sz="500" spc="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Level</a:t>
                      </a:r>
                      <a:r>
                        <a:rPr dirty="0" sz="500" spc="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5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70485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203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Display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254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44780" indent="-52705">
                        <a:lnSpc>
                          <a:spcPct val="100000"/>
                        </a:lnSpc>
                        <a:spcBef>
                          <a:spcPts val="5"/>
                        </a:spcBef>
                        <a:buChar char="•"/>
                        <a:tabLst>
                          <a:tab pos="144780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Color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25400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63195" indent="-52705">
                        <a:lnSpc>
                          <a:spcPct val="100000"/>
                        </a:lnSpc>
                        <a:spcBef>
                          <a:spcPts val="5"/>
                        </a:spcBef>
                        <a:buChar char="•"/>
                        <a:tabLst>
                          <a:tab pos="163195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3.5''</a:t>
                      </a:r>
                      <a:r>
                        <a:rPr dirty="0" sz="500" spc="12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backlit,</a:t>
                      </a:r>
                      <a:r>
                        <a:rPr dirty="0" sz="500" spc="12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HVGA</a:t>
                      </a:r>
                      <a:r>
                        <a:rPr dirty="0" sz="500" spc="12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(480x320)</a:t>
                      </a:r>
                      <a:r>
                        <a:rPr dirty="0" sz="500" spc="12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pixels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25400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  <a:tr h="2806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20320">
                        <a:lnSpc>
                          <a:spcPct val="100000"/>
                        </a:lnSpc>
                      </a:pP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Touchscreen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196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44780" indent="-52705">
                        <a:lnSpc>
                          <a:spcPct val="100000"/>
                        </a:lnSpc>
                        <a:buChar char="•"/>
                        <a:tabLst>
                          <a:tab pos="144780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Resistive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9685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  <a:tr h="3289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20320">
                        <a:lnSpc>
                          <a:spcPct val="100000"/>
                        </a:lnSpc>
                      </a:pP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Keypad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63195" indent="-52705">
                        <a:lnSpc>
                          <a:spcPct val="100000"/>
                        </a:lnSpc>
                        <a:buChar char="•"/>
                        <a:tabLst>
                          <a:tab pos="163195" algn="l"/>
                        </a:tabLst>
                      </a:pPr>
                      <a:r>
                        <a:rPr dirty="0" sz="500" spc="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16</a:t>
                      </a:r>
                      <a:r>
                        <a:rPr dirty="0" sz="500" spc="2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hardtop</a:t>
                      </a:r>
                      <a:r>
                        <a:rPr dirty="0" sz="500" spc="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keys,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163830">
                        <a:lnSpc>
                          <a:spcPct val="100000"/>
                        </a:lnSpc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raised</a:t>
                      </a:r>
                      <a:r>
                        <a:rPr dirty="0" sz="500" spc="1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marking,</a:t>
                      </a:r>
                      <a:r>
                        <a:rPr dirty="0" sz="500" spc="10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backlit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36195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  <a:tr h="151130">
                <a:tc>
                  <a:txBody>
                    <a:bodyPr/>
                    <a:lstStyle/>
                    <a:p>
                      <a:pPr marL="20320">
                        <a:lnSpc>
                          <a:spcPts val="580"/>
                        </a:lnSpc>
                        <a:spcBef>
                          <a:spcPts val="515"/>
                        </a:spcBef>
                      </a:pP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Audio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65404"/>
                </a:tc>
                <a:tc rowSpan="2">
                  <a:txBody>
                    <a:bodyPr/>
                    <a:lstStyle/>
                    <a:p>
                      <a:pPr marL="144780" indent="-52705">
                        <a:lnSpc>
                          <a:spcPct val="100000"/>
                        </a:lnSpc>
                        <a:spcBef>
                          <a:spcPts val="515"/>
                        </a:spcBef>
                        <a:buChar char="•"/>
                        <a:tabLst>
                          <a:tab pos="144780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Buzzer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144780" indent="-52705">
                        <a:lnSpc>
                          <a:spcPct val="100000"/>
                        </a:lnSpc>
                        <a:spcBef>
                          <a:spcPts val="140"/>
                        </a:spcBef>
                        <a:buChar char="•"/>
                        <a:tabLst>
                          <a:tab pos="144780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Speaker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144780" indent="-52705">
                        <a:lnSpc>
                          <a:spcPct val="100000"/>
                        </a:lnSpc>
                        <a:spcBef>
                          <a:spcPts val="140"/>
                        </a:spcBef>
                        <a:buChar char="•"/>
                        <a:tabLst>
                          <a:tab pos="144780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Audio</a:t>
                      </a:r>
                      <a:r>
                        <a:rPr dirty="0" sz="500" spc="7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Jack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5404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5404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63195" indent="-52705">
                        <a:lnSpc>
                          <a:spcPct val="100000"/>
                        </a:lnSpc>
                        <a:spcBef>
                          <a:spcPts val="60"/>
                        </a:spcBef>
                        <a:buChar char="•"/>
                        <a:tabLst>
                          <a:tab pos="163195" algn="l"/>
                        </a:tabLst>
                      </a:pPr>
                      <a:r>
                        <a:rPr dirty="0" sz="500" spc="-2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Mono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163195" indent="-52705">
                        <a:lnSpc>
                          <a:spcPct val="100000"/>
                        </a:lnSpc>
                        <a:spcBef>
                          <a:spcPts val="145"/>
                        </a:spcBef>
                        <a:buChar char="•"/>
                        <a:tabLst>
                          <a:tab pos="163195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Stereo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7620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20320">
                        <a:lnSpc>
                          <a:spcPct val="100000"/>
                        </a:lnSpc>
                      </a:pP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Video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69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44780" indent="-52705">
                        <a:lnSpc>
                          <a:spcPct val="100000"/>
                        </a:lnSpc>
                        <a:buChar char="•"/>
                        <a:tabLst>
                          <a:tab pos="144780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Video</a:t>
                      </a:r>
                      <a:r>
                        <a:rPr dirty="0" sz="500" spc="7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accelerator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63195" indent="-52705">
                        <a:lnSpc>
                          <a:spcPct val="100000"/>
                        </a:lnSpc>
                        <a:buChar char="•"/>
                        <a:tabLst>
                          <a:tab pos="163195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H264</a:t>
                      </a:r>
                      <a:r>
                        <a:rPr dirty="0" sz="500" spc="10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codec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  <a:tr h="248920">
                <a:tc>
                  <a:txBody>
                    <a:bodyPr/>
                    <a:lstStyle/>
                    <a:p>
                      <a:pPr marL="20320" marR="23241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500" spc="-4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Thermal</a:t>
                      </a:r>
                      <a:r>
                        <a:rPr dirty="0" sz="500" spc="50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printer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70485"/>
                </a:tc>
                <a:tc>
                  <a:txBody>
                    <a:bodyPr/>
                    <a:lstStyle/>
                    <a:p>
                      <a:pPr marL="144780" indent="-52705">
                        <a:lnSpc>
                          <a:spcPct val="100000"/>
                        </a:lnSpc>
                        <a:spcBef>
                          <a:spcPts val="555"/>
                        </a:spcBef>
                        <a:buChar char="•"/>
                        <a:tabLst>
                          <a:tab pos="144780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Speed</a:t>
                      </a:r>
                      <a:r>
                        <a:rPr dirty="0" sz="500" spc="4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dirty="0" sz="500" spc="4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l/s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144780" indent="-52705">
                        <a:lnSpc>
                          <a:spcPts val="560"/>
                        </a:lnSpc>
                        <a:spcBef>
                          <a:spcPts val="145"/>
                        </a:spcBef>
                        <a:buChar char="•"/>
                        <a:tabLst>
                          <a:tab pos="144780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Paper</a:t>
                      </a:r>
                      <a:r>
                        <a:rPr dirty="0" sz="500" spc="3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roll</a:t>
                      </a:r>
                      <a:r>
                        <a:rPr dirty="0" sz="500" spc="3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cage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70485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63195" indent="-52705">
                        <a:lnSpc>
                          <a:spcPct val="100000"/>
                        </a:lnSpc>
                        <a:spcBef>
                          <a:spcPts val="555"/>
                        </a:spcBef>
                        <a:buChar char="•"/>
                        <a:tabLst>
                          <a:tab pos="163195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20</a:t>
                      </a:r>
                      <a:r>
                        <a:rPr dirty="0" sz="500" spc="6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l/s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163195" indent="-52705">
                        <a:lnSpc>
                          <a:spcPts val="560"/>
                        </a:lnSpc>
                        <a:spcBef>
                          <a:spcPts val="145"/>
                        </a:spcBef>
                        <a:buChar char="•"/>
                        <a:tabLst>
                          <a:tab pos="163195" algn="l"/>
                        </a:tabLst>
                      </a:pPr>
                      <a:r>
                        <a:rPr dirty="0" sz="500" spc="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dirty="0" sz="500" spc="3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1/4''</a:t>
                      </a:r>
                      <a:r>
                        <a:rPr dirty="0" sz="500" spc="3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(58mm)</a:t>
                      </a:r>
                      <a:r>
                        <a:rPr dirty="0" sz="500" spc="4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width</a:t>
                      </a:r>
                      <a:r>
                        <a:rPr dirty="0" sz="500" spc="3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x</a:t>
                      </a:r>
                      <a:r>
                        <a:rPr dirty="0" sz="500" spc="4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40mm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70485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17" name="object 17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940195" y="5608755"/>
            <a:ext cx="3238207" cy="3357044"/>
          </a:xfrm>
          <a:prstGeom prst="rect">
            <a:avLst/>
          </a:prstGeom>
        </p:spPr>
      </p:pic>
      <p:graphicFrame>
        <p:nvGraphicFramePr>
          <p:cNvPr id="18" name="object 18" descr=""/>
          <p:cNvGraphicFramePr>
            <a:graphicFrameLocks noGrp="1"/>
          </p:cNvGraphicFramePr>
          <p:nvPr/>
        </p:nvGraphicFramePr>
        <p:xfrm>
          <a:off x="4027766" y="5672997"/>
          <a:ext cx="3181985" cy="30473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5780"/>
                <a:gridCol w="747395"/>
                <a:gridCol w="1426210"/>
                <a:gridCol w="405764"/>
              </a:tblGrid>
              <a:tr h="251460">
                <a:tc>
                  <a:txBody>
                    <a:bodyPr/>
                    <a:lstStyle/>
                    <a:p>
                      <a:pPr marL="2032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Terminal</a:t>
                      </a:r>
                      <a:endParaRPr sz="500">
                        <a:latin typeface="Arial Black"/>
                        <a:cs typeface="Arial Black"/>
                      </a:endParaRPr>
                    </a:p>
                    <a:p>
                      <a:pPr marL="20320">
                        <a:lnSpc>
                          <a:spcPct val="100000"/>
                        </a:lnSpc>
                      </a:pP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connectivity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5715"/>
                </a:tc>
                <a:tc>
                  <a:txBody>
                    <a:bodyPr/>
                    <a:lstStyle/>
                    <a:p>
                      <a:pPr marL="137160" indent="-52705">
                        <a:lnSpc>
                          <a:spcPct val="100000"/>
                        </a:lnSpc>
                        <a:spcBef>
                          <a:spcPts val="45"/>
                        </a:spcBef>
                        <a:buChar char="•"/>
                        <a:tabLst>
                          <a:tab pos="137160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Wired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45745" indent="-52705">
                        <a:lnSpc>
                          <a:spcPct val="100000"/>
                        </a:lnSpc>
                        <a:spcBef>
                          <a:spcPts val="45"/>
                        </a:spcBef>
                        <a:buChar char="•"/>
                        <a:tabLst>
                          <a:tab pos="245745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Dial-up</a:t>
                      </a:r>
                      <a:r>
                        <a:rPr dirty="0" sz="500" spc="9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MODEM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245745" indent="-52705">
                        <a:lnSpc>
                          <a:spcPct val="100000"/>
                        </a:lnSpc>
                        <a:spcBef>
                          <a:spcPts val="140"/>
                        </a:spcBef>
                        <a:buChar char="•"/>
                        <a:tabLst>
                          <a:tab pos="245745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Ethernet</a:t>
                      </a:r>
                      <a:r>
                        <a:rPr dirty="0" sz="500" spc="8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10/100</a:t>
                      </a:r>
                      <a:r>
                        <a:rPr dirty="0" sz="500" spc="8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base</a:t>
                      </a:r>
                      <a:r>
                        <a:rPr dirty="0" sz="500" spc="8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5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T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  <a:tr h="5226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20320">
                        <a:lnSpc>
                          <a:spcPct val="100000"/>
                        </a:lnSpc>
                      </a:pP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Terminal</a:t>
                      </a:r>
                      <a:endParaRPr sz="500">
                        <a:latin typeface="Arial Black"/>
                        <a:cs typeface="Arial Black"/>
                      </a:endParaRPr>
                    </a:p>
                    <a:p>
                      <a:pPr marL="20320">
                        <a:lnSpc>
                          <a:spcPct val="100000"/>
                        </a:lnSpc>
                      </a:pP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connections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37160" indent="-52705">
                        <a:lnSpc>
                          <a:spcPct val="100000"/>
                        </a:lnSpc>
                        <a:buChar char="•"/>
                        <a:tabLst>
                          <a:tab pos="137160" algn="l"/>
                        </a:tabLst>
                      </a:pPr>
                      <a:r>
                        <a:rPr dirty="0" sz="500" spc="-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USB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10"/>
                        </a:spcBef>
                        <a:buClr>
                          <a:srgbClr val="5D6167"/>
                        </a:buClr>
                        <a:buFont typeface="Arial"/>
                        <a:buChar char="•"/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37160" indent="-52705">
                        <a:lnSpc>
                          <a:spcPct val="100000"/>
                        </a:lnSpc>
                        <a:buChar char="•"/>
                        <a:tabLst>
                          <a:tab pos="137160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Power</a:t>
                      </a:r>
                      <a:r>
                        <a:rPr dirty="0" sz="500" spc="5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Supply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35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245745" indent="-52705">
                        <a:lnSpc>
                          <a:spcPct val="100000"/>
                        </a:lnSpc>
                        <a:buChar char="•"/>
                        <a:tabLst>
                          <a:tab pos="245745" algn="l"/>
                        </a:tabLst>
                      </a:pPr>
                      <a:r>
                        <a:rPr dirty="0" sz="500" spc="-5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USB</a:t>
                      </a:r>
                      <a:r>
                        <a:rPr dirty="0" sz="500" spc="-3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Host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245745" indent="-52705">
                        <a:lnSpc>
                          <a:spcPct val="100000"/>
                        </a:lnSpc>
                        <a:spcBef>
                          <a:spcPts val="145"/>
                        </a:spcBef>
                        <a:buChar char="•"/>
                        <a:tabLst>
                          <a:tab pos="245745" algn="l"/>
                        </a:tabLst>
                      </a:pPr>
                      <a:r>
                        <a:rPr dirty="0" sz="500" spc="-5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USB</a:t>
                      </a:r>
                      <a:r>
                        <a:rPr dirty="0" sz="500" spc="-3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Slave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245745" indent="-52705">
                        <a:lnSpc>
                          <a:spcPct val="100000"/>
                        </a:lnSpc>
                        <a:spcBef>
                          <a:spcPts val="140"/>
                        </a:spcBef>
                        <a:buChar char="•"/>
                        <a:tabLst>
                          <a:tab pos="245745" algn="l"/>
                        </a:tabLst>
                      </a:pPr>
                      <a:r>
                        <a:rPr dirty="0" sz="500" spc="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Dedicated</a:t>
                      </a:r>
                      <a:r>
                        <a:rPr dirty="0" sz="500" spc="6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power</a:t>
                      </a:r>
                      <a:r>
                        <a:rPr dirty="0" sz="500" spc="6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Jack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245745" indent="-52705">
                        <a:lnSpc>
                          <a:spcPct val="100000"/>
                        </a:lnSpc>
                        <a:spcBef>
                          <a:spcPts val="140"/>
                        </a:spcBef>
                        <a:buChar char="•"/>
                        <a:tabLst>
                          <a:tab pos="245745" algn="l"/>
                        </a:tabLst>
                      </a:pPr>
                      <a:r>
                        <a:rPr dirty="0" sz="500" spc="-5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dirty="0" sz="500" spc="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RS232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35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  <a:tr h="235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20320">
                        <a:lnSpc>
                          <a:spcPct val="100000"/>
                        </a:lnSpc>
                      </a:pPr>
                      <a:r>
                        <a:rPr dirty="0" sz="500" spc="-5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Power</a:t>
                      </a:r>
                      <a:r>
                        <a:rPr dirty="0" sz="500" spc="-2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supply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152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245745" indent="-52705">
                        <a:lnSpc>
                          <a:spcPct val="100000"/>
                        </a:lnSpc>
                        <a:buChar char="•"/>
                        <a:tabLst>
                          <a:tab pos="245745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32W</a:t>
                      </a:r>
                      <a:r>
                        <a:rPr dirty="0" sz="500" spc="3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(8v</a:t>
                      </a:r>
                      <a:r>
                        <a:rPr dirty="0" sz="500" spc="3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dirty="0" sz="500" spc="3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4a)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5240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  <a:tr h="216535">
                <a:tc>
                  <a:txBody>
                    <a:bodyPr/>
                    <a:lstStyle/>
                    <a:p>
                      <a:pPr marL="2032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500" spc="-4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Terminal</a:t>
                      </a:r>
                      <a:r>
                        <a:rPr dirty="0" sz="500" spc="-1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500" spc="-2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size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692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45745" indent="-52705">
                        <a:lnSpc>
                          <a:spcPct val="100000"/>
                        </a:lnSpc>
                        <a:spcBef>
                          <a:spcPts val="545"/>
                        </a:spcBef>
                        <a:buChar char="•"/>
                        <a:tabLst>
                          <a:tab pos="245745" algn="l"/>
                        </a:tabLst>
                      </a:pPr>
                      <a:r>
                        <a:rPr dirty="0" sz="500" spc="2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7.3x2.6x3.2x2.6''</a:t>
                      </a:r>
                      <a:r>
                        <a:rPr dirty="0" sz="500" spc="3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2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(187x82x68</a:t>
                      </a:r>
                      <a:r>
                        <a:rPr dirty="0" sz="500" spc="3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mm)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9215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  <a:tr h="216535">
                <a:tc>
                  <a:txBody>
                    <a:bodyPr/>
                    <a:lstStyle/>
                    <a:p>
                      <a:pPr marL="2032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Weight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692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45745" indent="-52705">
                        <a:lnSpc>
                          <a:spcPct val="100000"/>
                        </a:lnSpc>
                        <a:spcBef>
                          <a:spcPts val="545"/>
                        </a:spcBef>
                        <a:buChar char="•"/>
                        <a:tabLst>
                          <a:tab pos="245745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12</a:t>
                      </a:r>
                      <a:r>
                        <a:rPr dirty="0" sz="500" spc="5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oz</a:t>
                      </a:r>
                      <a:r>
                        <a:rPr dirty="0" sz="500" spc="5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(340</a:t>
                      </a:r>
                      <a:r>
                        <a:rPr dirty="0" sz="500" spc="5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g)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9215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  <a:tr h="748030">
                <a:tc>
                  <a:txBody>
                    <a:bodyPr/>
                    <a:lstStyle/>
                    <a:p>
                      <a:pPr marL="2032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Environment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69215"/>
                </a:tc>
                <a:tc>
                  <a:txBody>
                    <a:bodyPr/>
                    <a:lstStyle/>
                    <a:p>
                      <a:pPr marL="137160" marR="218440" indent="-52705">
                        <a:lnSpc>
                          <a:spcPct val="100000"/>
                        </a:lnSpc>
                        <a:spcBef>
                          <a:spcPts val="545"/>
                        </a:spcBef>
                        <a:buChar char="•"/>
                        <a:tabLst>
                          <a:tab pos="138430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Operating</a:t>
                      </a:r>
                      <a:r>
                        <a:rPr dirty="0" sz="500" spc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Temperature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137160" marR="218440" indent="-52705">
                        <a:lnSpc>
                          <a:spcPct val="100000"/>
                        </a:lnSpc>
                        <a:spcBef>
                          <a:spcPts val="140"/>
                        </a:spcBef>
                        <a:buChar char="•"/>
                        <a:tabLst>
                          <a:tab pos="138430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Storage</a:t>
                      </a:r>
                      <a:r>
                        <a:rPr dirty="0" sz="500" spc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Temperature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137160" marR="303530" indent="-52705">
                        <a:lnSpc>
                          <a:spcPct val="100000"/>
                        </a:lnSpc>
                        <a:spcBef>
                          <a:spcPts val="145"/>
                        </a:spcBef>
                        <a:buChar char="•"/>
                        <a:tabLst>
                          <a:tab pos="138430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Operating</a:t>
                      </a:r>
                      <a:r>
                        <a:rPr dirty="0" sz="500" spc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Humidity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9215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45745" marR="718185" indent="-52705">
                        <a:lnSpc>
                          <a:spcPct val="100000"/>
                        </a:lnSpc>
                        <a:spcBef>
                          <a:spcPts val="545"/>
                        </a:spcBef>
                        <a:buChar char="•"/>
                        <a:tabLst>
                          <a:tab pos="247015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32°F</a:t>
                      </a:r>
                      <a:r>
                        <a:rPr dirty="0" sz="500" spc="7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to</a:t>
                      </a:r>
                      <a:r>
                        <a:rPr dirty="0" sz="500" spc="7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104°F</a:t>
                      </a:r>
                      <a:r>
                        <a:rPr dirty="0" sz="500" spc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(0°C</a:t>
                      </a:r>
                      <a:r>
                        <a:rPr dirty="0" sz="500" spc="6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to</a:t>
                      </a:r>
                      <a:r>
                        <a:rPr dirty="0" sz="500" spc="6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+40°C)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245745" indent="-52705">
                        <a:lnSpc>
                          <a:spcPct val="100000"/>
                        </a:lnSpc>
                        <a:spcBef>
                          <a:spcPts val="140"/>
                        </a:spcBef>
                        <a:buChar char="•"/>
                        <a:tabLst>
                          <a:tab pos="245745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-4°F</a:t>
                      </a:r>
                      <a:r>
                        <a:rPr dirty="0" sz="500" spc="9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to</a:t>
                      </a:r>
                      <a:r>
                        <a:rPr dirty="0" sz="500" spc="9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131°F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247015">
                        <a:lnSpc>
                          <a:spcPct val="100000"/>
                        </a:lnSpc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(-20°C</a:t>
                      </a:r>
                      <a:r>
                        <a:rPr dirty="0" sz="500" spc="1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to</a:t>
                      </a:r>
                      <a:r>
                        <a:rPr dirty="0" sz="500" spc="1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+55°C)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245745" marR="534670" indent="-52705">
                        <a:lnSpc>
                          <a:spcPct val="100000"/>
                        </a:lnSpc>
                        <a:spcBef>
                          <a:spcPts val="145"/>
                        </a:spcBef>
                        <a:buChar char="•"/>
                        <a:tabLst>
                          <a:tab pos="247015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85%</a:t>
                      </a:r>
                      <a:r>
                        <a:rPr dirty="0" sz="500" spc="7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non-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condensing</a:t>
                      </a:r>
                      <a:r>
                        <a:rPr dirty="0" sz="500" spc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at</a:t>
                      </a:r>
                      <a:r>
                        <a:rPr dirty="0" sz="500" spc="5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104°F</a:t>
                      </a:r>
                      <a:r>
                        <a:rPr dirty="0" sz="500" spc="5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(+40°C)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9215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  <a:tr h="2749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20320">
                        <a:lnSpc>
                          <a:spcPct val="100000"/>
                        </a:lnSpc>
                      </a:pP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Accessory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37160" indent="-52705">
                        <a:lnSpc>
                          <a:spcPct val="100000"/>
                        </a:lnSpc>
                        <a:buChar char="•"/>
                        <a:tabLst>
                          <a:tab pos="137160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Magic</a:t>
                      </a:r>
                      <a:r>
                        <a:rPr dirty="0" sz="500" spc="7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Box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137160" indent="-52705">
                        <a:lnSpc>
                          <a:spcPct val="100000"/>
                        </a:lnSpc>
                        <a:spcBef>
                          <a:spcPts val="140"/>
                        </a:spcBef>
                        <a:buChar char="•"/>
                        <a:tabLst>
                          <a:tab pos="137160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Privacy</a:t>
                      </a:r>
                      <a:r>
                        <a:rPr dirty="0" sz="500" spc="8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shield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137160" indent="-52705">
                        <a:lnSpc>
                          <a:spcPct val="100000"/>
                        </a:lnSpc>
                        <a:spcBef>
                          <a:spcPts val="145"/>
                        </a:spcBef>
                        <a:buChar char="•"/>
                        <a:tabLst>
                          <a:tab pos="137160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Stylus</a:t>
                      </a:r>
                      <a:r>
                        <a:rPr dirty="0" sz="500" spc="8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Kit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solidFill>
                      <a:srgbClr val="231F20">
                        <a:alpha val="25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245745" indent="-52705">
                        <a:lnSpc>
                          <a:spcPct val="100000"/>
                        </a:lnSpc>
                        <a:buChar char="•"/>
                        <a:tabLst>
                          <a:tab pos="245745" algn="l"/>
                        </a:tabLst>
                      </a:pPr>
                      <a:r>
                        <a:rPr dirty="0" sz="500" spc="-2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1xRS</a:t>
                      </a:r>
                      <a:r>
                        <a:rPr dirty="0" sz="500" spc="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+</a:t>
                      </a:r>
                      <a:r>
                        <a:rPr dirty="0" sz="500" spc="3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1xPower+1xEth.+1xLine</a:t>
                      </a:r>
                      <a:r>
                        <a:rPr dirty="0" sz="500" spc="3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In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245745" indent="-52705">
                        <a:lnSpc>
                          <a:spcPct val="100000"/>
                        </a:lnSpc>
                        <a:spcBef>
                          <a:spcPts val="140"/>
                        </a:spcBef>
                        <a:buChar char="•"/>
                        <a:tabLst>
                          <a:tab pos="245745" algn="l"/>
                        </a:tabLst>
                      </a:pP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Field</a:t>
                      </a:r>
                      <a:r>
                        <a:rPr dirty="0" sz="500" spc="5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upgradable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  <a:tr h="3416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solidFill>
                      <a:srgbClr val="231F20">
                        <a:alpha val="25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20650" marR="12700" indent="-635">
                        <a:lnSpc>
                          <a:spcPts val="740"/>
                        </a:lnSpc>
                        <a:spcBef>
                          <a:spcPts val="15"/>
                        </a:spcBef>
                      </a:pPr>
                      <a:r>
                        <a:rPr dirty="0" sz="500" spc="-40">
                          <a:solidFill>
                            <a:srgbClr val="00B3D5"/>
                          </a:solidFill>
                          <a:latin typeface="Arial Black"/>
                          <a:cs typeface="Arial Black"/>
                        </a:rPr>
                        <a:t>Optional</a:t>
                      </a:r>
                      <a:r>
                        <a:rPr dirty="0" sz="500" spc="500">
                          <a:solidFill>
                            <a:srgbClr val="00B3D5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500" spc="-40">
                          <a:solidFill>
                            <a:srgbClr val="00B3D5"/>
                          </a:solidFill>
                          <a:latin typeface="Arial Black"/>
                          <a:cs typeface="Arial Black"/>
                        </a:rPr>
                        <a:t>Optional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1905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  <a:tr h="2400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20320">
                        <a:lnSpc>
                          <a:spcPts val="560"/>
                        </a:lnSpc>
                      </a:pPr>
                      <a:r>
                        <a:rPr dirty="0" sz="5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Security</a:t>
                      </a:r>
                      <a:endParaRPr sz="500">
                        <a:latin typeface="Arial Black"/>
                        <a:cs typeface="Arial Black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245745" indent="-52705">
                        <a:lnSpc>
                          <a:spcPts val="560"/>
                        </a:lnSpc>
                        <a:buChar char="•"/>
                        <a:tabLst>
                          <a:tab pos="245745" algn="l"/>
                        </a:tabLst>
                      </a:pP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PCI</a:t>
                      </a:r>
                      <a:r>
                        <a:rPr dirty="0" sz="500" spc="-1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PTS</a:t>
                      </a:r>
                      <a:r>
                        <a:rPr dirty="0" sz="500" spc="-10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25">
                          <a:solidFill>
                            <a:srgbClr val="5D6167"/>
                          </a:solidFill>
                          <a:latin typeface="Arial"/>
                          <a:cs typeface="Arial"/>
                        </a:rPr>
                        <a:t>5.x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solidFill>
                      <a:srgbClr val="231F2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231F20">
                        <a:alpha val="25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19" name="object 19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40000" y="1472076"/>
            <a:ext cx="68580" cy="68579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1520885" y="1412386"/>
            <a:ext cx="2156460" cy="2339340"/>
          </a:xfrm>
          <a:prstGeom prst="rect">
            <a:avLst/>
          </a:prstGeom>
        </p:spPr>
        <p:txBody>
          <a:bodyPr wrap="square" lIns="0" tIns="393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dirty="0" sz="700" spc="-55">
                <a:solidFill>
                  <a:srgbClr val="1A3B8E"/>
                </a:solidFill>
                <a:latin typeface="Arial Black"/>
                <a:cs typeface="Arial Black"/>
              </a:rPr>
              <a:t>Robust</a:t>
            </a:r>
            <a:r>
              <a:rPr dirty="0" sz="700" spc="-35">
                <a:solidFill>
                  <a:srgbClr val="1A3B8E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1A3B8E"/>
                </a:solidFill>
                <a:latin typeface="Arial Black"/>
                <a:cs typeface="Arial Black"/>
              </a:rPr>
              <a:t>design</a:t>
            </a:r>
            <a:r>
              <a:rPr dirty="0" sz="700" spc="-30">
                <a:solidFill>
                  <a:srgbClr val="1A3B8E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1A3B8E"/>
                </a:solidFill>
                <a:latin typeface="Arial Black"/>
                <a:cs typeface="Arial Black"/>
              </a:rPr>
              <a:t>for</a:t>
            </a:r>
            <a:r>
              <a:rPr dirty="0" sz="700" spc="-30">
                <a:solidFill>
                  <a:srgbClr val="1A3B8E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1A3B8E"/>
                </a:solidFill>
                <a:latin typeface="Arial Black"/>
                <a:cs typeface="Arial Black"/>
              </a:rPr>
              <a:t>demanding</a:t>
            </a:r>
            <a:r>
              <a:rPr dirty="0" sz="700" spc="-35">
                <a:solidFill>
                  <a:srgbClr val="1A3B8E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1A3B8E"/>
                </a:solidFill>
                <a:latin typeface="Arial Black"/>
                <a:cs typeface="Arial Black"/>
              </a:rPr>
              <a:t>environment</a:t>
            </a:r>
            <a:endParaRPr sz="7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The</a:t>
            </a:r>
            <a:r>
              <a:rPr dirty="0" sz="700" spc="4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responsive</a:t>
            </a:r>
            <a:r>
              <a:rPr dirty="0" sz="700" spc="4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keypad</a:t>
            </a:r>
            <a:r>
              <a:rPr dirty="0" sz="700" spc="4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improves</a:t>
            </a:r>
            <a:r>
              <a:rPr dirty="0" sz="700" spc="4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PIN</a:t>
            </a:r>
            <a:r>
              <a:rPr dirty="0" sz="700" spc="4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entry</a:t>
            </a:r>
            <a:endParaRPr sz="700">
              <a:latin typeface="Arial"/>
              <a:cs typeface="Arial"/>
            </a:endParaRPr>
          </a:p>
          <a:p>
            <a:pPr marL="12700" marR="93980">
              <a:lnSpc>
                <a:spcPct val="125000"/>
              </a:lnSpc>
            </a:pP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combined</a:t>
            </a:r>
            <a:r>
              <a:rPr dirty="0" sz="700" spc="10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with</a:t>
            </a:r>
            <a:r>
              <a:rPr dirty="0" sz="700" spc="10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the</a:t>
            </a:r>
            <a:r>
              <a:rPr dirty="0" sz="700" spc="10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advanced</a:t>
            </a:r>
            <a:r>
              <a:rPr dirty="0" sz="700" spc="10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outer</a:t>
            </a:r>
            <a:r>
              <a:rPr dirty="0" sz="700" spc="10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casing</a:t>
            </a:r>
            <a:r>
              <a:rPr dirty="0" sz="700" spc="10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434A51"/>
                </a:solidFill>
                <a:latin typeface="Arial"/>
                <a:cs typeface="Arial"/>
              </a:rPr>
              <a:t>make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 the</a:t>
            </a:r>
            <a:r>
              <a:rPr dirty="0" sz="700" spc="4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Desk/5000</a:t>
            </a:r>
            <a:r>
              <a:rPr dirty="0" sz="700" spc="4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very</a:t>
            </a:r>
            <a:r>
              <a:rPr dirty="0" sz="700" spc="4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robust,</a:t>
            </a:r>
            <a:r>
              <a:rPr dirty="0" sz="700" spc="4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to</a:t>
            </a:r>
            <a:r>
              <a:rPr dirty="0" sz="700" spc="5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suit</a:t>
            </a:r>
            <a:r>
              <a:rPr dirty="0" sz="700" spc="4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with</a:t>
            </a:r>
            <a:r>
              <a:rPr dirty="0" sz="700" spc="4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the</a:t>
            </a:r>
            <a:r>
              <a:rPr dirty="0" sz="700" spc="4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434A51"/>
                </a:solidFill>
                <a:latin typeface="Arial"/>
                <a:cs typeface="Arial"/>
              </a:rPr>
              <a:t>most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 demanding</a:t>
            </a:r>
            <a:r>
              <a:rPr dirty="0" sz="700" spc="11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situations.</a:t>
            </a:r>
            <a:endParaRPr sz="700">
              <a:latin typeface="Arial"/>
              <a:cs typeface="Arial"/>
            </a:endParaRPr>
          </a:p>
          <a:p>
            <a:pPr marL="12700" marR="5080">
              <a:lnSpc>
                <a:spcPct val="125000"/>
              </a:lnSpc>
              <a:spcBef>
                <a:spcPts val="705"/>
              </a:spcBef>
            </a:pPr>
            <a:r>
              <a:rPr dirty="0" sz="700" spc="-45">
                <a:solidFill>
                  <a:srgbClr val="1A3B8E"/>
                </a:solidFill>
                <a:latin typeface="Arial Black"/>
                <a:cs typeface="Arial Black"/>
              </a:rPr>
              <a:t>Optimized</a:t>
            </a:r>
            <a:r>
              <a:rPr dirty="0" sz="700" spc="-40">
                <a:solidFill>
                  <a:srgbClr val="1A3B8E"/>
                </a:solidFill>
                <a:latin typeface="Arial Black"/>
                <a:cs typeface="Arial Black"/>
              </a:rPr>
              <a:t> </a:t>
            </a:r>
            <a:r>
              <a:rPr dirty="0" sz="700" spc="-55">
                <a:solidFill>
                  <a:srgbClr val="1A3B8E"/>
                </a:solidFill>
                <a:latin typeface="Arial Black"/>
                <a:cs typeface="Arial Black"/>
              </a:rPr>
              <a:t>checkout</a:t>
            </a:r>
            <a:r>
              <a:rPr dirty="0" sz="700" spc="-35">
                <a:solidFill>
                  <a:srgbClr val="1A3B8E"/>
                </a:solidFill>
                <a:latin typeface="Arial Black"/>
                <a:cs typeface="Arial Black"/>
              </a:rPr>
              <a:t> </a:t>
            </a:r>
            <a:r>
              <a:rPr dirty="0" sz="700" spc="-55">
                <a:solidFill>
                  <a:srgbClr val="1A3B8E"/>
                </a:solidFill>
                <a:latin typeface="Arial Black"/>
                <a:cs typeface="Arial Black"/>
              </a:rPr>
              <a:t>with</a:t>
            </a:r>
            <a:r>
              <a:rPr dirty="0" sz="700" spc="-40">
                <a:solidFill>
                  <a:srgbClr val="1A3B8E"/>
                </a:solidFill>
                <a:latin typeface="Arial Black"/>
                <a:cs typeface="Arial Black"/>
              </a:rPr>
              <a:t> </a:t>
            </a:r>
            <a:r>
              <a:rPr dirty="0" sz="700" spc="-70">
                <a:solidFill>
                  <a:srgbClr val="1A3B8E"/>
                </a:solidFill>
                <a:latin typeface="Arial Black"/>
                <a:cs typeface="Arial Black"/>
              </a:rPr>
              <a:t>a</a:t>
            </a:r>
            <a:r>
              <a:rPr dirty="0" sz="700" spc="-35">
                <a:solidFill>
                  <a:srgbClr val="1A3B8E"/>
                </a:solidFill>
                <a:latin typeface="Arial Black"/>
                <a:cs typeface="Arial Black"/>
              </a:rPr>
              <a:t> </a:t>
            </a:r>
            <a:r>
              <a:rPr dirty="0" sz="700" spc="-80">
                <a:solidFill>
                  <a:srgbClr val="1A3B8E"/>
                </a:solidFill>
                <a:latin typeface="Arial Black"/>
                <a:cs typeface="Arial Black"/>
              </a:rPr>
              <a:t>PIN</a:t>
            </a:r>
            <a:r>
              <a:rPr dirty="0" sz="700" spc="-35">
                <a:solidFill>
                  <a:srgbClr val="1A3B8E"/>
                </a:solidFill>
                <a:latin typeface="Arial Black"/>
                <a:cs typeface="Arial Black"/>
              </a:rPr>
              <a:t> </a:t>
            </a:r>
            <a:r>
              <a:rPr dirty="0" sz="700" spc="-45">
                <a:solidFill>
                  <a:srgbClr val="1A3B8E"/>
                </a:solidFill>
                <a:latin typeface="Arial Black"/>
                <a:cs typeface="Arial Black"/>
              </a:rPr>
              <a:t>pad</a:t>
            </a:r>
            <a:r>
              <a:rPr dirty="0" sz="700" spc="-40">
                <a:solidFill>
                  <a:srgbClr val="1A3B8E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1A3B8E"/>
                </a:solidFill>
                <a:latin typeface="Arial Black"/>
                <a:cs typeface="Arial Black"/>
              </a:rPr>
              <a:t>connection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The</a:t>
            </a:r>
            <a:r>
              <a:rPr dirty="0" sz="700" spc="8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compact</a:t>
            </a:r>
            <a:r>
              <a:rPr dirty="0" sz="700" spc="8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Desk/1000</a:t>
            </a:r>
            <a:r>
              <a:rPr dirty="0" sz="700" spc="8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series</a:t>
            </a:r>
            <a:r>
              <a:rPr dirty="0" sz="700" spc="8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can</a:t>
            </a:r>
            <a:r>
              <a:rPr dirty="0" sz="700" spc="8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connect</a:t>
            </a:r>
            <a:r>
              <a:rPr dirty="0" sz="700" spc="8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434A51"/>
                </a:solidFill>
                <a:latin typeface="Arial"/>
                <a:cs typeface="Arial"/>
              </a:rPr>
              <a:t>to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 Desk/5000</a:t>
            </a:r>
            <a:r>
              <a:rPr dirty="0" sz="700" spc="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terminal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 –</a:t>
            </a:r>
            <a:r>
              <a:rPr dirty="0" sz="700" spc="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saving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space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on</a:t>
            </a:r>
            <a:r>
              <a:rPr dirty="0" sz="700" spc="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the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worktop</a:t>
            </a:r>
            <a:r>
              <a:rPr dirty="0" sz="700" spc="50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and</a:t>
            </a:r>
            <a:r>
              <a:rPr dirty="0" sz="700" spc="9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speeding</a:t>
            </a:r>
            <a:r>
              <a:rPr dirty="0" sz="700" spc="9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up</a:t>
            </a:r>
            <a:r>
              <a:rPr dirty="0" sz="700" spc="9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the</a:t>
            </a:r>
            <a:r>
              <a:rPr dirty="0" sz="700" spc="9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checkout.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700" spc="-55">
                <a:solidFill>
                  <a:srgbClr val="1A3B8E"/>
                </a:solidFill>
                <a:latin typeface="Arial Black"/>
                <a:cs typeface="Arial Black"/>
              </a:rPr>
              <a:t>Highest</a:t>
            </a:r>
            <a:r>
              <a:rPr dirty="0" sz="700" spc="-15">
                <a:solidFill>
                  <a:srgbClr val="1A3B8E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1A3B8E"/>
                </a:solidFill>
                <a:latin typeface="Arial Black"/>
                <a:cs typeface="Arial Black"/>
              </a:rPr>
              <a:t>security</a:t>
            </a:r>
            <a:endParaRPr sz="700">
              <a:latin typeface="Arial Black"/>
              <a:cs typeface="Arial Black"/>
            </a:endParaRPr>
          </a:p>
          <a:p>
            <a:pPr marL="12700" marR="137160">
              <a:lnSpc>
                <a:spcPct val="125000"/>
              </a:lnSpc>
            </a:pP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The</a:t>
            </a:r>
            <a:r>
              <a:rPr dirty="0" sz="700" spc="4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Desk/5000</a:t>
            </a:r>
            <a:r>
              <a:rPr dirty="0" sz="700" spc="4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is</a:t>
            </a:r>
            <a:r>
              <a:rPr dirty="0" sz="700" spc="4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certified</a:t>
            </a:r>
            <a:r>
              <a:rPr dirty="0" sz="700" spc="4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and</a:t>
            </a:r>
            <a:r>
              <a:rPr dirty="0" sz="700" spc="4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fully</a:t>
            </a:r>
            <a:r>
              <a:rPr dirty="0" sz="700" spc="4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compliant</a:t>
            </a:r>
            <a:r>
              <a:rPr dirty="0" sz="700" spc="50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with</a:t>
            </a:r>
            <a:r>
              <a:rPr dirty="0" sz="700" spc="9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the</a:t>
            </a:r>
            <a:r>
              <a:rPr dirty="0" sz="700" spc="9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latest</a:t>
            </a:r>
            <a:r>
              <a:rPr dirty="0" sz="700" spc="9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global</a:t>
            </a:r>
            <a:r>
              <a:rPr dirty="0" sz="700" spc="9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and</a:t>
            </a:r>
            <a:r>
              <a:rPr dirty="0" sz="700" spc="9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local</a:t>
            </a:r>
            <a:r>
              <a:rPr dirty="0" sz="700" spc="9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PCI</a:t>
            </a:r>
            <a:r>
              <a:rPr dirty="0" sz="700" spc="9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regulations.</a:t>
            </a:r>
            <a:r>
              <a:rPr dirty="0" sz="700" spc="50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The</a:t>
            </a:r>
            <a:r>
              <a:rPr dirty="0" sz="700" spc="5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Telium</a:t>
            </a:r>
            <a:r>
              <a:rPr dirty="0" sz="700" spc="6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TETRA</a:t>
            </a:r>
            <a:r>
              <a:rPr dirty="0" sz="700" spc="5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OS</a:t>
            </a:r>
            <a:r>
              <a:rPr dirty="0" sz="700" spc="6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has</a:t>
            </a:r>
            <a:r>
              <a:rPr dirty="0" sz="700" spc="6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been</a:t>
            </a:r>
            <a:r>
              <a:rPr dirty="0" sz="700" spc="5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future-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proofed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 with</a:t>
            </a:r>
            <a:r>
              <a:rPr dirty="0" sz="700" spc="13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top-of-the-line</a:t>
            </a:r>
            <a:r>
              <a:rPr dirty="0" sz="700" spc="13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cryptography</a:t>
            </a:r>
            <a:r>
              <a:rPr dirty="0" sz="700" spc="13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software</a:t>
            </a:r>
            <a:r>
              <a:rPr dirty="0" sz="700" spc="13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434A51"/>
                </a:solidFill>
                <a:latin typeface="Arial"/>
                <a:cs typeface="Arial"/>
              </a:rPr>
              <a:t>and</a:t>
            </a:r>
            <a:r>
              <a:rPr dirty="0" sz="700" spc="50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Ingenico’s</a:t>
            </a:r>
            <a:r>
              <a:rPr dirty="0" sz="700" spc="254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world-class</a:t>
            </a:r>
            <a:r>
              <a:rPr dirty="0" sz="700" spc="26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peer-to-peer</a:t>
            </a:r>
            <a:r>
              <a:rPr dirty="0" sz="700" spc="26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encryption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 technology</a:t>
            </a:r>
            <a:r>
              <a:rPr dirty="0" sz="700" spc="3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to</a:t>
            </a:r>
            <a:r>
              <a:rPr dirty="0" sz="700" spc="4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keep</a:t>
            </a:r>
            <a:r>
              <a:rPr dirty="0" sz="700" spc="4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34A51"/>
                </a:solidFill>
                <a:latin typeface="Arial"/>
                <a:cs typeface="Arial"/>
              </a:rPr>
              <a:t>data</a:t>
            </a:r>
            <a:r>
              <a:rPr dirty="0" sz="700" spc="4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safe.</a:t>
            </a:r>
            <a:endParaRPr sz="700">
              <a:latin typeface="Arial"/>
              <a:cs typeface="Arial"/>
            </a:endParaRPr>
          </a:p>
        </p:txBody>
      </p:sp>
      <p:pic>
        <p:nvPicPr>
          <p:cNvPr id="21" name="object 21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40000" y="2228827"/>
            <a:ext cx="68580" cy="68579"/>
          </a:xfrm>
          <a:prstGeom prst="rect">
            <a:avLst/>
          </a:prstGeom>
        </p:spPr>
      </p:pic>
      <p:pic>
        <p:nvPicPr>
          <p:cNvPr id="22" name="object 22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40000" y="2852225"/>
            <a:ext cx="68580" cy="68579"/>
          </a:xfrm>
          <a:prstGeom prst="rect">
            <a:avLst/>
          </a:prstGeom>
        </p:spPr>
      </p:pic>
      <p:pic>
        <p:nvPicPr>
          <p:cNvPr id="23" name="object 23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052702" y="1472076"/>
            <a:ext cx="68579" cy="68579"/>
          </a:xfrm>
          <a:prstGeom prst="rect">
            <a:avLst/>
          </a:prstGeom>
        </p:spPr>
      </p:pic>
      <p:sp>
        <p:nvSpPr>
          <p:cNvPr id="24" name="object 24" descr=""/>
          <p:cNvSpPr txBox="1"/>
          <p:nvPr/>
        </p:nvSpPr>
        <p:spPr>
          <a:xfrm>
            <a:off x="4133585" y="1412386"/>
            <a:ext cx="2185670" cy="2339340"/>
          </a:xfrm>
          <a:prstGeom prst="rect">
            <a:avLst/>
          </a:prstGeom>
        </p:spPr>
        <p:txBody>
          <a:bodyPr wrap="square" lIns="0" tIns="393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dirty="0" sz="700" spc="-55">
                <a:solidFill>
                  <a:srgbClr val="1A3B8E"/>
                </a:solidFill>
                <a:latin typeface="Arial Black"/>
                <a:cs typeface="Arial Black"/>
              </a:rPr>
              <a:t>Optimal</a:t>
            </a:r>
            <a:r>
              <a:rPr dirty="0" sz="700" spc="20">
                <a:solidFill>
                  <a:srgbClr val="1A3B8E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1A3B8E"/>
                </a:solidFill>
                <a:latin typeface="Arial Black"/>
                <a:cs typeface="Arial Black"/>
              </a:rPr>
              <a:t>user-</a:t>
            </a:r>
            <a:r>
              <a:rPr dirty="0" sz="700" spc="-10">
                <a:solidFill>
                  <a:srgbClr val="1A3B8E"/>
                </a:solidFill>
                <a:latin typeface="Arial Black"/>
                <a:cs typeface="Arial Black"/>
              </a:rPr>
              <a:t>experience</a:t>
            </a:r>
            <a:endParaRPr sz="700">
              <a:latin typeface="Arial Black"/>
              <a:cs typeface="Arial Black"/>
            </a:endParaRPr>
          </a:p>
          <a:p>
            <a:pPr marL="12700" marR="147320">
              <a:lnSpc>
                <a:spcPct val="125000"/>
              </a:lnSpc>
            </a:pP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The</a:t>
            </a:r>
            <a:r>
              <a:rPr dirty="0" sz="700" spc="4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terminal’s</a:t>
            </a:r>
            <a:r>
              <a:rPr dirty="0" sz="700" spc="4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intuitive</a:t>
            </a:r>
            <a:r>
              <a:rPr dirty="0" sz="700" spc="5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user</a:t>
            </a:r>
            <a:r>
              <a:rPr dirty="0" sz="700" spc="4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interface</a:t>
            </a:r>
            <a:r>
              <a:rPr dirty="0" sz="700" spc="4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–</a:t>
            </a:r>
            <a:r>
              <a:rPr dirty="0" sz="700" spc="5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including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 powerful</a:t>
            </a:r>
            <a:r>
              <a:rPr dirty="0" sz="700" spc="8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multimedia</a:t>
            </a:r>
            <a:r>
              <a:rPr dirty="0" sz="700" spc="8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capabilities</a:t>
            </a:r>
            <a:r>
              <a:rPr dirty="0" sz="700" spc="8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and</a:t>
            </a:r>
            <a:r>
              <a:rPr dirty="0" sz="700" spc="8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a</a:t>
            </a:r>
            <a:r>
              <a:rPr dirty="0" sz="700" spc="8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large</a:t>
            </a:r>
            <a:r>
              <a:rPr dirty="0" sz="700" spc="8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434A51"/>
                </a:solidFill>
                <a:latin typeface="Arial"/>
                <a:cs typeface="Arial"/>
              </a:rPr>
              <a:t>3.5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 inch</a:t>
            </a:r>
            <a:r>
              <a:rPr dirty="0" sz="700" spc="8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color</a:t>
            </a:r>
            <a:r>
              <a:rPr dirty="0" sz="700" spc="9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touchscreen</a:t>
            </a:r>
            <a:r>
              <a:rPr dirty="0" sz="700" spc="8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–</a:t>
            </a:r>
            <a:r>
              <a:rPr dirty="0" sz="700" spc="9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provides</a:t>
            </a:r>
            <a:r>
              <a:rPr dirty="0" sz="700" spc="9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best-in-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class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 experiences</a:t>
            </a:r>
            <a:r>
              <a:rPr dirty="0" sz="700" spc="9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for</a:t>
            </a:r>
            <a:r>
              <a:rPr dirty="0" sz="700" spc="9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customers.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700" spc="-50">
                <a:solidFill>
                  <a:srgbClr val="1A3B8E"/>
                </a:solidFill>
                <a:latin typeface="Arial Black"/>
                <a:cs typeface="Arial Black"/>
              </a:rPr>
              <a:t>Sustainable</a:t>
            </a:r>
            <a:r>
              <a:rPr dirty="0" sz="700" spc="-35">
                <a:solidFill>
                  <a:srgbClr val="1A3B8E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1A3B8E"/>
                </a:solidFill>
                <a:latin typeface="Arial Black"/>
                <a:cs typeface="Arial Black"/>
              </a:rPr>
              <a:t>design</a:t>
            </a:r>
            <a:r>
              <a:rPr dirty="0" sz="700" spc="-35">
                <a:solidFill>
                  <a:srgbClr val="1A3B8E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1A3B8E"/>
                </a:solidFill>
                <a:latin typeface="Arial Black"/>
                <a:cs typeface="Arial Black"/>
              </a:rPr>
              <a:t>and</a:t>
            </a:r>
            <a:r>
              <a:rPr dirty="0" sz="700" spc="-30">
                <a:solidFill>
                  <a:srgbClr val="1A3B8E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1A3B8E"/>
                </a:solidFill>
                <a:latin typeface="Arial Black"/>
                <a:cs typeface="Arial Black"/>
              </a:rPr>
              <a:t>packaging</a:t>
            </a:r>
            <a:endParaRPr sz="700">
              <a:latin typeface="Arial Black"/>
              <a:cs typeface="Arial Black"/>
            </a:endParaRPr>
          </a:p>
          <a:p>
            <a:pPr marL="12700" marR="5080">
              <a:lnSpc>
                <a:spcPct val="125000"/>
              </a:lnSpc>
            </a:pP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Our</a:t>
            </a:r>
            <a:r>
              <a:rPr dirty="0" sz="700" spc="19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state-of-the-art</a:t>
            </a:r>
            <a:r>
              <a:rPr dirty="0" sz="700" spc="19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manufacturing</a:t>
            </a:r>
            <a:r>
              <a:rPr dirty="0" sz="700" spc="19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techniques</a:t>
            </a:r>
            <a:r>
              <a:rPr dirty="0" sz="700" spc="50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enhance</a:t>
            </a:r>
            <a:r>
              <a:rPr dirty="0" sz="700" spc="12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the</a:t>
            </a:r>
            <a:r>
              <a:rPr dirty="0" sz="700" spc="12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ability</a:t>
            </a:r>
            <a:r>
              <a:rPr dirty="0" sz="700" spc="12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to</a:t>
            </a:r>
            <a:r>
              <a:rPr dirty="0" sz="700" spc="12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recycle</a:t>
            </a:r>
            <a:r>
              <a:rPr dirty="0" sz="700" spc="12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this</a:t>
            </a:r>
            <a:r>
              <a:rPr dirty="0" sz="700" spc="12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terminal.</a:t>
            </a:r>
            <a:r>
              <a:rPr dirty="0" sz="700" spc="12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Paper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 consumption</a:t>
            </a:r>
            <a:r>
              <a:rPr dirty="0" sz="700" spc="6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has</a:t>
            </a:r>
            <a:r>
              <a:rPr dirty="0" sz="700" spc="6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been</a:t>
            </a:r>
            <a:r>
              <a:rPr dirty="0" sz="700" spc="6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reduced</a:t>
            </a:r>
            <a:r>
              <a:rPr dirty="0" sz="700" spc="6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on</a:t>
            </a:r>
            <a:r>
              <a:rPr dirty="0" sz="700" spc="6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the</a:t>
            </a:r>
            <a:r>
              <a:rPr dirty="0" sz="700" spc="6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Desk/5000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 thanks</a:t>
            </a:r>
            <a:r>
              <a:rPr dirty="0" sz="700" spc="8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to</a:t>
            </a:r>
            <a:r>
              <a:rPr dirty="0" sz="700" spc="8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new</a:t>
            </a:r>
            <a:r>
              <a:rPr dirty="0" sz="700" spc="8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digital</a:t>
            </a:r>
            <a:r>
              <a:rPr dirty="0" sz="700" spc="8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receipt</a:t>
            </a:r>
            <a:r>
              <a:rPr dirty="0" sz="700" spc="8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solutions</a:t>
            </a:r>
            <a:r>
              <a:rPr dirty="0" sz="700" spc="8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and</a:t>
            </a:r>
            <a:r>
              <a:rPr dirty="0" sz="700" spc="8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digitized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 product</a:t>
            </a:r>
            <a:r>
              <a:rPr dirty="0" sz="700" spc="15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documentation.</a:t>
            </a:r>
            <a:endParaRPr sz="700">
              <a:latin typeface="Arial"/>
              <a:cs typeface="Arial"/>
            </a:endParaRPr>
          </a:p>
          <a:p>
            <a:pPr marL="12700" marR="60960">
              <a:lnSpc>
                <a:spcPct val="125000"/>
              </a:lnSpc>
              <a:spcBef>
                <a:spcPts val="710"/>
              </a:spcBef>
            </a:pPr>
            <a:r>
              <a:rPr dirty="0" sz="700" spc="-45">
                <a:solidFill>
                  <a:srgbClr val="1A3B8E"/>
                </a:solidFill>
                <a:latin typeface="Arial Black"/>
                <a:cs typeface="Arial Black"/>
              </a:rPr>
              <a:t>Compatible</a:t>
            </a:r>
            <a:r>
              <a:rPr dirty="0" sz="700" spc="-35">
                <a:solidFill>
                  <a:srgbClr val="1A3B8E"/>
                </a:solidFill>
                <a:latin typeface="Arial Black"/>
                <a:cs typeface="Arial Black"/>
              </a:rPr>
              <a:t> </a:t>
            </a:r>
            <a:r>
              <a:rPr dirty="0" sz="700" spc="-55">
                <a:solidFill>
                  <a:srgbClr val="1A3B8E"/>
                </a:solidFill>
                <a:latin typeface="Arial Black"/>
                <a:cs typeface="Arial Black"/>
              </a:rPr>
              <a:t>with</a:t>
            </a:r>
            <a:r>
              <a:rPr dirty="0" sz="700" spc="-35">
                <a:solidFill>
                  <a:srgbClr val="1A3B8E"/>
                </a:solidFill>
                <a:latin typeface="Arial Black"/>
                <a:cs typeface="Arial Black"/>
              </a:rPr>
              <a:t> </a:t>
            </a:r>
            <a:r>
              <a:rPr dirty="0" sz="700" spc="-55">
                <a:solidFill>
                  <a:srgbClr val="1A3B8E"/>
                </a:solidFill>
                <a:latin typeface="Arial Black"/>
                <a:cs typeface="Arial Black"/>
              </a:rPr>
              <a:t>Ingenico’s</a:t>
            </a:r>
            <a:r>
              <a:rPr dirty="0" sz="700" spc="-35">
                <a:solidFill>
                  <a:srgbClr val="1A3B8E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1A3B8E"/>
                </a:solidFill>
                <a:latin typeface="Arial Black"/>
                <a:cs typeface="Arial Black"/>
              </a:rPr>
              <a:t>suite</a:t>
            </a:r>
            <a:r>
              <a:rPr dirty="0" sz="700" spc="-35">
                <a:solidFill>
                  <a:srgbClr val="1A3B8E"/>
                </a:solidFill>
                <a:latin typeface="Arial Black"/>
                <a:cs typeface="Arial Black"/>
              </a:rPr>
              <a:t> </a:t>
            </a:r>
            <a:r>
              <a:rPr dirty="0" sz="700" spc="-30">
                <a:solidFill>
                  <a:srgbClr val="1A3B8E"/>
                </a:solidFill>
                <a:latin typeface="Arial Black"/>
                <a:cs typeface="Arial Black"/>
              </a:rPr>
              <a:t>of</a:t>
            </a:r>
            <a:r>
              <a:rPr dirty="0" sz="700" spc="-35">
                <a:solidFill>
                  <a:srgbClr val="1A3B8E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1A3B8E"/>
                </a:solidFill>
                <a:latin typeface="Arial Black"/>
                <a:cs typeface="Arial Black"/>
              </a:rPr>
              <a:t>services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Keeping</a:t>
            </a:r>
            <a:r>
              <a:rPr dirty="0" sz="700" spc="8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the</a:t>
            </a:r>
            <a:r>
              <a:rPr dirty="0" sz="700" spc="9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solutions</a:t>
            </a:r>
            <a:r>
              <a:rPr dirty="0" sz="700" spc="8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connected,</a:t>
            </a:r>
            <a:r>
              <a:rPr dirty="0" sz="700" spc="9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the</a:t>
            </a:r>
            <a:r>
              <a:rPr dirty="0" sz="700" spc="9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Desk/5000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 works</a:t>
            </a:r>
            <a:r>
              <a:rPr dirty="0" sz="700" spc="6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in</a:t>
            </a:r>
            <a:r>
              <a:rPr dirty="0" sz="700" spc="7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unison</a:t>
            </a:r>
            <a:r>
              <a:rPr dirty="0" sz="700" spc="7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with</a:t>
            </a:r>
            <a:r>
              <a:rPr dirty="0" sz="700" spc="7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Ingenico’s</a:t>
            </a:r>
            <a:r>
              <a:rPr dirty="0" sz="700" spc="7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supporting</a:t>
            </a:r>
            <a:r>
              <a:rPr dirty="0" sz="700" spc="7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service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 platforms,</a:t>
            </a:r>
            <a:r>
              <a:rPr dirty="0" sz="700" spc="6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meaning</a:t>
            </a:r>
            <a:r>
              <a:rPr dirty="0" sz="700" spc="6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merchants</a:t>
            </a:r>
            <a:r>
              <a:rPr dirty="0" sz="700" spc="6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will</a:t>
            </a:r>
            <a:r>
              <a:rPr dirty="0" sz="700" spc="65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34A51"/>
                </a:solidFill>
                <a:latin typeface="Arial"/>
                <a:cs typeface="Arial"/>
              </a:rPr>
              <a:t>have</a:t>
            </a:r>
            <a:r>
              <a:rPr dirty="0" sz="700" spc="6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access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to</a:t>
            </a:r>
            <a:r>
              <a:rPr dirty="0" sz="700" spc="110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business</a:t>
            </a:r>
            <a:r>
              <a:rPr dirty="0" sz="700" spc="114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services</a:t>
            </a:r>
            <a:r>
              <a:rPr dirty="0" sz="700" spc="114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such</a:t>
            </a:r>
            <a:r>
              <a:rPr dirty="0" sz="700" spc="114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as</a:t>
            </a:r>
            <a:r>
              <a:rPr dirty="0" sz="700" spc="114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34A51"/>
                </a:solidFill>
                <a:latin typeface="Arial"/>
                <a:cs typeface="Arial"/>
              </a:rPr>
              <a:t>estate</a:t>
            </a:r>
            <a:r>
              <a:rPr dirty="0" sz="700" spc="114">
                <a:solidFill>
                  <a:srgbClr val="434A5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34A51"/>
                </a:solidFill>
                <a:latin typeface="Arial"/>
                <a:cs typeface="Arial"/>
              </a:rPr>
              <a:t>management</a:t>
            </a:r>
            <a:endParaRPr sz="700">
              <a:latin typeface="Arial"/>
              <a:cs typeface="Arial"/>
            </a:endParaRPr>
          </a:p>
        </p:txBody>
      </p:sp>
      <p:pic>
        <p:nvPicPr>
          <p:cNvPr id="25" name="object 25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052702" y="2228827"/>
            <a:ext cx="68579" cy="68579"/>
          </a:xfrm>
          <a:prstGeom prst="rect">
            <a:avLst/>
          </a:prstGeom>
        </p:spPr>
      </p:pic>
      <p:pic>
        <p:nvPicPr>
          <p:cNvPr id="26" name="object 26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052702" y="3118925"/>
            <a:ext cx="68579" cy="68579"/>
          </a:xfrm>
          <a:prstGeom prst="rect">
            <a:avLst/>
          </a:prstGeom>
        </p:spPr>
      </p:pic>
      <p:grpSp>
        <p:nvGrpSpPr>
          <p:cNvPr id="27" name="object 27" descr=""/>
          <p:cNvGrpSpPr/>
          <p:nvPr/>
        </p:nvGrpSpPr>
        <p:grpSpPr>
          <a:xfrm>
            <a:off x="2168905" y="3871834"/>
            <a:ext cx="4818380" cy="1636395"/>
            <a:chOff x="2168905" y="3871834"/>
            <a:chExt cx="4818380" cy="1636395"/>
          </a:xfrm>
        </p:grpSpPr>
        <p:pic>
          <p:nvPicPr>
            <p:cNvPr id="28" name="object 28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851998" y="3871834"/>
              <a:ext cx="3135249" cy="1636142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68905" y="3991114"/>
              <a:ext cx="621550" cy="1341678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68853" y="3953789"/>
              <a:ext cx="509562" cy="1379016"/>
            </a:xfrm>
            <a:prstGeom prst="rect">
              <a:avLst/>
            </a:prstGeom>
          </p:spPr>
        </p:pic>
      </p:grpSp>
      <p:grpSp>
        <p:nvGrpSpPr>
          <p:cNvPr id="31" name="object 31" descr=""/>
          <p:cNvGrpSpPr/>
          <p:nvPr/>
        </p:nvGrpSpPr>
        <p:grpSpPr>
          <a:xfrm>
            <a:off x="6343248" y="658804"/>
            <a:ext cx="719455" cy="852805"/>
            <a:chOff x="6343248" y="658804"/>
            <a:chExt cx="719455" cy="852805"/>
          </a:xfrm>
        </p:grpSpPr>
        <p:pic>
          <p:nvPicPr>
            <p:cNvPr id="32" name="object 32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493475" y="1412828"/>
              <a:ext cx="421255" cy="98438"/>
            </a:xfrm>
            <a:prstGeom prst="rect">
              <a:avLst/>
            </a:prstGeom>
          </p:spPr>
        </p:pic>
        <p:sp>
          <p:nvSpPr>
            <p:cNvPr id="33" name="object 33" descr=""/>
            <p:cNvSpPr/>
            <p:nvPr/>
          </p:nvSpPr>
          <p:spPr>
            <a:xfrm>
              <a:off x="6504469" y="819694"/>
              <a:ext cx="396875" cy="396875"/>
            </a:xfrm>
            <a:custGeom>
              <a:avLst/>
              <a:gdLst/>
              <a:ahLst/>
              <a:cxnLst/>
              <a:rect l="l" t="t" r="r" b="b"/>
              <a:pathLst>
                <a:path w="396875" h="396875">
                  <a:moveTo>
                    <a:pt x="198234" y="0"/>
                  </a:moveTo>
                  <a:lnTo>
                    <a:pt x="152783" y="5235"/>
                  </a:lnTo>
                  <a:lnTo>
                    <a:pt x="111059" y="20150"/>
                  </a:lnTo>
                  <a:lnTo>
                    <a:pt x="74252" y="43552"/>
                  </a:lnTo>
                  <a:lnTo>
                    <a:pt x="43552" y="74252"/>
                  </a:lnTo>
                  <a:lnTo>
                    <a:pt x="20150" y="111059"/>
                  </a:lnTo>
                  <a:lnTo>
                    <a:pt x="5235" y="152783"/>
                  </a:lnTo>
                  <a:lnTo>
                    <a:pt x="0" y="198234"/>
                  </a:lnTo>
                  <a:lnTo>
                    <a:pt x="5233" y="243685"/>
                  </a:lnTo>
                  <a:lnTo>
                    <a:pt x="20143" y="285409"/>
                  </a:lnTo>
                  <a:lnTo>
                    <a:pt x="43540" y="322216"/>
                  </a:lnTo>
                  <a:lnTo>
                    <a:pt x="74236" y="352916"/>
                  </a:lnTo>
                  <a:lnTo>
                    <a:pt x="111042" y="376318"/>
                  </a:lnTo>
                  <a:lnTo>
                    <a:pt x="152771" y="391232"/>
                  </a:lnTo>
                  <a:lnTo>
                    <a:pt x="198234" y="396468"/>
                  </a:lnTo>
                  <a:lnTo>
                    <a:pt x="243701" y="391232"/>
                  </a:lnTo>
                  <a:lnTo>
                    <a:pt x="285431" y="376318"/>
                  </a:lnTo>
                  <a:lnTo>
                    <a:pt x="322237" y="352916"/>
                  </a:lnTo>
                  <a:lnTo>
                    <a:pt x="352932" y="322216"/>
                  </a:lnTo>
                  <a:lnTo>
                    <a:pt x="376327" y="285409"/>
                  </a:lnTo>
                  <a:lnTo>
                    <a:pt x="391235" y="243685"/>
                  </a:lnTo>
                  <a:lnTo>
                    <a:pt x="396468" y="198234"/>
                  </a:lnTo>
                  <a:lnTo>
                    <a:pt x="391232" y="152783"/>
                  </a:lnTo>
                  <a:lnTo>
                    <a:pt x="376318" y="111059"/>
                  </a:lnTo>
                  <a:lnTo>
                    <a:pt x="352916" y="74252"/>
                  </a:lnTo>
                  <a:lnTo>
                    <a:pt x="322216" y="43552"/>
                  </a:lnTo>
                  <a:lnTo>
                    <a:pt x="285409" y="20150"/>
                  </a:lnTo>
                  <a:lnTo>
                    <a:pt x="243685" y="5235"/>
                  </a:lnTo>
                  <a:lnTo>
                    <a:pt x="198234" y="0"/>
                  </a:lnTo>
                  <a:close/>
                </a:path>
              </a:pathLst>
            </a:custGeom>
            <a:solidFill>
              <a:srgbClr val="42B0D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570526" y="885752"/>
              <a:ext cx="264353" cy="263922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493475" y="1412828"/>
              <a:ext cx="421255" cy="98438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6437413" y="1018260"/>
              <a:ext cx="265430" cy="265430"/>
            </a:xfrm>
            <a:custGeom>
              <a:avLst/>
              <a:gdLst/>
              <a:ahLst/>
              <a:cxnLst/>
              <a:rect l="l" t="t" r="r" b="b"/>
              <a:pathLst>
                <a:path w="265429" h="265430">
                  <a:moveTo>
                    <a:pt x="0" y="0"/>
                  </a:moveTo>
                  <a:lnTo>
                    <a:pt x="4273" y="47690"/>
                  </a:lnTo>
                  <a:lnTo>
                    <a:pt x="16595" y="92575"/>
                  </a:lnTo>
                  <a:lnTo>
                    <a:pt x="36216" y="133904"/>
                  </a:lnTo>
                  <a:lnTo>
                    <a:pt x="62387" y="170930"/>
                  </a:lnTo>
                  <a:lnTo>
                    <a:pt x="94360" y="202902"/>
                  </a:lnTo>
                  <a:lnTo>
                    <a:pt x="131385" y="229074"/>
                  </a:lnTo>
                  <a:lnTo>
                    <a:pt x="172715" y="248695"/>
                  </a:lnTo>
                  <a:lnTo>
                    <a:pt x="217599" y="261016"/>
                  </a:lnTo>
                  <a:lnTo>
                    <a:pt x="265290" y="265290"/>
                  </a:lnTo>
                </a:path>
              </a:pathLst>
            </a:custGeom>
            <a:ln w="25069">
              <a:solidFill>
                <a:srgbClr val="DDDDD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6702703" y="752970"/>
              <a:ext cx="265430" cy="265430"/>
            </a:xfrm>
            <a:custGeom>
              <a:avLst/>
              <a:gdLst/>
              <a:ahLst/>
              <a:cxnLst/>
              <a:rect l="l" t="t" r="r" b="b"/>
              <a:pathLst>
                <a:path w="265429" h="265430">
                  <a:moveTo>
                    <a:pt x="265290" y="265290"/>
                  </a:moveTo>
                  <a:lnTo>
                    <a:pt x="261016" y="217599"/>
                  </a:lnTo>
                  <a:lnTo>
                    <a:pt x="248695" y="172715"/>
                  </a:lnTo>
                  <a:lnTo>
                    <a:pt x="229074" y="131385"/>
                  </a:lnTo>
                  <a:lnTo>
                    <a:pt x="202902" y="94360"/>
                  </a:lnTo>
                  <a:lnTo>
                    <a:pt x="170930" y="62387"/>
                  </a:lnTo>
                  <a:lnTo>
                    <a:pt x="133904" y="36216"/>
                  </a:lnTo>
                  <a:lnTo>
                    <a:pt x="92575" y="16595"/>
                  </a:lnTo>
                  <a:lnTo>
                    <a:pt x="47690" y="4273"/>
                  </a:lnTo>
                  <a:lnTo>
                    <a:pt x="0" y="0"/>
                  </a:lnTo>
                </a:path>
              </a:pathLst>
            </a:custGeom>
            <a:ln w="25069">
              <a:solidFill>
                <a:srgbClr val="DDDDD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6591857" y="1018255"/>
              <a:ext cx="417195" cy="306070"/>
            </a:xfrm>
            <a:custGeom>
              <a:avLst/>
              <a:gdLst/>
              <a:ahLst/>
              <a:cxnLst/>
              <a:rect l="l" t="t" r="r" b="b"/>
              <a:pathLst>
                <a:path w="417195" h="306069">
                  <a:moveTo>
                    <a:pt x="0" y="285153"/>
                  </a:moveTo>
                  <a:lnTo>
                    <a:pt x="26315" y="294026"/>
                  </a:lnTo>
                  <a:lnTo>
                    <a:pt x="53646" y="300520"/>
                  </a:lnTo>
                  <a:lnTo>
                    <a:pt x="81865" y="304509"/>
                  </a:lnTo>
                  <a:lnTo>
                    <a:pt x="110845" y="305866"/>
                  </a:lnTo>
                  <a:lnTo>
                    <a:pt x="160463" y="301863"/>
                  </a:lnTo>
                  <a:lnTo>
                    <a:pt x="207530" y="290272"/>
                  </a:lnTo>
                  <a:lnTo>
                    <a:pt x="251416" y="271723"/>
                  </a:lnTo>
                  <a:lnTo>
                    <a:pt x="291491" y="246847"/>
                  </a:lnTo>
                  <a:lnTo>
                    <a:pt x="327128" y="216274"/>
                  </a:lnTo>
                  <a:lnTo>
                    <a:pt x="357696" y="180634"/>
                  </a:lnTo>
                  <a:lnTo>
                    <a:pt x="382566" y="140556"/>
                  </a:lnTo>
                  <a:lnTo>
                    <a:pt x="401109" y="96671"/>
                  </a:lnTo>
                  <a:lnTo>
                    <a:pt x="412697" y="49609"/>
                  </a:lnTo>
                  <a:lnTo>
                    <a:pt x="416699" y="0"/>
                  </a:lnTo>
                </a:path>
              </a:pathLst>
            </a:custGeom>
            <a:ln w="249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6396849" y="712403"/>
              <a:ext cx="306070" cy="385445"/>
            </a:xfrm>
            <a:custGeom>
              <a:avLst/>
              <a:gdLst/>
              <a:ahLst/>
              <a:cxnLst/>
              <a:rect l="l" t="t" r="r" b="b"/>
              <a:pathLst>
                <a:path w="306070" h="385444">
                  <a:moveTo>
                    <a:pt x="305854" y="0"/>
                  </a:moveTo>
                  <a:lnTo>
                    <a:pt x="256235" y="4002"/>
                  </a:lnTo>
                  <a:lnTo>
                    <a:pt x="209169" y="15589"/>
                  </a:lnTo>
                  <a:lnTo>
                    <a:pt x="165283" y="34133"/>
                  </a:lnTo>
                  <a:lnTo>
                    <a:pt x="125207" y="59003"/>
                  </a:lnTo>
                  <a:lnTo>
                    <a:pt x="89571" y="89571"/>
                  </a:lnTo>
                  <a:lnTo>
                    <a:pt x="59003" y="125207"/>
                  </a:lnTo>
                  <a:lnTo>
                    <a:pt x="34133" y="165283"/>
                  </a:lnTo>
                  <a:lnTo>
                    <a:pt x="15589" y="209169"/>
                  </a:lnTo>
                  <a:lnTo>
                    <a:pt x="4002" y="256235"/>
                  </a:lnTo>
                  <a:lnTo>
                    <a:pt x="0" y="305854"/>
                  </a:lnTo>
                  <a:lnTo>
                    <a:pt x="668" y="326301"/>
                  </a:lnTo>
                  <a:lnTo>
                    <a:pt x="2651" y="346386"/>
                  </a:lnTo>
                  <a:lnTo>
                    <a:pt x="5915" y="366061"/>
                  </a:lnTo>
                  <a:lnTo>
                    <a:pt x="10426" y="385279"/>
                  </a:lnTo>
                </a:path>
              </a:pathLst>
            </a:custGeom>
            <a:ln w="249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6355713" y="671269"/>
              <a:ext cx="694055" cy="694055"/>
            </a:xfrm>
            <a:custGeom>
              <a:avLst/>
              <a:gdLst/>
              <a:ahLst/>
              <a:cxnLst/>
              <a:rect l="l" t="t" r="r" b="b"/>
              <a:pathLst>
                <a:path w="694054" h="694055">
                  <a:moveTo>
                    <a:pt x="346989" y="0"/>
                  </a:moveTo>
                  <a:lnTo>
                    <a:pt x="299903" y="3167"/>
                  </a:lnTo>
                  <a:lnTo>
                    <a:pt x="254743" y="12394"/>
                  </a:lnTo>
                  <a:lnTo>
                    <a:pt x="211922" y="27267"/>
                  </a:lnTo>
                  <a:lnTo>
                    <a:pt x="171854" y="47372"/>
                  </a:lnTo>
                  <a:lnTo>
                    <a:pt x="134951" y="72297"/>
                  </a:lnTo>
                  <a:lnTo>
                    <a:pt x="101628" y="101628"/>
                  </a:lnTo>
                  <a:lnTo>
                    <a:pt x="72297" y="134951"/>
                  </a:lnTo>
                  <a:lnTo>
                    <a:pt x="47372" y="171854"/>
                  </a:lnTo>
                  <a:lnTo>
                    <a:pt x="27267" y="211922"/>
                  </a:lnTo>
                  <a:lnTo>
                    <a:pt x="12394" y="254743"/>
                  </a:lnTo>
                  <a:lnTo>
                    <a:pt x="3167" y="299903"/>
                  </a:lnTo>
                  <a:lnTo>
                    <a:pt x="0" y="346989"/>
                  </a:lnTo>
                  <a:lnTo>
                    <a:pt x="3167" y="394075"/>
                  </a:lnTo>
                  <a:lnTo>
                    <a:pt x="12394" y="439235"/>
                  </a:lnTo>
                  <a:lnTo>
                    <a:pt x="27267" y="482055"/>
                  </a:lnTo>
                  <a:lnTo>
                    <a:pt x="47372" y="522124"/>
                  </a:lnTo>
                  <a:lnTo>
                    <a:pt x="72297" y="559026"/>
                  </a:lnTo>
                  <a:lnTo>
                    <a:pt x="101628" y="592350"/>
                  </a:lnTo>
                  <a:lnTo>
                    <a:pt x="134951" y="621681"/>
                  </a:lnTo>
                  <a:lnTo>
                    <a:pt x="171854" y="646605"/>
                  </a:lnTo>
                  <a:lnTo>
                    <a:pt x="211922" y="666711"/>
                  </a:lnTo>
                  <a:lnTo>
                    <a:pt x="254743" y="681584"/>
                  </a:lnTo>
                  <a:lnTo>
                    <a:pt x="299903" y="690811"/>
                  </a:lnTo>
                  <a:lnTo>
                    <a:pt x="346989" y="693978"/>
                  </a:lnTo>
                  <a:lnTo>
                    <a:pt x="394075" y="690811"/>
                  </a:lnTo>
                  <a:lnTo>
                    <a:pt x="439235" y="681584"/>
                  </a:lnTo>
                  <a:lnTo>
                    <a:pt x="482055" y="666711"/>
                  </a:lnTo>
                  <a:lnTo>
                    <a:pt x="522124" y="646605"/>
                  </a:lnTo>
                  <a:lnTo>
                    <a:pt x="559026" y="621681"/>
                  </a:lnTo>
                  <a:lnTo>
                    <a:pt x="592350" y="592350"/>
                  </a:lnTo>
                  <a:lnTo>
                    <a:pt x="621681" y="559026"/>
                  </a:lnTo>
                  <a:lnTo>
                    <a:pt x="646605" y="522124"/>
                  </a:lnTo>
                  <a:lnTo>
                    <a:pt x="666711" y="482055"/>
                  </a:lnTo>
                  <a:lnTo>
                    <a:pt x="681584" y="439235"/>
                  </a:lnTo>
                  <a:lnTo>
                    <a:pt x="690811" y="394075"/>
                  </a:lnTo>
                  <a:lnTo>
                    <a:pt x="693978" y="346989"/>
                  </a:lnTo>
                </a:path>
              </a:pathLst>
            </a:custGeom>
            <a:ln w="24930">
              <a:solidFill>
                <a:srgbClr val="DDDDD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6478215" y="794247"/>
              <a:ext cx="224154" cy="447675"/>
            </a:xfrm>
            <a:custGeom>
              <a:avLst/>
              <a:gdLst/>
              <a:ahLst/>
              <a:cxnLst/>
              <a:rect l="l" t="t" r="r" b="b"/>
              <a:pathLst>
                <a:path w="224154" h="447675">
                  <a:moveTo>
                    <a:pt x="223634" y="447268"/>
                  </a:moveTo>
                  <a:lnTo>
                    <a:pt x="177791" y="442835"/>
                  </a:lnTo>
                  <a:lnTo>
                    <a:pt x="135450" y="430072"/>
                  </a:lnTo>
                  <a:lnTo>
                    <a:pt x="97416" y="409784"/>
                  </a:lnTo>
                  <a:lnTo>
                    <a:pt x="64492" y="382776"/>
                  </a:lnTo>
                  <a:lnTo>
                    <a:pt x="37483" y="349852"/>
                  </a:lnTo>
                  <a:lnTo>
                    <a:pt x="17195" y="311817"/>
                  </a:lnTo>
                  <a:lnTo>
                    <a:pt x="4433" y="269476"/>
                  </a:lnTo>
                  <a:lnTo>
                    <a:pt x="0" y="223634"/>
                  </a:lnTo>
                  <a:lnTo>
                    <a:pt x="4433" y="177791"/>
                  </a:lnTo>
                  <a:lnTo>
                    <a:pt x="17195" y="135450"/>
                  </a:lnTo>
                  <a:lnTo>
                    <a:pt x="37483" y="97416"/>
                  </a:lnTo>
                  <a:lnTo>
                    <a:pt x="64492" y="64492"/>
                  </a:lnTo>
                  <a:lnTo>
                    <a:pt x="97416" y="37483"/>
                  </a:lnTo>
                  <a:lnTo>
                    <a:pt x="135450" y="17195"/>
                  </a:lnTo>
                  <a:lnTo>
                    <a:pt x="177791" y="4433"/>
                  </a:lnTo>
                  <a:lnTo>
                    <a:pt x="223634" y="0"/>
                  </a:lnTo>
                </a:path>
              </a:pathLst>
            </a:custGeom>
            <a:ln w="249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6725165" y="660086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8097" y="0"/>
                  </a:moveTo>
                  <a:lnTo>
                    <a:pt x="11658" y="0"/>
                  </a:lnTo>
                  <a:lnTo>
                    <a:pt x="5219" y="0"/>
                  </a:lnTo>
                  <a:lnTo>
                    <a:pt x="0" y="5219"/>
                  </a:lnTo>
                  <a:lnTo>
                    <a:pt x="0" y="18097"/>
                  </a:lnTo>
                  <a:lnTo>
                    <a:pt x="5219" y="23317"/>
                  </a:lnTo>
                  <a:lnTo>
                    <a:pt x="18097" y="23317"/>
                  </a:lnTo>
                  <a:lnTo>
                    <a:pt x="23317" y="18097"/>
                  </a:lnTo>
                  <a:lnTo>
                    <a:pt x="23317" y="5219"/>
                  </a:lnTo>
                  <a:lnTo>
                    <a:pt x="18097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06426" y="1121004"/>
              <a:ext cx="23317" cy="23317"/>
            </a:xfrm>
            <a:prstGeom prst="rect">
              <a:avLst/>
            </a:prstGeom>
          </p:spPr>
        </p:pic>
        <p:pic>
          <p:nvPicPr>
            <p:cNvPr id="44" name="object 4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995617" y="969886"/>
              <a:ext cx="23317" cy="2330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2024-03-24T17:39:14Z</dcterms:created>
  <dcterms:modified xsi:type="dcterms:W3CDTF">2024-03-24T17:39:14Z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2022-10-13T00:00:00Z</vt:filetime>
  </property>
  <property fmtid="{D5CDD505-2E9C-101B-9397-08002B2CF9AE}" pid="3" name="Creator">
    <vt:lpwstr>Adobe InDesign 16.1 (Macintosh)</vt:lpwstr>
  </property>
  <property fmtid="{D5CDD505-2E9C-101B-9397-08002B2CF9AE}" pid="4" name="LastSaved">
    <vt:filetime>2024-03-24T00:00:00Z</vt:filetime>
  </property>
  <property fmtid="{D5CDD505-2E9C-101B-9397-08002B2CF9AE}" pid="5" name="Producer">
    <vt:lpwstr>Adobe PDF Library 15.0</vt:lpwstr>
  </property>
</Properties>
</file>