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3978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94B66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120" dirty="0"/>
              <a:t>‹#›</a:t>
            </a:fld>
            <a:endParaRPr spc="12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394B66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120" dirty="0"/>
              <a:t>‹#›</a:t>
            </a:fld>
            <a:endParaRPr spc="12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120" dirty="0"/>
              <a:t>‹#›</a:t>
            </a:fld>
            <a:endParaRPr spc="12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120" dirty="0"/>
              <a:t>‹#›</a:t>
            </a:fld>
            <a:endParaRPr spc="12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006CFF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120" dirty="0"/>
              <a:t>‹#›</a:t>
            </a:fld>
            <a:endParaRPr spc="12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1225" y="1158875"/>
            <a:ext cx="4857115" cy="846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759" y="2681257"/>
            <a:ext cx="3371215" cy="2545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94B66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34559" y="9655175"/>
            <a:ext cx="198186" cy="243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006CFF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120" dirty="0"/>
              <a:t>‹#›</a:t>
            </a:fld>
            <a:endParaRPr spc="12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hyperlink" Target="https://play.google.com/store/apps/details?id=com.microsale&amp;hl=en" TargetMode="Externa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hyperlink" Target="https://itunes.apple.com/us/app/microsale/id1246248778?mt=8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8.png"/><Relationship Id="rId7" Type="http://schemas.openxmlformats.org/officeDocument/2006/relationships/hyperlink" Target="http://www.fourth.com/" TargetMode="External"/><Relationship Id="rId12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7shits.com/" TargetMode="External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9.jp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9400" y="5092700"/>
            <a:ext cx="4267835" cy="8464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204"/>
              </a:spcBef>
            </a:pPr>
            <a:r>
              <a:rPr b="1" spc="105" dirty="0">
                <a:latin typeface="Calibri"/>
                <a:cs typeface="Calibri"/>
              </a:rPr>
              <a:t>More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spc="155" dirty="0">
                <a:latin typeface="Calibri"/>
                <a:cs typeface="Calibri"/>
              </a:rPr>
              <a:t>powerful,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spc="-125" dirty="0"/>
              <a:t>even</a:t>
            </a:r>
            <a:r>
              <a:rPr spc="-270" dirty="0"/>
              <a:t> </a:t>
            </a:r>
            <a:r>
              <a:rPr spc="-125" dirty="0"/>
              <a:t>more </a:t>
            </a:r>
            <a:r>
              <a:rPr spc="-215" dirty="0"/>
              <a:t>user-</a:t>
            </a:r>
            <a:r>
              <a:rPr spc="-95" dirty="0"/>
              <a:t>friendly</a:t>
            </a:r>
            <a:r>
              <a:rPr spc="-290" dirty="0"/>
              <a:t> </a:t>
            </a:r>
            <a:r>
              <a:rPr spc="-10" dirty="0"/>
              <a:t>features.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49400" y="4730765"/>
            <a:ext cx="1292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9660" algn="l"/>
              </a:tabLst>
            </a:pP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V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65" dirty="0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75" dirty="0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N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sz="1200" spc="-390" dirty="0">
                <a:solidFill>
                  <a:srgbClr val="006CFF"/>
                </a:solidFill>
                <a:latin typeface="Verdana"/>
                <a:cs typeface="Verdana"/>
              </a:rPr>
              <a:t>1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0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03582" y="8618616"/>
            <a:ext cx="6069330" cy="1440180"/>
            <a:chOff x="1703582" y="8618616"/>
            <a:chExt cx="6069330" cy="1440180"/>
          </a:xfrm>
        </p:grpSpPr>
        <p:sp>
          <p:nvSpPr>
            <p:cNvPr id="5" name="object 5"/>
            <p:cNvSpPr/>
            <p:nvPr/>
          </p:nvSpPr>
          <p:spPr>
            <a:xfrm>
              <a:off x="6028982" y="8736314"/>
              <a:ext cx="1743710" cy="1322705"/>
            </a:xfrm>
            <a:custGeom>
              <a:avLst/>
              <a:gdLst/>
              <a:ahLst/>
              <a:cxnLst/>
              <a:rect l="l" t="t" r="r" b="b"/>
              <a:pathLst>
                <a:path w="1743709" h="1322704">
                  <a:moveTo>
                    <a:pt x="1743416" y="1322085"/>
                  </a:moveTo>
                  <a:lnTo>
                    <a:pt x="0" y="1322085"/>
                  </a:lnTo>
                  <a:lnTo>
                    <a:pt x="10354" y="1307237"/>
                  </a:lnTo>
                  <a:lnTo>
                    <a:pt x="39295" y="1263821"/>
                  </a:lnTo>
                  <a:lnTo>
                    <a:pt x="67417" y="1219854"/>
                  </a:lnTo>
                  <a:lnTo>
                    <a:pt x="94784" y="1175424"/>
                  </a:lnTo>
                  <a:lnTo>
                    <a:pt x="121461" y="1130622"/>
                  </a:lnTo>
                  <a:lnTo>
                    <a:pt x="147513" y="1085537"/>
                  </a:lnTo>
                  <a:lnTo>
                    <a:pt x="173005" y="1040261"/>
                  </a:lnTo>
                  <a:lnTo>
                    <a:pt x="198273" y="997209"/>
                  </a:lnTo>
                  <a:lnTo>
                    <a:pt x="225038" y="955267"/>
                  </a:lnTo>
                  <a:lnTo>
                    <a:pt x="253230" y="914407"/>
                  </a:lnTo>
                  <a:lnTo>
                    <a:pt x="282781" y="874607"/>
                  </a:lnTo>
                  <a:lnTo>
                    <a:pt x="313621" y="835840"/>
                  </a:lnTo>
                  <a:lnTo>
                    <a:pt x="345681" y="798082"/>
                  </a:lnTo>
                  <a:lnTo>
                    <a:pt x="378892" y="761308"/>
                  </a:lnTo>
                  <a:lnTo>
                    <a:pt x="413185" y="725492"/>
                  </a:lnTo>
                  <a:lnTo>
                    <a:pt x="448490" y="690610"/>
                  </a:lnTo>
                  <a:lnTo>
                    <a:pt x="484739" y="656637"/>
                  </a:lnTo>
                  <a:lnTo>
                    <a:pt x="521862" y="623548"/>
                  </a:lnTo>
                  <a:lnTo>
                    <a:pt x="559789" y="591318"/>
                  </a:lnTo>
                  <a:lnTo>
                    <a:pt x="598453" y="559921"/>
                  </a:lnTo>
                  <a:lnTo>
                    <a:pt x="637783" y="529333"/>
                  </a:lnTo>
                  <a:lnTo>
                    <a:pt x="677711" y="499529"/>
                  </a:lnTo>
                  <a:lnTo>
                    <a:pt x="718168" y="470484"/>
                  </a:lnTo>
                  <a:lnTo>
                    <a:pt x="759083" y="442174"/>
                  </a:lnTo>
                  <a:lnTo>
                    <a:pt x="800388" y="414572"/>
                  </a:lnTo>
                  <a:lnTo>
                    <a:pt x="842015" y="387654"/>
                  </a:lnTo>
                  <a:lnTo>
                    <a:pt x="883893" y="361395"/>
                  </a:lnTo>
                  <a:lnTo>
                    <a:pt x="927593" y="335306"/>
                  </a:lnTo>
                  <a:lnTo>
                    <a:pt x="971723" y="310108"/>
                  </a:lnTo>
                  <a:lnTo>
                    <a:pt x="1016266" y="285773"/>
                  </a:lnTo>
                  <a:lnTo>
                    <a:pt x="1061205" y="262276"/>
                  </a:lnTo>
                  <a:lnTo>
                    <a:pt x="1106521" y="239589"/>
                  </a:lnTo>
                  <a:lnTo>
                    <a:pt x="1152197" y="217685"/>
                  </a:lnTo>
                  <a:lnTo>
                    <a:pt x="1198217" y="196538"/>
                  </a:lnTo>
                  <a:lnTo>
                    <a:pt x="1244561" y="176120"/>
                  </a:lnTo>
                  <a:lnTo>
                    <a:pt x="1291212" y="156406"/>
                  </a:lnTo>
                  <a:lnTo>
                    <a:pt x="1338154" y="137369"/>
                  </a:lnTo>
                  <a:lnTo>
                    <a:pt x="1385368" y="118981"/>
                  </a:lnTo>
                  <a:lnTo>
                    <a:pt x="1432837" y="101216"/>
                  </a:lnTo>
                  <a:lnTo>
                    <a:pt x="1480542" y="84048"/>
                  </a:lnTo>
                  <a:lnTo>
                    <a:pt x="1528468" y="67448"/>
                  </a:lnTo>
                  <a:lnTo>
                    <a:pt x="1576595" y="51392"/>
                  </a:lnTo>
                  <a:lnTo>
                    <a:pt x="1624908" y="35851"/>
                  </a:lnTo>
                  <a:lnTo>
                    <a:pt x="1673387" y="20800"/>
                  </a:lnTo>
                  <a:lnTo>
                    <a:pt x="1743416" y="0"/>
                  </a:lnTo>
                  <a:lnTo>
                    <a:pt x="1743416" y="1322085"/>
                  </a:lnTo>
                  <a:close/>
                </a:path>
              </a:pathLst>
            </a:custGeom>
            <a:solidFill>
              <a:srgbClr val="1E5B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28982" y="8736314"/>
              <a:ext cx="1743710" cy="1322705"/>
            </a:xfrm>
            <a:custGeom>
              <a:avLst/>
              <a:gdLst/>
              <a:ahLst/>
              <a:cxnLst/>
              <a:rect l="l" t="t" r="r" b="b"/>
              <a:pathLst>
                <a:path w="1743709" h="1322704">
                  <a:moveTo>
                    <a:pt x="0" y="1322085"/>
                  </a:moveTo>
                  <a:lnTo>
                    <a:pt x="39295" y="1263821"/>
                  </a:lnTo>
                  <a:lnTo>
                    <a:pt x="67417" y="1219854"/>
                  </a:lnTo>
                  <a:lnTo>
                    <a:pt x="94784" y="1175424"/>
                  </a:lnTo>
                  <a:lnTo>
                    <a:pt x="121461" y="1130622"/>
                  </a:lnTo>
                  <a:lnTo>
                    <a:pt x="147513" y="1085537"/>
                  </a:lnTo>
                  <a:lnTo>
                    <a:pt x="173005" y="1040261"/>
                  </a:lnTo>
                  <a:lnTo>
                    <a:pt x="198273" y="997209"/>
                  </a:lnTo>
                  <a:lnTo>
                    <a:pt x="225038" y="955267"/>
                  </a:lnTo>
                  <a:lnTo>
                    <a:pt x="253230" y="914407"/>
                  </a:lnTo>
                  <a:lnTo>
                    <a:pt x="282781" y="874607"/>
                  </a:lnTo>
                  <a:lnTo>
                    <a:pt x="313621" y="835840"/>
                  </a:lnTo>
                  <a:lnTo>
                    <a:pt x="345681" y="798082"/>
                  </a:lnTo>
                  <a:lnTo>
                    <a:pt x="378892" y="761308"/>
                  </a:lnTo>
                  <a:lnTo>
                    <a:pt x="413185" y="725492"/>
                  </a:lnTo>
                  <a:lnTo>
                    <a:pt x="448490" y="690610"/>
                  </a:lnTo>
                  <a:lnTo>
                    <a:pt x="484739" y="656637"/>
                  </a:lnTo>
                  <a:lnTo>
                    <a:pt x="521862" y="623548"/>
                  </a:lnTo>
                  <a:lnTo>
                    <a:pt x="559789" y="591317"/>
                  </a:lnTo>
                  <a:lnTo>
                    <a:pt x="598453" y="559921"/>
                  </a:lnTo>
                  <a:lnTo>
                    <a:pt x="637783" y="529333"/>
                  </a:lnTo>
                  <a:lnTo>
                    <a:pt x="677711" y="499529"/>
                  </a:lnTo>
                  <a:lnTo>
                    <a:pt x="718168" y="470484"/>
                  </a:lnTo>
                  <a:lnTo>
                    <a:pt x="759083" y="442174"/>
                  </a:lnTo>
                  <a:lnTo>
                    <a:pt x="800388" y="414572"/>
                  </a:lnTo>
                  <a:lnTo>
                    <a:pt x="842015" y="387654"/>
                  </a:lnTo>
                  <a:lnTo>
                    <a:pt x="883893" y="361395"/>
                  </a:lnTo>
                  <a:lnTo>
                    <a:pt x="927593" y="335306"/>
                  </a:lnTo>
                  <a:lnTo>
                    <a:pt x="971723" y="310108"/>
                  </a:lnTo>
                  <a:lnTo>
                    <a:pt x="1016266" y="285773"/>
                  </a:lnTo>
                  <a:lnTo>
                    <a:pt x="1061205" y="262276"/>
                  </a:lnTo>
                  <a:lnTo>
                    <a:pt x="1106521" y="239589"/>
                  </a:lnTo>
                  <a:lnTo>
                    <a:pt x="1152197" y="217685"/>
                  </a:lnTo>
                  <a:lnTo>
                    <a:pt x="1198217" y="196538"/>
                  </a:lnTo>
                  <a:lnTo>
                    <a:pt x="1244561" y="176120"/>
                  </a:lnTo>
                  <a:lnTo>
                    <a:pt x="1291212" y="156406"/>
                  </a:lnTo>
                  <a:lnTo>
                    <a:pt x="1338154" y="137369"/>
                  </a:lnTo>
                  <a:lnTo>
                    <a:pt x="1385368" y="118981"/>
                  </a:lnTo>
                  <a:lnTo>
                    <a:pt x="1432837" y="101216"/>
                  </a:lnTo>
                  <a:lnTo>
                    <a:pt x="1480542" y="84048"/>
                  </a:lnTo>
                  <a:lnTo>
                    <a:pt x="1528468" y="67448"/>
                  </a:lnTo>
                  <a:lnTo>
                    <a:pt x="1576595" y="51392"/>
                  </a:lnTo>
                  <a:lnTo>
                    <a:pt x="1624908" y="35851"/>
                  </a:lnTo>
                  <a:lnTo>
                    <a:pt x="1673386" y="20800"/>
                  </a:lnTo>
                  <a:lnTo>
                    <a:pt x="1722015" y="6211"/>
                  </a:lnTo>
                  <a:lnTo>
                    <a:pt x="1743416" y="0"/>
                  </a:lnTo>
                </a:path>
              </a:pathLst>
            </a:custGeom>
            <a:ln w="3175">
              <a:solidFill>
                <a:srgbClr val="1E5B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7186" y="8618616"/>
              <a:ext cx="3135213" cy="143978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3582" y="8801100"/>
              <a:ext cx="133350" cy="1320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5268" y="9086850"/>
              <a:ext cx="122141" cy="12336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3582" y="9410700"/>
              <a:ext cx="152400" cy="9525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066296" y="8739278"/>
            <a:ext cx="1147445" cy="3263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50" b="1" dirty="0">
                <a:solidFill>
                  <a:srgbClr val="FFFFFF"/>
                </a:solidFill>
                <a:latin typeface="Calibri"/>
                <a:cs typeface="Calibri"/>
              </a:rPr>
              <a:t>V.10</a:t>
            </a:r>
            <a:r>
              <a:rPr sz="1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50" b="1" spc="155" dirty="0">
                <a:solidFill>
                  <a:srgbClr val="FFFFFF"/>
                </a:solidFill>
                <a:latin typeface="Calibri"/>
                <a:cs typeface="Calibri"/>
              </a:rPr>
              <a:t>2022</a:t>
            </a:r>
            <a:endParaRPr sz="195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4152900" cy="4163060"/>
            <a:chOff x="0" y="0"/>
            <a:chExt cx="4152900" cy="4163060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581025" cy="828675"/>
            </a:xfrm>
            <a:custGeom>
              <a:avLst/>
              <a:gdLst/>
              <a:ahLst/>
              <a:cxnLst/>
              <a:rect l="l" t="t" r="r" b="b"/>
              <a:pathLst>
                <a:path w="581025" h="828675">
                  <a:moveTo>
                    <a:pt x="114298" y="828674"/>
                  </a:moveTo>
                  <a:lnTo>
                    <a:pt x="68553" y="826427"/>
                  </a:lnTo>
                  <a:lnTo>
                    <a:pt x="23247" y="819706"/>
                  </a:lnTo>
                  <a:lnTo>
                    <a:pt x="0" y="814451"/>
                  </a:lnTo>
                  <a:lnTo>
                    <a:pt x="0" y="0"/>
                  </a:lnTo>
                  <a:lnTo>
                    <a:pt x="408929" y="0"/>
                  </a:lnTo>
                  <a:lnTo>
                    <a:pt x="444323" y="31925"/>
                  </a:lnTo>
                  <a:lnTo>
                    <a:pt x="475082" y="65862"/>
                  </a:lnTo>
                  <a:lnTo>
                    <a:pt x="502368" y="102651"/>
                  </a:lnTo>
                  <a:lnTo>
                    <a:pt x="525914" y="141937"/>
                  </a:lnTo>
                  <a:lnTo>
                    <a:pt x="545497" y="183342"/>
                  </a:lnTo>
                  <a:lnTo>
                    <a:pt x="560929" y="226466"/>
                  </a:lnTo>
                  <a:lnTo>
                    <a:pt x="572056" y="270897"/>
                  </a:lnTo>
                  <a:lnTo>
                    <a:pt x="578777" y="316203"/>
                  </a:lnTo>
                  <a:lnTo>
                    <a:pt x="581024" y="361948"/>
                  </a:lnTo>
                  <a:lnTo>
                    <a:pt x="580884" y="373407"/>
                  </a:lnTo>
                  <a:lnTo>
                    <a:pt x="577514" y="419084"/>
                  </a:lnTo>
                  <a:lnTo>
                    <a:pt x="569682" y="464213"/>
                  </a:lnTo>
                  <a:lnTo>
                    <a:pt x="557466" y="508356"/>
                  </a:lnTo>
                  <a:lnTo>
                    <a:pt x="540982" y="551089"/>
                  </a:lnTo>
                  <a:lnTo>
                    <a:pt x="520389" y="592001"/>
                  </a:lnTo>
                  <a:lnTo>
                    <a:pt x="495885" y="630696"/>
                  </a:lnTo>
                  <a:lnTo>
                    <a:pt x="467705" y="666805"/>
                  </a:lnTo>
                  <a:lnTo>
                    <a:pt x="436123" y="699975"/>
                  </a:lnTo>
                  <a:lnTo>
                    <a:pt x="401441" y="729891"/>
                  </a:lnTo>
                  <a:lnTo>
                    <a:pt x="363992" y="756266"/>
                  </a:lnTo>
                  <a:lnTo>
                    <a:pt x="324142" y="778841"/>
                  </a:lnTo>
                  <a:lnTo>
                    <a:pt x="282267" y="797403"/>
                  </a:lnTo>
                  <a:lnTo>
                    <a:pt x="238779" y="811770"/>
                  </a:lnTo>
                  <a:lnTo>
                    <a:pt x="194088" y="821804"/>
                  </a:lnTo>
                  <a:lnTo>
                    <a:pt x="148630" y="827410"/>
                  </a:lnTo>
                  <a:lnTo>
                    <a:pt x="114298" y="828674"/>
                  </a:lnTo>
                  <a:close/>
                </a:path>
              </a:pathLst>
            </a:custGeom>
            <a:solidFill>
              <a:srgbClr val="ECE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6849" y="3609995"/>
              <a:ext cx="2686016" cy="5524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772400" cy="10058400"/>
            <a:chOff x="0" y="0"/>
            <a:chExt cx="7772400" cy="10058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10058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7772400" cy="3870960"/>
            </a:xfrm>
            <a:custGeom>
              <a:avLst/>
              <a:gdLst/>
              <a:ahLst/>
              <a:cxnLst/>
              <a:rect l="l" t="t" r="r" b="b"/>
              <a:pathLst>
                <a:path w="7772400" h="3870960">
                  <a:moveTo>
                    <a:pt x="3571875" y="3870914"/>
                  </a:moveTo>
                  <a:lnTo>
                    <a:pt x="3523803" y="3870790"/>
                  </a:lnTo>
                  <a:lnTo>
                    <a:pt x="3379681" y="3868939"/>
                  </a:lnTo>
                  <a:lnTo>
                    <a:pt x="3235686" y="3864884"/>
                  </a:lnTo>
                  <a:lnTo>
                    <a:pt x="3092003" y="3858593"/>
                  </a:lnTo>
                  <a:lnTo>
                    <a:pt x="2948727" y="3850094"/>
                  </a:lnTo>
                  <a:lnTo>
                    <a:pt x="2805995" y="3839405"/>
                  </a:lnTo>
                  <a:lnTo>
                    <a:pt x="2663937" y="3826524"/>
                  </a:lnTo>
                  <a:lnTo>
                    <a:pt x="2522650" y="3811449"/>
                  </a:lnTo>
                  <a:lnTo>
                    <a:pt x="2382281" y="3794220"/>
                  </a:lnTo>
                  <a:lnTo>
                    <a:pt x="2242945" y="3774819"/>
                  </a:lnTo>
                  <a:lnTo>
                    <a:pt x="2104754" y="3753300"/>
                  </a:lnTo>
                  <a:lnTo>
                    <a:pt x="1967852" y="3729647"/>
                  </a:lnTo>
                  <a:lnTo>
                    <a:pt x="1832324" y="3703912"/>
                  </a:lnTo>
                  <a:lnTo>
                    <a:pt x="1698315" y="3676099"/>
                  </a:lnTo>
                  <a:lnTo>
                    <a:pt x="1587874" y="3651351"/>
                  </a:lnTo>
                  <a:lnTo>
                    <a:pt x="1478629" y="3625200"/>
                  </a:lnTo>
                  <a:lnTo>
                    <a:pt x="1370645" y="3597649"/>
                  </a:lnTo>
                  <a:lnTo>
                    <a:pt x="1263987" y="3568716"/>
                  </a:lnTo>
                  <a:lnTo>
                    <a:pt x="1158718" y="3538423"/>
                  </a:lnTo>
                  <a:lnTo>
                    <a:pt x="1054903" y="3506791"/>
                  </a:lnTo>
                  <a:lnTo>
                    <a:pt x="952607" y="3473842"/>
                  </a:lnTo>
                  <a:lnTo>
                    <a:pt x="851885" y="3439597"/>
                  </a:lnTo>
                  <a:lnTo>
                    <a:pt x="752804" y="3404050"/>
                  </a:lnTo>
                  <a:lnTo>
                    <a:pt x="655421" y="3367250"/>
                  </a:lnTo>
                  <a:lnTo>
                    <a:pt x="559792" y="3329220"/>
                  </a:lnTo>
                  <a:lnTo>
                    <a:pt x="512659" y="3309754"/>
                  </a:lnTo>
                  <a:lnTo>
                    <a:pt x="465979" y="3289980"/>
                  </a:lnTo>
                  <a:lnTo>
                    <a:pt x="419768" y="3269905"/>
                  </a:lnTo>
                  <a:lnTo>
                    <a:pt x="374038" y="3249539"/>
                  </a:lnTo>
                  <a:lnTo>
                    <a:pt x="328789" y="3228881"/>
                  </a:lnTo>
                  <a:lnTo>
                    <a:pt x="284021" y="3207932"/>
                  </a:lnTo>
                  <a:lnTo>
                    <a:pt x="239725" y="3186684"/>
                  </a:lnTo>
                  <a:lnTo>
                    <a:pt x="195965" y="3165169"/>
                  </a:lnTo>
                  <a:lnTo>
                    <a:pt x="152723" y="3143379"/>
                  </a:lnTo>
                  <a:lnTo>
                    <a:pt x="109984" y="3121305"/>
                  </a:lnTo>
                  <a:lnTo>
                    <a:pt x="67759" y="3098958"/>
                  </a:lnTo>
                  <a:lnTo>
                    <a:pt x="26068" y="3076348"/>
                  </a:lnTo>
                  <a:lnTo>
                    <a:pt x="0" y="3061859"/>
                  </a:lnTo>
                  <a:lnTo>
                    <a:pt x="0" y="0"/>
                  </a:lnTo>
                  <a:lnTo>
                    <a:pt x="7772400" y="0"/>
                  </a:lnTo>
                  <a:lnTo>
                    <a:pt x="7772400" y="2626267"/>
                  </a:lnTo>
                  <a:lnTo>
                    <a:pt x="7739972" y="2654183"/>
                  </a:lnTo>
                  <a:lnTo>
                    <a:pt x="7708144" y="2680812"/>
                  </a:lnTo>
                  <a:lnTo>
                    <a:pt x="7675699" y="2707236"/>
                  </a:lnTo>
                  <a:lnTo>
                    <a:pt x="7642638" y="2733460"/>
                  </a:lnTo>
                  <a:lnTo>
                    <a:pt x="7608943" y="2759473"/>
                  </a:lnTo>
                  <a:lnTo>
                    <a:pt x="7574654" y="2785262"/>
                  </a:lnTo>
                  <a:lnTo>
                    <a:pt x="7539762" y="2810830"/>
                  </a:lnTo>
                  <a:lnTo>
                    <a:pt x="7504261" y="2836179"/>
                  </a:lnTo>
                  <a:lnTo>
                    <a:pt x="7468166" y="2861284"/>
                  </a:lnTo>
                  <a:lnTo>
                    <a:pt x="7431494" y="2886160"/>
                  </a:lnTo>
                  <a:lnTo>
                    <a:pt x="7394242" y="2910804"/>
                  </a:lnTo>
                  <a:lnTo>
                    <a:pt x="7356407" y="2935213"/>
                  </a:lnTo>
                  <a:lnTo>
                    <a:pt x="7318005" y="2959363"/>
                  </a:lnTo>
                  <a:lnTo>
                    <a:pt x="7279052" y="2983269"/>
                  </a:lnTo>
                  <a:lnTo>
                    <a:pt x="7239541" y="3006928"/>
                  </a:lnTo>
                  <a:lnTo>
                    <a:pt x="7199465" y="3030332"/>
                  </a:lnTo>
                  <a:lnTo>
                    <a:pt x="7158839" y="3053474"/>
                  </a:lnTo>
                  <a:lnTo>
                    <a:pt x="7117680" y="3076348"/>
                  </a:lnTo>
                  <a:lnTo>
                    <a:pt x="7075985" y="3098958"/>
                  </a:lnTo>
                  <a:lnTo>
                    <a:pt x="7033750" y="3121305"/>
                  </a:lnTo>
                  <a:lnTo>
                    <a:pt x="6991009" y="3143383"/>
                  </a:lnTo>
                  <a:lnTo>
                    <a:pt x="6947748" y="3165180"/>
                  </a:lnTo>
                  <a:lnTo>
                    <a:pt x="6903983" y="3186696"/>
                  </a:lnTo>
                  <a:lnTo>
                    <a:pt x="6859732" y="3207932"/>
                  </a:lnTo>
                  <a:lnTo>
                    <a:pt x="6814963" y="3228881"/>
                  </a:lnTo>
                  <a:lnTo>
                    <a:pt x="6769717" y="3249539"/>
                  </a:lnTo>
                  <a:lnTo>
                    <a:pt x="6723986" y="3269905"/>
                  </a:lnTo>
                  <a:lnTo>
                    <a:pt x="6677763" y="3289980"/>
                  </a:lnTo>
                  <a:lnTo>
                    <a:pt x="6631093" y="3309754"/>
                  </a:lnTo>
                  <a:lnTo>
                    <a:pt x="6583964" y="3329220"/>
                  </a:lnTo>
                  <a:lnTo>
                    <a:pt x="6536372" y="3348383"/>
                  </a:lnTo>
                  <a:lnTo>
                    <a:pt x="6439837" y="3385809"/>
                  </a:lnTo>
                  <a:lnTo>
                    <a:pt x="6341607" y="3421977"/>
                  </a:lnTo>
                  <a:lnTo>
                    <a:pt x="6241694" y="3456881"/>
                  </a:lnTo>
                  <a:lnTo>
                    <a:pt x="6140200" y="3490478"/>
                  </a:lnTo>
                  <a:lnTo>
                    <a:pt x="6037121" y="3522774"/>
                  </a:lnTo>
                  <a:lnTo>
                    <a:pt x="5932589" y="3553737"/>
                  </a:lnTo>
                  <a:lnTo>
                    <a:pt x="5826601" y="3583355"/>
                  </a:lnTo>
                  <a:lnTo>
                    <a:pt x="5719275" y="3611597"/>
                  </a:lnTo>
                  <a:lnTo>
                    <a:pt x="5610637" y="3638452"/>
                  </a:lnTo>
                  <a:lnTo>
                    <a:pt x="5500790" y="3663899"/>
                  </a:lnTo>
                  <a:lnTo>
                    <a:pt x="5356250" y="3694873"/>
                  </a:lnTo>
                  <a:lnTo>
                    <a:pt x="5221228" y="3721298"/>
                  </a:lnTo>
                  <a:lnTo>
                    <a:pt x="5084776" y="3745651"/>
                  </a:lnTo>
                  <a:lnTo>
                    <a:pt x="4947007" y="3767882"/>
                  </a:lnTo>
                  <a:lnTo>
                    <a:pt x="4808031" y="3787988"/>
                  </a:lnTo>
                  <a:lnTo>
                    <a:pt x="4667991" y="3805944"/>
                  </a:lnTo>
                  <a:lnTo>
                    <a:pt x="4526997" y="3821743"/>
                  </a:lnTo>
                  <a:lnTo>
                    <a:pt x="4385192" y="3835353"/>
                  </a:lnTo>
                  <a:lnTo>
                    <a:pt x="4242660" y="3846778"/>
                  </a:lnTo>
                  <a:lnTo>
                    <a:pt x="4099564" y="3856002"/>
                  </a:lnTo>
                  <a:lnTo>
                    <a:pt x="3955993" y="3863035"/>
                  </a:lnTo>
                  <a:lnTo>
                    <a:pt x="3812085" y="3867834"/>
                  </a:lnTo>
                  <a:lnTo>
                    <a:pt x="3668002" y="3870419"/>
                  </a:lnTo>
                  <a:lnTo>
                    <a:pt x="3571875" y="3870914"/>
                  </a:lnTo>
                  <a:close/>
                </a:path>
              </a:pathLst>
            </a:custGeom>
            <a:solidFill>
              <a:srgbClr val="006CFF">
                <a:alpha val="4274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125" y="8743949"/>
              <a:ext cx="133350" cy="1320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1808" y="9029699"/>
              <a:ext cx="122141" cy="1233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0125" y="9353549"/>
              <a:ext cx="152400" cy="9525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02643" y="5496574"/>
            <a:ext cx="5082540" cy="16256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just">
              <a:lnSpc>
                <a:spcPct val="115700"/>
              </a:lnSpc>
              <a:spcBef>
                <a:spcPts val="125"/>
              </a:spcBef>
            </a:pPr>
            <a:r>
              <a:rPr sz="900" b="1" spc="95" dirty="0">
                <a:solidFill>
                  <a:srgbClr val="FFFFFF"/>
                </a:solidFill>
                <a:latin typeface="Calibri"/>
                <a:cs typeface="Calibri"/>
              </a:rPr>
              <a:t>KIS</a:t>
            </a:r>
            <a:r>
              <a:rPr sz="900" b="1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114" dirty="0">
                <a:solidFill>
                  <a:srgbClr val="FFFFFF"/>
                </a:solidFill>
                <a:latin typeface="Calibri"/>
                <a:cs typeface="Calibri"/>
              </a:rPr>
              <a:t>Sotware</a:t>
            </a:r>
            <a:r>
              <a:rPr sz="900" b="1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75" dirty="0">
                <a:solidFill>
                  <a:srgbClr val="FFFFFF"/>
                </a:solidFill>
                <a:latin typeface="Calibri"/>
                <a:cs typeface="Calibri"/>
              </a:rPr>
              <a:t>Dba</a:t>
            </a:r>
            <a:r>
              <a:rPr sz="900" b="1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55" dirty="0">
                <a:solidFill>
                  <a:srgbClr val="FFFFFF"/>
                </a:solidFill>
                <a:latin typeface="Calibri"/>
                <a:cs typeface="Calibri"/>
              </a:rPr>
              <a:t>MicroSale</a:t>
            </a:r>
            <a:r>
              <a:rPr sz="900" b="1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90" dirty="0">
                <a:solidFill>
                  <a:srgbClr val="FFFFFF"/>
                </a:solidFill>
                <a:latin typeface="Calibri"/>
                <a:cs typeface="Calibri"/>
              </a:rPr>
              <a:t>POS</a:t>
            </a:r>
            <a:r>
              <a:rPr sz="900" b="1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is</a:t>
            </a:r>
            <a:r>
              <a:rPr sz="900" spc="3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</a:t>
            </a:r>
            <a:r>
              <a:rPr sz="900" spc="3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hospitality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focused</a:t>
            </a:r>
            <a:r>
              <a:rPr sz="900" spc="3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sotware</a:t>
            </a:r>
            <a:r>
              <a:rPr sz="900" spc="3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platform</a:t>
            </a:r>
            <a:r>
              <a:rPr sz="900" spc="3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specializing</a:t>
            </a:r>
            <a:r>
              <a:rPr sz="900" spc="4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in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quick</a:t>
            </a:r>
            <a:r>
              <a:rPr sz="900" spc="-5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ECEFF0"/>
                </a:solidFill>
                <a:latin typeface="Verdana"/>
                <a:cs typeface="Verdana"/>
              </a:rPr>
              <a:t>service,</a:t>
            </a:r>
            <a:r>
              <a:rPr sz="900" spc="-35" dirty="0">
                <a:solidFill>
                  <a:srgbClr val="ECEFF0"/>
                </a:solidFill>
                <a:latin typeface="Verdana"/>
                <a:cs typeface="Verdana"/>
              </a:rPr>
              <a:t> full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ECEFF0"/>
                </a:solidFill>
                <a:latin typeface="Verdana"/>
                <a:cs typeface="Verdana"/>
              </a:rPr>
              <a:t>service,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60" dirty="0">
                <a:solidFill>
                  <a:srgbClr val="ECEFF0"/>
                </a:solidFill>
                <a:latin typeface="Verdana"/>
                <a:cs typeface="Verdana"/>
              </a:rPr>
              <a:t>bars,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ECEFF0"/>
                </a:solidFill>
                <a:latin typeface="Verdana"/>
                <a:cs typeface="Verdana"/>
              </a:rPr>
              <a:t>pizzerias.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ECEFF0"/>
                </a:solidFill>
                <a:latin typeface="Verdana"/>
                <a:cs typeface="Verdana"/>
              </a:rPr>
              <a:t>With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65" dirty="0">
                <a:solidFill>
                  <a:srgbClr val="ECEFF0"/>
                </a:solidFill>
                <a:latin typeface="Verdana"/>
                <a:cs typeface="Verdana"/>
              </a:rPr>
              <a:t>over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5" dirty="0">
                <a:solidFill>
                  <a:srgbClr val="ECEFF0"/>
                </a:solidFill>
                <a:latin typeface="Verdana"/>
                <a:cs typeface="Verdana"/>
              </a:rPr>
              <a:t>30</a:t>
            </a:r>
            <a:r>
              <a:rPr sz="900" spc="2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years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90" dirty="0">
                <a:solidFill>
                  <a:srgbClr val="ECEFF0"/>
                </a:solidFill>
                <a:latin typeface="Verdana"/>
                <a:cs typeface="Verdana"/>
              </a:rPr>
              <a:t>in</a:t>
            </a:r>
            <a:r>
              <a:rPr sz="900" spc="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business,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serves </a:t>
            </a:r>
            <a:r>
              <a:rPr sz="900" spc="-50" dirty="0">
                <a:solidFill>
                  <a:srgbClr val="ECEFF0"/>
                </a:solidFill>
                <a:latin typeface="Verdana"/>
                <a:cs typeface="Verdana"/>
              </a:rPr>
              <a:t>over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10" dirty="0">
                <a:solidFill>
                  <a:srgbClr val="ECEFF0"/>
                </a:solidFill>
                <a:latin typeface="Verdana"/>
                <a:cs typeface="Verdana"/>
              </a:rPr>
              <a:t>95</a:t>
            </a:r>
            <a:r>
              <a:rPr sz="900" spc="3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certiied</a:t>
            </a:r>
            <a:r>
              <a:rPr sz="900" spc="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ECEFF0"/>
                </a:solidFill>
                <a:latin typeface="Verdana"/>
                <a:cs typeface="Verdana"/>
              </a:rPr>
              <a:t>resellers</a:t>
            </a:r>
            <a:r>
              <a:rPr sz="900" spc="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sz="900" spc="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independent</a:t>
            </a:r>
            <a:r>
              <a:rPr sz="900" spc="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sales</a:t>
            </a:r>
            <a:r>
              <a:rPr sz="900" spc="1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organizations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ECEFF0"/>
                </a:solidFill>
                <a:latin typeface="Verdana"/>
                <a:cs typeface="Verdana"/>
              </a:rPr>
              <a:t>throughout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the</a:t>
            </a:r>
            <a:r>
              <a:rPr sz="900" spc="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United</a:t>
            </a:r>
            <a:r>
              <a:rPr sz="900" spc="1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States and</a:t>
            </a:r>
            <a:r>
              <a:rPr sz="900" spc="-8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ECEFF0"/>
                </a:solidFill>
                <a:latin typeface="Verdana"/>
                <a:cs typeface="Verdana"/>
              </a:rPr>
              <a:t>Puerto</a:t>
            </a:r>
            <a:r>
              <a:rPr sz="900" spc="-8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Rico.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900">
              <a:latin typeface="Verdana"/>
              <a:cs typeface="Verdana"/>
            </a:endParaRPr>
          </a:p>
          <a:p>
            <a:pPr marL="12700" marR="5080" algn="just">
              <a:lnSpc>
                <a:spcPct val="116300"/>
              </a:lnSpc>
            </a:pP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sz="900" spc="-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ECEFF0"/>
                </a:solidFill>
                <a:latin typeface="Verdana"/>
                <a:cs typeface="Verdana"/>
              </a:rPr>
              <a:t>provides</a:t>
            </a:r>
            <a:r>
              <a:rPr sz="900" spc="-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an</a:t>
            </a:r>
            <a:r>
              <a:rPr sz="900" spc="-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afordable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sz="900" spc="-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complete</a:t>
            </a:r>
            <a:r>
              <a:rPr sz="900" spc="-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ECEFF0"/>
                </a:solidFill>
                <a:latin typeface="Verdana"/>
                <a:cs typeface="Verdana"/>
              </a:rPr>
              <a:t>POS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ECEFF0"/>
                </a:solidFill>
                <a:latin typeface="Verdana"/>
                <a:cs typeface="Verdana"/>
              </a:rPr>
              <a:t>solution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50" dirty="0">
                <a:solidFill>
                  <a:srgbClr val="ECEFF0"/>
                </a:solidFill>
                <a:latin typeface="Verdana"/>
                <a:cs typeface="Verdana"/>
              </a:rPr>
              <a:t>with</a:t>
            </a:r>
            <a:r>
              <a:rPr sz="900" spc="-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advanced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ECEFF0"/>
                </a:solidFill>
                <a:latin typeface="Verdana"/>
                <a:cs typeface="Verdana"/>
              </a:rPr>
              <a:t>features</a:t>
            </a:r>
            <a:r>
              <a:rPr sz="900" spc="-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ECEFF0"/>
                </a:solidFill>
                <a:latin typeface="Verdana"/>
                <a:cs typeface="Verdana"/>
              </a:rPr>
              <a:t>such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as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mobile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ECEFF0"/>
                </a:solidFill>
                <a:latin typeface="Verdana"/>
                <a:cs typeface="Verdana"/>
              </a:rPr>
              <a:t>ordering,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kitchen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displays,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ECEFF0"/>
                </a:solidFill>
                <a:latin typeface="Verdana"/>
                <a:cs typeface="Verdana"/>
              </a:rPr>
              <a:t>menu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boards,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online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reporting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remote</a:t>
            </a:r>
            <a:r>
              <a:rPr sz="900" spc="-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management.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sz="900" spc="22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is</a:t>
            </a:r>
            <a:r>
              <a:rPr sz="900" spc="229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</a:t>
            </a:r>
            <a:r>
              <a:rPr sz="900" spc="229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PADSS</a:t>
            </a:r>
            <a:r>
              <a:rPr sz="900" spc="22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Certiied</a:t>
            </a:r>
            <a:r>
              <a:rPr sz="900" spc="229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application</a:t>
            </a:r>
            <a:r>
              <a:rPr sz="900" spc="229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using</a:t>
            </a:r>
            <a:r>
              <a:rPr sz="900" spc="22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EMV</a:t>
            </a:r>
            <a:r>
              <a:rPr sz="900" spc="204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chip</a:t>
            </a:r>
            <a:r>
              <a:rPr sz="900" spc="21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technology</a:t>
            </a:r>
            <a:r>
              <a:rPr sz="900" spc="20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through</a:t>
            </a:r>
            <a:r>
              <a:rPr sz="900" spc="22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PAX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Technologies</a:t>
            </a:r>
            <a:r>
              <a:rPr sz="900" spc="9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sz="900" spc="9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Datacap.</a:t>
            </a:r>
            <a:r>
              <a:rPr sz="900" spc="6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As</a:t>
            </a:r>
            <a:r>
              <a:rPr sz="900" spc="9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a</a:t>
            </a:r>
            <a:r>
              <a:rPr sz="900" spc="9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complete</a:t>
            </a:r>
            <a:r>
              <a:rPr sz="900" spc="9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all-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in-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one</a:t>
            </a:r>
            <a:r>
              <a:rPr sz="900" spc="9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solution,</a:t>
            </a:r>
            <a:r>
              <a:rPr sz="900" spc="9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MicroSale</a:t>
            </a:r>
            <a:r>
              <a:rPr sz="900" spc="9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is</a:t>
            </a:r>
            <a:r>
              <a:rPr sz="900" spc="9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certiied</a:t>
            </a:r>
            <a:r>
              <a:rPr sz="900" spc="9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ECEFF0"/>
                </a:solidFill>
                <a:latin typeface="Verdana"/>
                <a:cs typeface="Verdana"/>
              </a:rPr>
              <a:t>and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integrated</a:t>
            </a:r>
            <a:r>
              <a:rPr sz="900" spc="-7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ECEFF0"/>
                </a:solidFill>
                <a:latin typeface="Verdana"/>
                <a:cs typeface="Verdana"/>
              </a:rPr>
              <a:t>to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QuickBooks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ECEFF0"/>
                </a:solidFill>
                <a:latin typeface="Verdana"/>
                <a:cs typeface="Verdana"/>
              </a:rPr>
              <a:t>Online,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ECEFF0"/>
                </a:solidFill>
                <a:latin typeface="Verdana"/>
                <a:cs typeface="Verdana"/>
              </a:rPr>
              <a:t>OLO</a:t>
            </a:r>
            <a:r>
              <a:rPr sz="900" spc="-50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ECEFF0"/>
                </a:solidFill>
                <a:latin typeface="Verdana"/>
                <a:cs typeface="Verdana"/>
              </a:rPr>
              <a:t>Online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ECEFF0"/>
                </a:solidFill>
                <a:latin typeface="Verdana"/>
                <a:cs typeface="Verdana"/>
              </a:rPr>
              <a:t>Ordering,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ECEFF0"/>
                </a:solidFill>
                <a:latin typeface="Verdana"/>
                <a:cs typeface="Verdana"/>
              </a:rPr>
              <a:t>HotSchedules,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and</a:t>
            </a:r>
            <a:r>
              <a:rPr sz="900" spc="-55" dirty="0">
                <a:solidFill>
                  <a:srgbClr val="ECEFF0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ECEFF0"/>
                </a:solidFill>
                <a:latin typeface="Verdana"/>
                <a:cs typeface="Verdana"/>
              </a:rPr>
              <a:t>more.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12168" y="1158875"/>
            <a:ext cx="354711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b="1" spc="240" dirty="0">
                <a:latin typeface="Calibri"/>
                <a:cs typeface="Calibri"/>
              </a:rPr>
              <a:t>Get</a:t>
            </a:r>
            <a:r>
              <a:rPr sz="2250" b="1" spc="-45" dirty="0">
                <a:latin typeface="Calibri"/>
                <a:cs typeface="Calibri"/>
              </a:rPr>
              <a:t> </a:t>
            </a:r>
            <a:r>
              <a:rPr sz="2250" b="1" spc="185" dirty="0">
                <a:latin typeface="Calibri"/>
                <a:cs typeface="Calibri"/>
              </a:rPr>
              <a:t>years</a:t>
            </a:r>
            <a:r>
              <a:rPr sz="2250" b="1" spc="5" dirty="0">
                <a:latin typeface="Calibri"/>
                <a:cs typeface="Calibri"/>
              </a:rPr>
              <a:t> </a:t>
            </a:r>
            <a:r>
              <a:rPr sz="2250" b="1" spc="155" dirty="0">
                <a:latin typeface="Calibri"/>
                <a:cs typeface="Calibri"/>
              </a:rPr>
              <a:t>of</a:t>
            </a:r>
            <a:r>
              <a:rPr sz="2250" b="1" spc="-45" dirty="0">
                <a:latin typeface="Calibri"/>
                <a:cs typeface="Calibri"/>
              </a:rPr>
              <a:t> </a:t>
            </a:r>
            <a:r>
              <a:rPr sz="2250" b="1" spc="170" dirty="0">
                <a:latin typeface="Calibri"/>
                <a:cs typeface="Calibri"/>
              </a:rPr>
              <a:t>free</a:t>
            </a:r>
            <a:r>
              <a:rPr sz="2250" b="1" spc="10" dirty="0">
                <a:latin typeface="Calibri"/>
                <a:cs typeface="Calibri"/>
              </a:rPr>
              <a:t> </a:t>
            </a:r>
            <a:r>
              <a:rPr sz="2250" b="1" spc="175" dirty="0">
                <a:latin typeface="Calibri"/>
                <a:cs typeface="Calibri"/>
              </a:rPr>
              <a:t>updates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02643" y="1770379"/>
            <a:ext cx="5812155" cy="854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1000"/>
              </a:lnSpc>
              <a:spcBef>
                <a:spcPts val="100"/>
              </a:spcBef>
            </a:pP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MicroSale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evolving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sotware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solution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continues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improve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every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release.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Updates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developed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released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sz="12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two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three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years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80" dirty="0">
                <a:solidFill>
                  <a:srgbClr val="FFFFFF"/>
                </a:solidFill>
                <a:latin typeface="Verdana"/>
                <a:cs typeface="Verdana"/>
              </a:rPr>
              <a:t>ater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major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version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launch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so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that</a:t>
            </a:r>
            <a:r>
              <a:rPr sz="12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you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can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get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most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out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your</a:t>
            </a:r>
            <a:r>
              <a:rPr sz="12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investment.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7841" y="5004394"/>
            <a:ext cx="1748789" cy="284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00" b="1" spc="135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17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105" dirty="0">
                <a:solidFill>
                  <a:srgbClr val="FFFFFF"/>
                </a:solidFill>
                <a:latin typeface="Calibri"/>
                <a:cs typeface="Calibri"/>
              </a:rPr>
              <a:t>MicroSale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19175" y="1643062"/>
            <a:ext cx="3752850" cy="10160"/>
          </a:xfrm>
          <a:custGeom>
            <a:avLst/>
            <a:gdLst/>
            <a:ahLst/>
            <a:cxnLst/>
            <a:rect l="l" t="t" r="r" b="b"/>
            <a:pathLst>
              <a:path w="3752850" h="10160">
                <a:moveTo>
                  <a:pt x="2469997" y="0"/>
                </a:moveTo>
                <a:lnTo>
                  <a:pt x="2469997" y="0"/>
                </a:lnTo>
                <a:lnTo>
                  <a:pt x="0" y="0"/>
                </a:lnTo>
                <a:lnTo>
                  <a:pt x="0" y="9537"/>
                </a:lnTo>
                <a:lnTo>
                  <a:pt x="2469997" y="9537"/>
                </a:lnTo>
                <a:lnTo>
                  <a:pt x="2469997" y="0"/>
                </a:lnTo>
                <a:close/>
              </a:path>
              <a:path w="3752850" h="10160">
                <a:moveTo>
                  <a:pt x="3752837" y="12"/>
                </a:moveTo>
                <a:lnTo>
                  <a:pt x="3528618" y="12"/>
                </a:lnTo>
                <a:lnTo>
                  <a:pt x="3175762" y="0"/>
                </a:lnTo>
                <a:lnTo>
                  <a:pt x="2822892" y="0"/>
                </a:lnTo>
                <a:lnTo>
                  <a:pt x="2470023" y="0"/>
                </a:lnTo>
                <a:lnTo>
                  <a:pt x="2470023" y="9537"/>
                </a:lnTo>
                <a:lnTo>
                  <a:pt x="3752837" y="9537"/>
                </a:lnTo>
                <a:lnTo>
                  <a:pt x="3752837" y="12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7772400" cy="5038725"/>
          </a:xfrm>
          <a:custGeom>
            <a:avLst/>
            <a:gdLst/>
            <a:ahLst/>
            <a:cxnLst/>
            <a:rect l="l" t="t" r="r" b="b"/>
            <a:pathLst>
              <a:path w="7772400" h="5038725">
                <a:moveTo>
                  <a:pt x="0" y="0"/>
                </a:moveTo>
                <a:lnTo>
                  <a:pt x="7772400" y="0"/>
                </a:lnTo>
                <a:lnTo>
                  <a:pt x="7772400" y="5038724"/>
                </a:lnTo>
                <a:lnTo>
                  <a:pt x="0" y="5038724"/>
                </a:lnTo>
                <a:lnTo>
                  <a:pt x="0" y="0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83098" y="1149350"/>
            <a:ext cx="5187315" cy="6083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00" spc="-229" dirty="0"/>
              <a:t>Simple,</a:t>
            </a:r>
            <a:r>
              <a:rPr sz="3800" spc="-370" dirty="0"/>
              <a:t> </a:t>
            </a:r>
            <a:r>
              <a:rPr sz="3800" b="1" spc="335" dirty="0">
                <a:latin typeface="Calibri"/>
                <a:cs typeface="Calibri"/>
              </a:rPr>
              <a:t>yet</a:t>
            </a:r>
            <a:r>
              <a:rPr sz="3800" b="1" spc="35" dirty="0">
                <a:latin typeface="Calibri"/>
                <a:cs typeface="Calibri"/>
              </a:rPr>
              <a:t> </a:t>
            </a:r>
            <a:r>
              <a:rPr sz="3800" b="1" spc="475" dirty="0">
                <a:latin typeface="Calibri"/>
                <a:cs typeface="Calibri"/>
              </a:rPr>
              <a:t>signiicant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8374" y="1862107"/>
            <a:ext cx="5151120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dirty="0">
                <a:solidFill>
                  <a:srgbClr val="3389FF"/>
                </a:solidFill>
                <a:latin typeface="Verdana"/>
                <a:cs typeface="Verdana"/>
              </a:rPr>
              <a:t>NEW</a:t>
            </a:r>
            <a:r>
              <a:rPr sz="1600" spc="-100" dirty="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389FF"/>
                </a:solidFill>
                <a:latin typeface="Verdana"/>
                <a:cs typeface="Verdana"/>
              </a:rPr>
              <a:t>LOOK.</a:t>
            </a:r>
            <a:r>
              <a:rPr sz="1600" spc="-60" dirty="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3389FF"/>
                </a:solidFill>
                <a:latin typeface="Verdana"/>
                <a:cs typeface="Verdana"/>
              </a:rPr>
              <a:t>NEW</a:t>
            </a:r>
            <a:r>
              <a:rPr sz="1600" spc="-160" dirty="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3389FF"/>
                </a:solidFill>
                <a:latin typeface="Verdana"/>
                <a:cs typeface="Verdana"/>
              </a:rPr>
              <a:t>TOOLS.</a:t>
            </a:r>
            <a:r>
              <a:rPr sz="1600" spc="-60" dirty="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sz="1600" spc="-45" dirty="0">
                <a:solidFill>
                  <a:srgbClr val="3389FF"/>
                </a:solidFill>
                <a:latin typeface="Verdana"/>
                <a:cs typeface="Verdana"/>
              </a:rPr>
              <a:t>BETTER</a:t>
            </a:r>
            <a:r>
              <a:rPr sz="1600" spc="-90" dirty="0">
                <a:solidFill>
                  <a:srgbClr val="3389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3389FF"/>
                </a:solidFill>
                <a:latin typeface="Verdana"/>
                <a:cs typeface="Verdana"/>
              </a:rPr>
              <a:t>PERFORMANCE.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70068" y="2247900"/>
            <a:ext cx="6802755" cy="4267200"/>
            <a:chOff x="970068" y="2247900"/>
            <a:chExt cx="6802755" cy="42672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91050" y="2743200"/>
              <a:ext cx="3181349" cy="34956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0068" y="2247900"/>
              <a:ext cx="5695949" cy="426719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66445" y="6242787"/>
            <a:ext cx="4881245" cy="25158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just">
              <a:lnSpc>
                <a:spcPct val="118100"/>
              </a:lnSpc>
              <a:spcBef>
                <a:spcPts val="125"/>
              </a:spcBef>
            </a:pPr>
            <a:r>
              <a:rPr sz="1450" b="1" spc="145" dirty="0">
                <a:solidFill>
                  <a:srgbClr val="2D3A48"/>
                </a:solidFill>
                <a:latin typeface="Calibri"/>
                <a:cs typeface="Calibri"/>
              </a:rPr>
              <a:t>Complete</a:t>
            </a:r>
            <a:r>
              <a:rPr sz="14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50" dirty="0">
                <a:solidFill>
                  <a:srgbClr val="2D3A48"/>
                </a:solidFill>
                <a:latin typeface="Calibri"/>
                <a:cs typeface="Calibri"/>
              </a:rPr>
              <a:t>tasks</a:t>
            </a:r>
            <a:r>
              <a:rPr sz="14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10" dirty="0">
                <a:solidFill>
                  <a:srgbClr val="2D3A48"/>
                </a:solidFill>
                <a:latin typeface="Calibri"/>
                <a:cs typeface="Calibri"/>
              </a:rPr>
              <a:t>faster,</a:t>
            </a:r>
            <a:r>
              <a:rPr sz="14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35" dirty="0">
                <a:solidFill>
                  <a:srgbClr val="2D3A48"/>
                </a:solidFill>
                <a:latin typeface="Calibri"/>
                <a:cs typeface="Calibri"/>
              </a:rPr>
              <a:t>gain</a:t>
            </a:r>
            <a:r>
              <a:rPr sz="14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85" dirty="0">
                <a:solidFill>
                  <a:srgbClr val="2D3A48"/>
                </a:solidFill>
                <a:latin typeface="Calibri"/>
                <a:cs typeface="Calibri"/>
              </a:rPr>
              <a:t>a</a:t>
            </a:r>
            <a:r>
              <a:rPr sz="14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235" dirty="0">
                <a:solidFill>
                  <a:srgbClr val="2D3A48"/>
                </a:solidFill>
                <a:latin typeface="Calibri"/>
                <a:cs typeface="Calibri"/>
              </a:rPr>
              <a:t>beter</a:t>
            </a:r>
            <a:r>
              <a:rPr sz="1450" b="1" spc="-5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10" dirty="0">
                <a:solidFill>
                  <a:srgbClr val="2D3A48"/>
                </a:solidFill>
                <a:latin typeface="Calibri"/>
                <a:cs typeface="Calibri"/>
              </a:rPr>
              <a:t>view</a:t>
            </a:r>
            <a:r>
              <a:rPr sz="14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10" dirty="0">
                <a:solidFill>
                  <a:srgbClr val="2D3A48"/>
                </a:solidFill>
                <a:latin typeface="Calibri"/>
                <a:cs typeface="Calibri"/>
              </a:rPr>
              <a:t>of</a:t>
            </a:r>
            <a:r>
              <a:rPr sz="1450" b="1" spc="-5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95" dirty="0">
                <a:solidFill>
                  <a:srgbClr val="2D3A48"/>
                </a:solidFill>
                <a:latin typeface="Calibri"/>
                <a:cs typeface="Calibri"/>
              </a:rPr>
              <a:t>your</a:t>
            </a:r>
            <a:r>
              <a:rPr sz="14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35" dirty="0">
                <a:solidFill>
                  <a:srgbClr val="2D3A48"/>
                </a:solidFill>
                <a:latin typeface="Calibri"/>
                <a:cs typeface="Calibri"/>
              </a:rPr>
              <a:t>data and</a:t>
            </a:r>
            <a:r>
              <a:rPr sz="14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20" dirty="0">
                <a:solidFill>
                  <a:srgbClr val="2D3A48"/>
                </a:solidFill>
                <a:latin typeface="Calibri"/>
                <a:cs typeface="Calibri"/>
              </a:rPr>
              <a:t>feel</a:t>
            </a:r>
            <a:r>
              <a:rPr sz="14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200" dirty="0">
                <a:solidFill>
                  <a:srgbClr val="2D3A48"/>
                </a:solidFill>
                <a:latin typeface="Calibri"/>
                <a:cs typeface="Calibri"/>
              </a:rPr>
              <a:t>conident</a:t>
            </a:r>
            <a:r>
              <a:rPr sz="14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45" dirty="0">
                <a:solidFill>
                  <a:srgbClr val="2D3A48"/>
                </a:solidFill>
                <a:latin typeface="Calibri"/>
                <a:cs typeface="Calibri"/>
              </a:rPr>
              <a:t>that</a:t>
            </a:r>
            <a:r>
              <a:rPr sz="1450" b="1" spc="-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85" dirty="0">
                <a:solidFill>
                  <a:srgbClr val="2D3A48"/>
                </a:solidFill>
                <a:latin typeface="Calibri"/>
                <a:cs typeface="Calibri"/>
              </a:rPr>
              <a:t>you’re</a:t>
            </a:r>
            <a:r>
              <a:rPr sz="14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05" dirty="0">
                <a:solidFill>
                  <a:srgbClr val="2D3A48"/>
                </a:solidFill>
                <a:latin typeface="Calibri"/>
                <a:cs typeface="Calibri"/>
              </a:rPr>
              <a:t>running</a:t>
            </a:r>
            <a:r>
              <a:rPr sz="1450" b="1" spc="-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95" dirty="0">
                <a:solidFill>
                  <a:srgbClr val="2D3A48"/>
                </a:solidFill>
                <a:latin typeface="Calibri"/>
                <a:cs typeface="Calibri"/>
              </a:rPr>
              <a:t>your</a:t>
            </a:r>
            <a:r>
              <a:rPr sz="14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10" dirty="0">
                <a:solidFill>
                  <a:srgbClr val="2D3A48"/>
                </a:solidFill>
                <a:latin typeface="Calibri"/>
                <a:cs typeface="Calibri"/>
              </a:rPr>
              <a:t>restaurant </a:t>
            </a:r>
            <a:r>
              <a:rPr sz="1450" b="1" spc="100" dirty="0">
                <a:solidFill>
                  <a:srgbClr val="2D3A48"/>
                </a:solidFill>
                <a:latin typeface="Calibri"/>
                <a:cs typeface="Calibri"/>
              </a:rPr>
              <a:t>with</a:t>
            </a:r>
            <a:r>
              <a:rPr sz="1450" b="1" spc="-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35" dirty="0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sz="14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35" dirty="0">
                <a:solidFill>
                  <a:srgbClr val="2D3A48"/>
                </a:solidFill>
                <a:latin typeface="Calibri"/>
                <a:cs typeface="Calibri"/>
              </a:rPr>
              <a:t>latest</a:t>
            </a:r>
            <a:r>
              <a:rPr sz="14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450" b="1" spc="105" dirty="0">
                <a:solidFill>
                  <a:srgbClr val="2D3A48"/>
                </a:solidFill>
                <a:latin typeface="Calibri"/>
                <a:cs typeface="Calibri"/>
              </a:rPr>
              <a:t>technology.</a:t>
            </a:r>
            <a:endParaRPr sz="1450">
              <a:latin typeface="Calibri"/>
              <a:cs typeface="Calibri"/>
            </a:endParaRPr>
          </a:p>
          <a:p>
            <a:pPr marL="29845" marR="53340" algn="just">
              <a:lnSpc>
                <a:spcPct val="114599"/>
              </a:lnSpc>
              <a:spcBef>
                <a:spcPts val="1714"/>
              </a:spcBef>
            </a:pP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The</a:t>
            </a:r>
            <a:r>
              <a:rPr sz="1200" spc="1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new</a:t>
            </a:r>
            <a:r>
              <a:rPr sz="1200" spc="12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design</a:t>
            </a:r>
            <a:r>
              <a:rPr sz="1200" spc="13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offers</a:t>
            </a:r>
            <a:r>
              <a:rPr sz="1200" spc="1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a</a:t>
            </a:r>
            <a:r>
              <a:rPr sz="1200" spc="13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streamlined</a:t>
            </a:r>
            <a:r>
              <a:rPr sz="1200" spc="13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experience</a:t>
            </a:r>
            <a:r>
              <a:rPr sz="1200" spc="114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that’s</a:t>
            </a:r>
            <a:r>
              <a:rPr sz="1200" spc="13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better </a:t>
            </a:r>
            <a:r>
              <a:rPr sz="1200" spc="-45" dirty="0">
                <a:solidFill>
                  <a:srgbClr val="0F1C2A"/>
                </a:solidFill>
                <a:latin typeface="Verdana"/>
                <a:cs typeface="Verdana"/>
              </a:rPr>
              <a:t>suited</a:t>
            </a:r>
            <a:r>
              <a:rPr sz="1200" spc="-10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0F1C2A"/>
                </a:solidFill>
                <a:latin typeface="Verdana"/>
                <a:cs typeface="Verdana"/>
              </a:rPr>
              <a:t>for</a:t>
            </a:r>
            <a:r>
              <a:rPr sz="1200" spc="-1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0F1C2A"/>
                </a:solidFill>
                <a:latin typeface="Verdana"/>
                <a:cs typeface="Verdana"/>
              </a:rPr>
              <a:t>today’s</a:t>
            </a:r>
            <a:r>
              <a:rPr sz="1200" spc="-8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0F1C2A"/>
                </a:solidFill>
                <a:latin typeface="Verdana"/>
                <a:cs typeface="Verdana"/>
              </a:rPr>
              <a:t>digital</a:t>
            </a:r>
            <a:r>
              <a:rPr sz="1200" spc="-11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world.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1200">
              <a:latin typeface="Verdana"/>
              <a:cs typeface="Verdana"/>
            </a:endParaRPr>
          </a:p>
          <a:p>
            <a:pPr marL="29845" marR="53340" algn="just">
              <a:lnSpc>
                <a:spcPct val="116300"/>
              </a:lnSpc>
            </a:pP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The</a:t>
            </a:r>
            <a:r>
              <a:rPr sz="1200" spc="1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changes</a:t>
            </a:r>
            <a:r>
              <a:rPr sz="1200" spc="15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are</a:t>
            </a:r>
            <a:r>
              <a:rPr sz="1200" spc="1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subtle</a:t>
            </a:r>
            <a:r>
              <a:rPr sz="1200" spc="15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enough</a:t>
            </a:r>
            <a:r>
              <a:rPr sz="1200" spc="1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that</a:t>
            </a:r>
            <a:r>
              <a:rPr sz="1200" spc="1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you</a:t>
            </a:r>
            <a:r>
              <a:rPr sz="1200" spc="1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can</a:t>
            </a:r>
            <a:r>
              <a:rPr sz="1200" spc="15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easily</a:t>
            </a:r>
            <a:r>
              <a:rPr sz="1200" spc="12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navigate </a:t>
            </a:r>
            <a:r>
              <a:rPr sz="1200" spc="-20" dirty="0">
                <a:solidFill>
                  <a:srgbClr val="0F1C2A"/>
                </a:solidFill>
                <a:latin typeface="Verdana"/>
                <a:cs typeface="Verdana"/>
              </a:rPr>
              <a:t>through</a:t>
            </a:r>
            <a:r>
              <a:rPr sz="1200" spc="-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familiar</a:t>
            </a:r>
            <a:r>
              <a:rPr sz="1200" spc="-5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screens</a:t>
            </a:r>
            <a:r>
              <a:rPr sz="1200" spc="-4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with</a:t>
            </a:r>
            <a:r>
              <a:rPr sz="1200" spc="-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0F1C2A"/>
                </a:solidFill>
                <a:latin typeface="Verdana"/>
                <a:cs typeface="Verdana"/>
              </a:rPr>
              <a:t>minimal</a:t>
            </a:r>
            <a:r>
              <a:rPr sz="1200" spc="-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effort,</a:t>
            </a:r>
            <a:r>
              <a:rPr sz="1200" spc="-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but</a:t>
            </a:r>
            <a:r>
              <a:rPr sz="1200" spc="-5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you’ll</a:t>
            </a:r>
            <a:r>
              <a:rPr sz="1200" spc="-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notice</a:t>
            </a:r>
            <a:r>
              <a:rPr sz="1200" spc="-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0F1C2A"/>
                </a:solidFill>
                <a:latin typeface="Verdana"/>
                <a:cs typeface="Verdana"/>
              </a:rPr>
              <a:t>a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lighter</a:t>
            </a:r>
            <a:r>
              <a:rPr sz="1200" spc="2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design</a:t>
            </a:r>
            <a:r>
              <a:rPr sz="1200" spc="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and</a:t>
            </a:r>
            <a:r>
              <a:rPr sz="1200" spc="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newly</a:t>
            </a:r>
            <a:r>
              <a:rPr sz="1200" spc="2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optimized</a:t>
            </a:r>
            <a:r>
              <a:rPr sz="1200" spc="2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ways</a:t>
            </a:r>
            <a:r>
              <a:rPr sz="1200" spc="3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to</a:t>
            </a:r>
            <a:r>
              <a:rPr sz="1200" spc="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get</a:t>
            </a:r>
            <a:r>
              <a:rPr sz="1200" spc="2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your</a:t>
            </a:r>
            <a:r>
              <a:rPr sz="1200" spc="20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F1C2A"/>
                </a:solidFill>
                <a:latin typeface="Verdana"/>
                <a:cs typeface="Verdana"/>
              </a:rPr>
              <a:t>job</a:t>
            </a:r>
            <a:r>
              <a:rPr sz="1200" spc="45" dirty="0">
                <a:solidFill>
                  <a:srgbClr val="0F1C2A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0F1C2A"/>
                </a:solidFill>
                <a:latin typeface="Verdana"/>
                <a:cs typeface="Verdana"/>
              </a:rPr>
              <a:t>done </a:t>
            </a:r>
            <a:r>
              <a:rPr sz="1200" spc="-10" dirty="0">
                <a:solidFill>
                  <a:srgbClr val="0F1C2A"/>
                </a:solidFill>
                <a:latin typeface="Verdana"/>
                <a:cs typeface="Verdana"/>
              </a:rPr>
              <a:t>faster.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115041"/>
            <a:ext cx="7772400" cy="3819525"/>
            <a:chOff x="0" y="2115041"/>
            <a:chExt cx="7772400" cy="3819525"/>
          </a:xfrm>
        </p:grpSpPr>
        <p:sp>
          <p:nvSpPr>
            <p:cNvPr id="3" name="object 3"/>
            <p:cNvSpPr/>
            <p:nvPr/>
          </p:nvSpPr>
          <p:spPr>
            <a:xfrm>
              <a:off x="0" y="2238375"/>
              <a:ext cx="7772400" cy="3695700"/>
            </a:xfrm>
            <a:custGeom>
              <a:avLst/>
              <a:gdLst/>
              <a:ahLst/>
              <a:cxnLst/>
              <a:rect l="l" t="t" r="r" b="b"/>
              <a:pathLst>
                <a:path w="7772400" h="3695700">
                  <a:moveTo>
                    <a:pt x="0" y="0"/>
                  </a:moveTo>
                  <a:lnTo>
                    <a:pt x="7772400" y="0"/>
                  </a:lnTo>
                  <a:lnTo>
                    <a:pt x="7772400" y="3695699"/>
                  </a:lnTo>
                  <a:lnTo>
                    <a:pt x="0" y="36956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6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2432" y="2115041"/>
              <a:ext cx="3239966" cy="36957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0" y="5503164"/>
            <a:ext cx="7772400" cy="4555490"/>
            <a:chOff x="0" y="5503164"/>
            <a:chExt cx="7772400" cy="455549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953250"/>
              <a:ext cx="2623437" cy="31051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503164"/>
              <a:ext cx="4080327" cy="414339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9496440"/>
              <a:ext cx="7772400" cy="561975"/>
            </a:xfrm>
            <a:custGeom>
              <a:avLst/>
              <a:gdLst/>
              <a:ahLst/>
              <a:cxnLst/>
              <a:rect l="l" t="t" r="r" b="b"/>
              <a:pathLst>
                <a:path w="7772400" h="561975">
                  <a:moveTo>
                    <a:pt x="7542181" y="561959"/>
                  </a:moveTo>
                  <a:lnTo>
                    <a:pt x="0" y="561959"/>
                  </a:lnTo>
                  <a:lnTo>
                    <a:pt x="0" y="0"/>
                  </a:lnTo>
                  <a:lnTo>
                    <a:pt x="7539533" y="0"/>
                  </a:lnTo>
                  <a:lnTo>
                    <a:pt x="7615379" y="436"/>
                  </a:lnTo>
                  <a:lnTo>
                    <a:pt x="7686869" y="1694"/>
                  </a:lnTo>
                  <a:lnTo>
                    <a:pt x="7752785" y="3696"/>
                  </a:lnTo>
                  <a:lnTo>
                    <a:pt x="7772400" y="4581"/>
                  </a:lnTo>
                  <a:lnTo>
                    <a:pt x="7772400" y="557393"/>
                  </a:lnTo>
                  <a:lnTo>
                    <a:pt x="7752785" y="558278"/>
                  </a:lnTo>
                  <a:lnTo>
                    <a:pt x="7686869" y="560280"/>
                  </a:lnTo>
                  <a:lnTo>
                    <a:pt x="7615379" y="561538"/>
                  </a:lnTo>
                  <a:lnTo>
                    <a:pt x="7542181" y="561959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71525" y="904875"/>
            <a:ext cx="57150" cy="1066800"/>
          </a:xfrm>
          <a:custGeom>
            <a:avLst/>
            <a:gdLst/>
            <a:ahLst/>
            <a:cxnLst/>
            <a:rect l="l" t="t" r="r" b="b"/>
            <a:pathLst>
              <a:path w="57150" h="1066800">
                <a:moveTo>
                  <a:pt x="57149" y="1066799"/>
                </a:moveTo>
                <a:lnTo>
                  <a:pt x="0" y="1066799"/>
                </a:lnTo>
                <a:lnTo>
                  <a:pt x="0" y="0"/>
                </a:lnTo>
                <a:lnTo>
                  <a:pt x="57149" y="0"/>
                </a:lnTo>
                <a:lnTo>
                  <a:pt x="57149" y="1066799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spc="-70" dirty="0">
                <a:solidFill>
                  <a:srgbClr val="0F1C2A"/>
                </a:solidFill>
              </a:rPr>
              <a:t>New</a:t>
            </a:r>
            <a:r>
              <a:rPr spc="-320" dirty="0">
                <a:solidFill>
                  <a:srgbClr val="0F1C2A"/>
                </a:solidFill>
              </a:rPr>
              <a:t> </a:t>
            </a:r>
            <a:r>
              <a:rPr spc="-125" dirty="0">
                <a:solidFill>
                  <a:srgbClr val="0F1C2A"/>
                </a:solidFill>
              </a:rPr>
              <a:t>ways</a:t>
            </a:r>
            <a:r>
              <a:rPr spc="-250" dirty="0">
                <a:solidFill>
                  <a:srgbClr val="0F1C2A"/>
                </a:solidFill>
              </a:rPr>
              <a:t> </a:t>
            </a:r>
            <a:r>
              <a:rPr spc="-55" dirty="0">
                <a:solidFill>
                  <a:srgbClr val="0F1C2A"/>
                </a:solidFill>
              </a:rPr>
              <a:t>to</a:t>
            </a:r>
            <a:r>
              <a:rPr spc="-195" dirty="0">
                <a:solidFill>
                  <a:srgbClr val="0F1C2A"/>
                </a:solidFill>
              </a:rPr>
              <a:t> </a:t>
            </a:r>
            <a:r>
              <a:rPr dirty="0">
                <a:solidFill>
                  <a:srgbClr val="0F1C2A"/>
                </a:solidFill>
              </a:rPr>
              <a:t>accept</a:t>
            </a:r>
            <a:r>
              <a:rPr spc="-195" dirty="0">
                <a:solidFill>
                  <a:srgbClr val="0F1C2A"/>
                </a:solidFill>
              </a:rPr>
              <a:t> </a:t>
            </a:r>
            <a:r>
              <a:rPr spc="-120" dirty="0">
                <a:solidFill>
                  <a:srgbClr val="0F1C2A"/>
                </a:solidFill>
              </a:rPr>
              <a:t>orders,</a:t>
            </a:r>
          </a:p>
          <a:p>
            <a:pPr marL="12700">
              <a:lnSpc>
                <a:spcPts val="3229"/>
              </a:lnSpc>
            </a:pPr>
            <a:r>
              <a:rPr b="1" spc="160" dirty="0">
                <a:solidFill>
                  <a:srgbClr val="0F1C2A"/>
                </a:solidFill>
                <a:latin typeface="Calibri"/>
                <a:cs typeface="Calibri"/>
              </a:rPr>
              <a:t>more</a:t>
            </a:r>
            <a:r>
              <a:rPr b="1" dirty="0">
                <a:solidFill>
                  <a:srgbClr val="0F1C2A"/>
                </a:solidFill>
                <a:latin typeface="Calibri"/>
                <a:cs typeface="Calibri"/>
              </a:rPr>
              <a:t> </a:t>
            </a:r>
            <a:r>
              <a:rPr b="1" spc="175" dirty="0">
                <a:solidFill>
                  <a:srgbClr val="0F1C2A"/>
                </a:solidFill>
                <a:latin typeface="Calibri"/>
                <a:cs typeface="Calibri"/>
              </a:rPr>
              <a:t>revenue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30275" y="892175"/>
            <a:ext cx="3552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99360" algn="l"/>
              </a:tabLst>
            </a:pP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T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sz="1200" spc="-8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-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5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sz="1200" spc="60" dirty="0">
                <a:solidFill>
                  <a:srgbClr val="006CFF"/>
                </a:solidFill>
                <a:latin typeface="Verdana"/>
                <a:cs typeface="Verdana"/>
              </a:rPr>
              <a:t>  </a:t>
            </a:r>
            <a:r>
              <a:rPr sz="1200" spc="55" dirty="0">
                <a:solidFill>
                  <a:srgbClr val="006CFF"/>
                </a:solidFill>
                <a:latin typeface="Verdana"/>
                <a:cs typeface="Verdana"/>
              </a:rPr>
              <a:t>Y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R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sz="1200" spc="-80" dirty="0">
                <a:solidFill>
                  <a:srgbClr val="006CFF"/>
                </a:solidFill>
                <a:latin typeface="Verdana"/>
                <a:cs typeface="Verdana"/>
              </a:rPr>
              <a:t>B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U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65" dirty="0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75" dirty="0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N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65" dirty="0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85" dirty="0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557530" cy="400050"/>
          </a:xfrm>
          <a:custGeom>
            <a:avLst/>
            <a:gdLst/>
            <a:ahLst/>
            <a:cxnLst/>
            <a:rect l="l" t="t" r="r" b="b"/>
            <a:pathLst>
              <a:path w="557530" h="400050">
                <a:moveTo>
                  <a:pt x="95250" y="400049"/>
                </a:moveTo>
                <a:lnTo>
                  <a:pt x="49503" y="397802"/>
                </a:lnTo>
                <a:lnTo>
                  <a:pt x="4197" y="391081"/>
                </a:lnTo>
                <a:lnTo>
                  <a:pt x="0" y="390192"/>
                </a:lnTo>
                <a:lnTo>
                  <a:pt x="0" y="0"/>
                </a:lnTo>
                <a:lnTo>
                  <a:pt x="557169" y="0"/>
                </a:lnTo>
                <a:lnTo>
                  <a:pt x="556924" y="1807"/>
                </a:lnTo>
                <a:lnTo>
                  <a:pt x="547987" y="46730"/>
                </a:lnTo>
                <a:lnTo>
                  <a:pt x="534692" y="90559"/>
                </a:lnTo>
                <a:lnTo>
                  <a:pt x="517164" y="132876"/>
                </a:lnTo>
                <a:lnTo>
                  <a:pt x="495573" y="173269"/>
                </a:lnTo>
                <a:lnTo>
                  <a:pt x="470126" y="211353"/>
                </a:lnTo>
                <a:lnTo>
                  <a:pt x="441069" y="246759"/>
                </a:lnTo>
                <a:lnTo>
                  <a:pt x="408684" y="279144"/>
                </a:lnTo>
                <a:lnTo>
                  <a:pt x="373278" y="308201"/>
                </a:lnTo>
                <a:lnTo>
                  <a:pt x="335194" y="333648"/>
                </a:lnTo>
                <a:lnTo>
                  <a:pt x="294801" y="355239"/>
                </a:lnTo>
                <a:lnTo>
                  <a:pt x="252484" y="372768"/>
                </a:lnTo>
                <a:lnTo>
                  <a:pt x="208655" y="386062"/>
                </a:lnTo>
                <a:lnTo>
                  <a:pt x="163732" y="394999"/>
                </a:lnTo>
                <a:lnTo>
                  <a:pt x="118151" y="399487"/>
                </a:lnTo>
                <a:lnTo>
                  <a:pt x="95250" y="400049"/>
                </a:lnTo>
                <a:close/>
              </a:path>
            </a:pathLst>
          </a:custGeom>
          <a:solidFill>
            <a:srgbClr val="ECE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8979884"/>
            <a:ext cx="1981200" cy="1078865"/>
          </a:xfrm>
          <a:custGeom>
            <a:avLst/>
            <a:gdLst/>
            <a:ahLst/>
            <a:cxnLst/>
            <a:rect l="l" t="t" r="r" b="b"/>
            <a:pathLst>
              <a:path w="1981200" h="1078865">
                <a:moveTo>
                  <a:pt x="1980783" y="1078515"/>
                </a:moveTo>
                <a:lnTo>
                  <a:pt x="0" y="1078515"/>
                </a:lnTo>
                <a:lnTo>
                  <a:pt x="0" y="0"/>
                </a:lnTo>
                <a:lnTo>
                  <a:pt x="70608" y="19265"/>
                </a:lnTo>
                <a:lnTo>
                  <a:pt x="114834" y="31967"/>
                </a:lnTo>
                <a:lnTo>
                  <a:pt x="158883" y="45081"/>
                </a:lnTo>
                <a:lnTo>
                  <a:pt x="202753" y="58606"/>
                </a:lnTo>
                <a:lnTo>
                  <a:pt x="246442" y="72539"/>
                </a:lnTo>
                <a:lnTo>
                  <a:pt x="289949" y="86879"/>
                </a:lnTo>
                <a:lnTo>
                  <a:pt x="333270" y="101622"/>
                </a:lnTo>
                <a:lnTo>
                  <a:pt x="376403" y="116767"/>
                </a:lnTo>
                <a:lnTo>
                  <a:pt x="419346" y="132311"/>
                </a:lnTo>
                <a:lnTo>
                  <a:pt x="462098" y="148252"/>
                </a:lnTo>
                <a:lnTo>
                  <a:pt x="504655" y="164589"/>
                </a:lnTo>
                <a:lnTo>
                  <a:pt x="547016" y="181318"/>
                </a:lnTo>
                <a:lnTo>
                  <a:pt x="589177" y="198437"/>
                </a:lnTo>
                <a:lnTo>
                  <a:pt x="631138" y="215945"/>
                </a:lnTo>
                <a:lnTo>
                  <a:pt x="672896" y="233839"/>
                </a:lnTo>
                <a:lnTo>
                  <a:pt x="714448" y="252117"/>
                </a:lnTo>
                <a:lnTo>
                  <a:pt x="755793" y="270776"/>
                </a:lnTo>
                <a:lnTo>
                  <a:pt x="796928" y="289815"/>
                </a:lnTo>
                <a:lnTo>
                  <a:pt x="837850" y="309230"/>
                </a:lnTo>
                <a:lnTo>
                  <a:pt x="878559" y="329021"/>
                </a:lnTo>
                <a:lnTo>
                  <a:pt x="919050" y="349184"/>
                </a:lnTo>
                <a:lnTo>
                  <a:pt x="959323" y="369718"/>
                </a:lnTo>
                <a:lnTo>
                  <a:pt x="999375" y="390619"/>
                </a:lnTo>
                <a:lnTo>
                  <a:pt x="1039204" y="411887"/>
                </a:lnTo>
                <a:lnTo>
                  <a:pt x="1078807" y="433519"/>
                </a:lnTo>
                <a:lnTo>
                  <a:pt x="1118182" y="455512"/>
                </a:lnTo>
                <a:lnTo>
                  <a:pt x="1157328" y="477864"/>
                </a:lnTo>
                <a:lnTo>
                  <a:pt x="1196241" y="500573"/>
                </a:lnTo>
                <a:lnTo>
                  <a:pt x="1234920" y="523638"/>
                </a:lnTo>
                <a:lnTo>
                  <a:pt x="1273362" y="547054"/>
                </a:lnTo>
                <a:lnTo>
                  <a:pt x="1311565" y="570821"/>
                </a:lnTo>
                <a:lnTo>
                  <a:pt x="1349527" y="594937"/>
                </a:lnTo>
                <a:lnTo>
                  <a:pt x="1387246" y="619398"/>
                </a:lnTo>
                <a:lnTo>
                  <a:pt x="1424719" y="644203"/>
                </a:lnTo>
                <a:lnTo>
                  <a:pt x="1461945" y="669349"/>
                </a:lnTo>
                <a:lnTo>
                  <a:pt x="1498920" y="694834"/>
                </a:lnTo>
                <a:lnTo>
                  <a:pt x="1535643" y="720657"/>
                </a:lnTo>
                <a:lnTo>
                  <a:pt x="1572112" y="746814"/>
                </a:lnTo>
                <a:lnTo>
                  <a:pt x="1608324" y="773304"/>
                </a:lnTo>
                <a:lnTo>
                  <a:pt x="1644277" y="800123"/>
                </a:lnTo>
                <a:lnTo>
                  <a:pt x="1679969" y="827272"/>
                </a:lnTo>
                <a:lnTo>
                  <a:pt x="1715398" y="854745"/>
                </a:lnTo>
                <a:lnTo>
                  <a:pt x="1750560" y="882543"/>
                </a:lnTo>
                <a:lnTo>
                  <a:pt x="1785455" y="910662"/>
                </a:lnTo>
                <a:lnTo>
                  <a:pt x="1820080" y="939100"/>
                </a:lnTo>
                <a:lnTo>
                  <a:pt x="1854433" y="967855"/>
                </a:lnTo>
                <a:lnTo>
                  <a:pt x="1888511" y="996924"/>
                </a:lnTo>
                <a:lnTo>
                  <a:pt x="1922312" y="1026306"/>
                </a:lnTo>
                <a:lnTo>
                  <a:pt x="1955834" y="1055998"/>
                </a:lnTo>
                <a:lnTo>
                  <a:pt x="1980783" y="1078515"/>
                </a:lnTo>
                <a:close/>
              </a:path>
            </a:pathLst>
          </a:custGeom>
          <a:solidFill>
            <a:srgbClr val="136DF8">
              <a:alpha val="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19450" y="7839075"/>
            <a:ext cx="3458210" cy="19685"/>
          </a:xfrm>
          <a:custGeom>
            <a:avLst/>
            <a:gdLst/>
            <a:ahLst/>
            <a:cxnLst/>
            <a:rect l="l" t="t" r="r" b="b"/>
            <a:pathLst>
              <a:path w="3458209" h="19684">
                <a:moveTo>
                  <a:pt x="1413243" y="0"/>
                </a:moveTo>
                <a:lnTo>
                  <a:pt x="706716" y="0"/>
                </a:lnTo>
                <a:lnTo>
                  <a:pt x="706526" y="0"/>
                </a:lnTo>
                <a:lnTo>
                  <a:pt x="0" y="0"/>
                </a:lnTo>
                <a:lnTo>
                  <a:pt x="0" y="19075"/>
                </a:lnTo>
                <a:lnTo>
                  <a:pt x="706526" y="19075"/>
                </a:lnTo>
                <a:lnTo>
                  <a:pt x="706716" y="19075"/>
                </a:lnTo>
                <a:lnTo>
                  <a:pt x="1413243" y="19075"/>
                </a:lnTo>
                <a:lnTo>
                  <a:pt x="1413243" y="0"/>
                </a:lnTo>
                <a:close/>
              </a:path>
              <a:path w="3458209" h="19684">
                <a:moveTo>
                  <a:pt x="3457587" y="25"/>
                </a:moveTo>
                <a:lnTo>
                  <a:pt x="2826689" y="25"/>
                </a:lnTo>
                <a:lnTo>
                  <a:pt x="2119985" y="0"/>
                </a:lnTo>
                <a:lnTo>
                  <a:pt x="1413268" y="0"/>
                </a:lnTo>
                <a:lnTo>
                  <a:pt x="1413268" y="19075"/>
                </a:lnTo>
                <a:lnTo>
                  <a:pt x="3457587" y="19075"/>
                </a:lnTo>
                <a:lnTo>
                  <a:pt x="3457587" y="25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4391040"/>
            <a:ext cx="152400" cy="123825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3409950" y="8115300"/>
            <a:ext cx="314325" cy="552450"/>
            <a:chOff x="3409950" y="8115300"/>
            <a:chExt cx="314325" cy="55245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5038" y="8296409"/>
              <a:ext cx="180356" cy="18996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409950" y="8115300"/>
              <a:ext cx="314325" cy="552450"/>
            </a:xfrm>
            <a:custGeom>
              <a:avLst/>
              <a:gdLst/>
              <a:ahLst/>
              <a:cxnLst/>
              <a:rect l="l" t="t" r="r" b="b"/>
              <a:pathLst>
                <a:path w="314325" h="552450">
                  <a:moveTo>
                    <a:pt x="281062" y="552449"/>
                  </a:moveTo>
                  <a:lnTo>
                    <a:pt x="33261" y="552449"/>
                  </a:lnTo>
                  <a:lnTo>
                    <a:pt x="20346" y="549834"/>
                  </a:lnTo>
                  <a:lnTo>
                    <a:pt x="9770" y="542713"/>
                  </a:lnTo>
                  <a:lnTo>
                    <a:pt x="2624" y="532173"/>
                  </a:lnTo>
                  <a:lnTo>
                    <a:pt x="0" y="519302"/>
                  </a:lnTo>
                  <a:lnTo>
                    <a:pt x="0" y="33146"/>
                  </a:lnTo>
                  <a:lnTo>
                    <a:pt x="2624" y="20276"/>
                  </a:lnTo>
                  <a:lnTo>
                    <a:pt x="9770" y="9736"/>
                  </a:lnTo>
                  <a:lnTo>
                    <a:pt x="20346" y="2615"/>
                  </a:lnTo>
                  <a:lnTo>
                    <a:pt x="33261" y="0"/>
                  </a:lnTo>
                  <a:lnTo>
                    <a:pt x="281062" y="0"/>
                  </a:lnTo>
                  <a:lnTo>
                    <a:pt x="293977" y="2615"/>
                  </a:lnTo>
                  <a:lnTo>
                    <a:pt x="304553" y="9736"/>
                  </a:lnTo>
                  <a:lnTo>
                    <a:pt x="311699" y="20276"/>
                  </a:lnTo>
                  <a:lnTo>
                    <a:pt x="312071" y="22097"/>
                  </a:lnTo>
                  <a:lnTo>
                    <a:pt x="27163" y="22097"/>
                  </a:lnTo>
                  <a:lnTo>
                    <a:pt x="22174" y="27070"/>
                  </a:lnTo>
                  <a:lnTo>
                    <a:pt x="22174" y="66846"/>
                  </a:lnTo>
                  <a:lnTo>
                    <a:pt x="314324" y="66846"/>
                  </a:lnTo>
                  <a:lnTo>
                    <a:pt x="314324" y="88944"/>
                  </a:lnTo>
                  <a:lnTo>
                    <a:pt x="22174" y="88944"/>
                  </a:lnTo>
                  <a:lnTo>
                    <a:pt x="22174" y="463505"/>
                  </a:lnTo>
                  <a:lnTo>
                    <a:pt x="314324" y="463505"/>
                  </a:lnTo>
                  <a:lnTo>
                    <a:pt x="314324" y="485603"/>
                  </a:lnTo>
                  <a:lnTo>
                    <a:pt x="22174" y="485603"/>
                  </a:lnTo>
                  <a:lnTo>
                    <a:pt x="22174" y="525379"/>
                  </a:lnTo>
                  <a:lnTo>
                    <a:pt x="27163" y="530351"/>
                  </a:lnTo>
                  <a:lnTo>
                    <a:pt x="312071" y="530351"/>
                  </a:lnTo>
                  <a:lnTo>
                    <a:pt x="311699" y="532173"/>
                  </a:lnTo>
                  <a:lnTo>
                    <a:pt x="304553" y="542713"/>
                  </a:lnTo>
                  <a:lnTo>
                    <a:pt x="293977" y="549834"/>
                  </a:lnTo>
                  <a:lnTo>
                    <a:pt x="281062" y="552449"/>
                  </a:lnTo>
                  <a:close/>
                </a:path>
                <a:path w="314325" h="552450">
                  <a:moveTo>
                    <a:pt x="314324" y="66846"/>
                  </a:moveTo>
                  <a:lnTo>
                    <a:pt x="292149" y="66846"/>
                  </a:lnTo>
                  <a:lnTo>
                    <a:pt x="292149" y="27070"/>
                  </a:lnTo>
                  <a:lnTo>
                    <a:pt x="287160" y="22097"/>
                  </a:lnTo>
                  <a:lnTo>
                    <a:pt x="312071" y="22097"/>
                  </a:lnTo>
                  <a:lnTo>
                    <a:pt x="314324" y="33146"/>
                  </a:lnTo>
                  <a:lnTo>
                    <a:pt x="314324" y="66846"/>
                  </a:lnTo>
                  <a:close/>
                </a:path>
                <a:path w="314325" h="552450">
                  <a:moveTo>
                    <a:pt x="314324" y="463505"/>
                  </a:moveTo>
                  <a:lnTo>
                    <a:pt x="292149" y="463505"/>
                  </a:lnTo>
                  <a:lnTo>
                    <a:pt x="292149" y="88944"/>
                  </a:lnTo>
                  <a:lnTo>
                    <a:pt x="314324" y="88944"/>
                  </a:lnTo>
                  <a:lnTo>
                    <a:pt x="314324" y="463505"/>
                  </a:lnTo>
                  <a:close/>
                </a:path>
                <a:path w="314325" h="552450">
                  <a:moveTo>
                    <a:pt x="312071" y="530351"/>
                  </a:moveTo>
                  <a:lnTo>
                    <a:pt x="287160" y="530351"/>
                  </a:lnTo>
                  <a:lnTo>
                    <a:pt x="292149" y="525379"/>
                  </a:lnTo>
                  <a:lnTo>
                    <a:pt x="292149" y="485603"/>
                  </a:lnTo>
                  <a:lnTo>
                    <a:pt x="314324" y="485603"/>
                  </a:lnTo>
                  <a:lnTo>
                    <a:pt x="314324" y="519302"/>
                  </a:lnTo>
                  <a:lnTo>
                    <a:pt x="312071" y="530351"/>
                  </a:lnTo>
                  <a:close/>
                </a:path>
              </a:pathLst>
            </a:custGeom>
            <a:solidFill>
              <a:srgbClr val="006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816350" y="7998879"/>
            <a:ext cx="2808605" cy="8153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690"/>
              </a:spcBef>
            </a:pPr>
            <a:r>
              <a:rPr sz="1050" b="1" spc="65" dirty="0">
                <a:solidFill>
                  <a:srgbClr val="62778B"/>
                </a:solidFill>
                <a:latin typeface="Calibri"/>
                <a:cs typeface="Calibri"/>
              </a:rPr>
              <a:t>Why</a:t>
            </a:r>
            <a:r>
              <a:rPr sz="1050" b="1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62778B"/>
                </a:solidFill>
                <a:latin typeface="Calibri"/>
                <a:cs typeface="Calibri"/>
              </a:rPr>
              <a:t>portrait-</a:t>
            </a:r>
            <a:r>
              <a:rPr sz="1050" b="1" spc="60" dirty="0">
                <a:solidFill>
                  <a:srgbClr val="62778B"/>
                </a:solidFill>
                <a:latin typeface="Calibri"/>
                <a:cs typeface="Calibri"/>
              </a:rPr>
              <a:t>mode?</a:t>
            </a:r>
            <a:endParaRPr sz="1050">
              <a:latin typeface="Calibri"/>
              <a:cs typeface="Calibri"/>
            </a:endParaRPr>
          </a:p>
          <a:p>
            <a:pPr marL="22225" marR="5080">
              <a:lnSpc>
                <a:spcPct val="148400"/>
              </a:lnSpc>
              <a:spcBef>
                <a:spcPts val="25"/>
              </a:spcBef>
            </a:pP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new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vertical-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style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layout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designed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small-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form tablets.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Easily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interact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sotware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hand.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750" spc="-10" dirty="0">
                <a:solidFill>
                  <a:srgbClr val="006DF4"/>
                </a:solidFill>
                <a:latin typeface="Verdana"/>
                <a:cs typeface="Verdana"/>
              </a:rPr>
              <a:t>Compatible</a:t>
            </a:r>
            <a:r>
              <a:rPr sz="750" spc="-55" dirty="0">
                <a:solidFill>
                  <a:srgbClr val="006DF4"/>
                </a:solidFill>
                <a:latin typeface="Verdana"/>
                <a:cs typeface="Verdana"/>
              </a:rPr>
              <a:t> </a:t>
            </a:r>
            <a:r>
              <a:rPr sz="750" spc="-25" dirty="0">
                <a:solidFill>
                  <a:srgbClr val="006DF4"/>
                </a:solidFill>
                <a:latin typeface="Verdana"/>
                <a:cs typeface="Verdana"/>
              </a:rPr>
              <a:t>with</a:t>
            </a:r>
            <a:r>
              <a:rPr sz="750" spc="-55" dirty="0">
                <a:solidFill>
                  <a:srgbClr val="006DF4"/>
                </a:solidFill>
                <a:latin typeface="Verdana"/>
                <a:cs typeface="Verdana"/>
              </a:rPr>
              <a:t> </a:t>
            </a:r>
            <a:r>
              <a:rPr sz="750" spc="-25" dirty="0">
                <a:solidFill>
                  <a:srgbClr val="006DF4"/>
                </a:solidFill>
                <a:latin typeface="Verdana"/>
                <a:cs typeface="Verdana"/>
              </a:rPr>
              <a:t>Windows</a:t>
            </a:r>
            <a:r>
              <a:rPr sz="750" spc="-35" dirty="0">
                <a:solidFill>
                  <a:srgbClr val="006DF4"/>
                </a:solidFill>
                <a:latin typeface="Verdana"/>
                <a:cs typeface="Verdana"/>
              </a:rPr>
              <a:t> </a:t>
            </a:r>
            <a:r>
              <a:rPr sz="750" spc="-10" dirty="0">
                <a:solidFill>
                  <a:srgbClr val="006DF4"/>
                </a:solidFill>
                <a:latin typeface="Verdana"/>
                <a:cs typeface="Verdana"/>
              </a:rPr>
              <a:t>Devices</a:t>
            </a:r>
            <a:endParaRPr sz="75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78554" y="6291247"/>
            <a:ext cx="3650615" cy="13246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-85" dirty="0">
                <a:solidFill>
                  <a:srgbClr val="394B66"/>
                </a:solidFill>
                <a:latin typeface="Verdana"/>
                <a:cs typeface="Verdana"/>
              </a:rPr>
              <a:t>Take</a:t>
            </a:r>
            <a:r>
              <a:rPr sz="1600" spc="-135" dirty="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sz="1600" spc="-65" dirty="0">
                <a:solidFill>
                  <a:srgbClr val="394B66"/>
                </a:solidFill>
                <a:latin typeface="Verdana"/>
                <a:cs typeface="Verdana"/>
              </a:rPr>
              <a:t>orders</a:t>
            </a:r>
            <a:r>
              <a:rPr sz="1600" spc="-135" dirty="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394B66"/>
                </a:solidFill>
                <a:latin typeface="Verdana"/>
                <a:cs typeface="Verdana"/>
              </a:rPr>
              <a:t>on</a:t>
            </a:r>
            <a:r>
              <a:rPr sz="1600" spc="-165" dirty="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sz="1600" spc="-45" dirty="0">
                <a:solidFill>
                  <a:srgbClr val="394B66"/>
                </a:solidFill>
                <a:latin typeface="Verdana"/>
                <a:cs typeface="Verdana"/>
              </a:rPr>
              <a:t>the</a:t>
            </a:r>
            <a:r>
              <a:rPr sz="1600" spc="-130" dirty="0">
                <a:solidFill>
                  <a:srgbClr val="394B66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394B66"/>
                </a:solidFill>
                <a:latin typeface="Verdana"/>
                <a:cs typeface="Verdana"/>
              </a:rPr>
              <a:t>move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600" b="1" spc="160" dirty="0">
                <a:solidFill>
                  <a:srgbClr val="394B66"/>
                </a:solidFill>
                <a:latin typeface="Calibri"/>
                <a:cs typeface="Calibri"/>
              </a:rPr>
              <a:t>New</a:t>
            </a:r>
            <a:r>
              <a:rPr sz="1600" b="1" spc="-4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600" b="1" spc="140" dirty="0">
                <a:solidFill>
                  <a:srgbClr val="394B66"/>
                </a:solidFill>
                <a:latin typeface="Calibri"/>
                <a:cs typeface="Calibri"/>
              </a:rPr>
              <a:t>tablet</a:t>
            </a:r>
            <a:r>
              <a:rPr sz="1600" b="1" spc="1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600" b="1" spc="135" dirty="0">
                <a:solidFill>
                  <a:srgbClr val="394B66"/>
                </a:solidFill>
                <a:latin typeface="Calibri"/>
                <a:cs typeface="Calibri"/>
              </a:rPr>
              <a:t>interface</a:t>
            </a:r>
            <a:endParaRPr sz="1600">
              <a:latin typeface="Calibri"/>
              <a:cs typeface="Calibri"/>
            </a:endParaRPr>
          </a:p>
          <a:p>
            <a:pPr marL="31115" marR="5080">
              <a:lnSpc>
                <a:spcPct val="119000"/>
              </a:lnSpc>
              <a:spcBef>
                <a:spcPts val="450"/>
              </a:spcBef>
            </a:pPr>
            <a:r>
              <a:rPr sz="1050" b="1" spc="60" dirty="0">
                <a:solidFill>
                  <a:srgbClr val="62778B"/>
                </a:solidFill>
                <a:latin typeface="Calibri"/>
                <a:cs typeface="Calibri"/>
              </a:rPr>
              <a:t>Version</a:t>
            </a:r>
            <a:r>
              <a:rPr sz="1050" b="1" spc="2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dirty="0">
                <a:solidFill>
                  <a:srgbClr val="62778B"/>
                </a:solidFill>
                <a:latin typeface="Calibri"/>
                <a:cs typeface="Calibri"/>
              </a:rPr>
              <a:t>10</a:t>
            </a:r>
            <a:r>
              <a:rPr sz="1050" b="1" spc="2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62778B"/>
                </a:solidFill>
                <a:latin typeface="Calibri"/>
                <a:cs typeface="Calibri"/>
              </a:rPr>
              <a:t>includes</a:t>
            </a:r>
            <a:r>
              <a:rPr sz="1050" b="1" spc="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62778B"/>
                </a:solidFill>
                <a:latin typeface="Calibri"/>
                <a:cs typeface="Calibri"/>
              </a:rPr>
              <a:t>two</a:t>
            </a:r>
            <a:r>
              <a:rPr sz="1050" b="1" spc="3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62778B"/>
                </a:solidFill>
                <a:latin typeface="Calibri"/>
                <a:cs typeface="Calibri"/>
              </a:rPr>
              <a:t>built-</a:t>
            </a:r>
            <a:r>
              <a:rPr sz="1050" b="1" dirty="0">
                <a:solidFill>
                  <a:srgbClr val="62778B"/>
                </a:solidFill>
                <a:latin typeface="Calibri"/>
                <a:cs typeface="Calibri"/>
              </a:rPr>
              <a:t>in</a:t>
            </a:r>
            <a:r>
              <a:rPr sz="1050" b="1" spc="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62778B"/>
                </a:solidFill>
                <a:latin typeface="Calibri"/>
                <a:cs typeface="Calibri"/>
              </a:rPr>
              <a:t>tablet</a:t>
            </a:r>
            <a:r>
              <a:rPr sz="1050" b="1" spc="2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62778B"/>
                </a:solidFill>
                <a:latin typeface="Calibri"/>
                <a:cs typeface="Calibri"/>
              </a:rPr>
              <a:t>interfaces;</a:t>
            </a:r>
            <a:r>
              <a:rPr sz="1050" b="1" spc="50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62778B"/>
                </a:solidFill>
                <a:latin typeface="Calibri"/>
                <a:cs typeface="Calibri"/>
              </a:rPr>
              <a:t>choose</a:t>
            </a:r>
            <a:r>
              <a:rPr sz="1050" b="1" spc="3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62778B"/>
                </a:solidFill>
                <a:latin typeface="Calibri"/>
                <a:cs typeface="Calibri"/>
              </a:rPr>
              <a:t>between</a:t>
            </a:r>
            <a:r>
              <a:rPr sz="1050" b="1" spc="2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62778B"/>
                </a:solidFill>
                <a:latin typeface="Calibri"/>
                <a:cs typeface="Calibri"/>
              </a:rPr>
              <a:t>traditional</a:t>
            </a:r>
            <a:r>
              <a:rPr sz="1050" b="1" spc="3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95" dirty="0">
                <a:solidFill>
                  <a:srgbClr val="62778B"/>
                </a:solidFill>
                <a:latin typeface="Calibri"/>
                <a:cs typeface="Calibri"/>
              </a:rPr>
              <a:t>landscape</a:t>
            </a:r>
            <a:r>
              <a:rPr sz="1050" b="1" spc="4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dirty="0">
                <a:solidFill>
                  <a:srgbClr val="62778B"/>
                </a:solidFill>
                <a:latin typeface="Calibri"/>
                <a:cs typeface="Calibri"/>
              </a:rPr>
              <a:t>or</a:t>
            </a:r>
            <a:r>
              <a:rPr sz="1050" b="1" spc="1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62778B"/>
                </a:solidFill>
                <a:latin typeface="Calibri"/>
                <a:cs typeface="Calibri"/>
              </a:rPr>
              <a:t>portrait-</a:t>
            </a:r>
            <a:r>
              <a:rPr sz="1050" b="1" spc="45" dirty="0">
                <a:solidFill>
                  <a:srgbClr val="62778B"/>
                </a:solidFill>
                <a:latin typeface="Calibri"/>
                <a:cs typeface="Calibri"/>
              </a:rPr>
              <a:t>mode.</a:t>
            </a:r>
            <a:endParaRPr sz="1050">
              <a:latin typeface="Calibri"/>
              <a:cs typeface="Calibri"/>
            </a:endParaRPr>
          </a:p>
          <a:p>
            <a:pPr marL="31115" marR="27305">
              <a:lnSpc>
                <a:spcPts val="1500"/>
              </a:lnSpc>
            </a:pP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Windows-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based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tablet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application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substantially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lighter,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running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up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2x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faster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than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standard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sotware.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80" dirty="0"/>
              <a:t>New,</a:t>
            </a:r>
            <a:r>
              <a:rPr spc="-130" dirty="0"/>
              <a:t> </a:t>
            </a:r>
            <a:r>
              <a:rPr spc="-60" dirty="0"/>
              <a:t>minimal</a:t>
            </a:r>
            <a:r>
              <a:rPr spc="-130" dirty="0"/>
              <a:t> </a:t>
            </a:r>
            <a:r>
              <a:rPr spc="-10" dirty="0"/>
              <a:t>design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1" spc="155" dirty="0">
                <a:latin typeface="Calibri"/>
                <a:cs typeface="Calibri"/>
              </a:rPr>
              <a:t>Self-service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spc="105" dirty="0">
                <a:latin typeface="Calibri"/>
                <a:cs typeface="Calibri"/>
              </a:rPr>
              <a:t>kiosk</a:t>
            </a:r>
          </a:p>
          <a:p>
            <a:pPr marL="50165" marR="156845">
              <a:lnSpc>
                <a:spcPct val="119000"/>
              </a:lnSpc>
              <a:spcBef>
                <a:spcPts val="1050"/>
              </a:spcBef>
            </a:pPr>
            <a:r>
              <a:rPr sz="1050" b="1" spc="65" dirty="0">
                <a:solidFill>
                  <a:srgbClr val="62778B"/>
                </a:solidFill>
                <a:latin typeface="Calibri"/>
                <a:cs typeface="Calibri"/>
              </a:rPr>
              <a:t>Lower</a:t>
            </a:r>
            <a:r>
              <a:rPr sz="1050" b="1" spc="-3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62778B"/>
                </a:solidFill>
                <a:latin typeface="Calibri"/>
                <a:cs typeface="Calibri"/>
              </a:rPr>
              <a:t>wait</a:t>
            </a:r>
            <a:r>
              <a:rPr sz="1050" b="1" spc="-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62778B"/>
                </a:solidFill>
                <a:latin typeface="Calibri"/>
                <a:cs typeface="Calibri"/>
              </a:rPr>
              <a:t>times,</a:t>
            </a:r>
            <a:r>
              <a:rPr sz="1050" b="1" spc="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62778B"/>
                </a:solidFill>
                <a:latin typeface="Calibri"/>
                <a:cs typeface="Calibri"/>
              </a:rPr>
              <a:t>eliminate</a:t>
            </a:r>
            <a:r>
              <a:rPr sz="1050" b="1" spc="1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62778B"/>
                </a:solidFill>
                <a:latin typeface="Calibri"/>
                <a:cs typeface="Calibri"/>
              </a:rPr>
              <a:t>lines</a:t>
            </a:r>
            <a:r>
              <a:rPr sz="1050" b="1" spc="1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62778B"/>
                </a:solidFill>
                <a:latin typeface="Calibri"/>
                <a:cs typeface="Calibri"/>
              </a:rPr>
              <a:t>and</a:t>
            </a:r>
            <a:r>
              <a:rPr sz="1050" b="1" spc="1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105" dirty="0">
                <a:solidFill>
                  <a:srgbClr val="62778B"/>
                </a:solidFill>
                <a:latin typeface="Calibri"/>
                <a:cs typeface="Calibri"/>
              </a:rPr>
              <a:t>get</a:t>
            </a:r>
            <a:r>
              <a:rPr sz="1050" b="1" spc="-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62778B"/>
                </a:solidFill>
                <a:latin typeface="Calibri"/>
                <a:cs typeface="Calibri"/>
              </a:rPr>
              <a:t>through </a:t>
            </a:r>
            <a:r>
              <a:rPr sz="1050" b="1" spc="75" dirty="0">
                <a:solidFill>
                  <a:srgbClr val="62778B"/>
                </a:solidFill>
                <a:latin typeface="Calibri"/>
                <a:cs typeface="Calibri"/>
              </a:rPr>
              <a:t>lunch</a:t>
            </a:r>
            <a:r>
              <a:rPr sz="1050" b="1" spc="-1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62778B"/>
                </a:solidFill>
                <a:latin typeface="Calibri"/>
                <a:cs typeface="Calibri"/>
              </a:rPr>
              <a:t>with</a:t>
            </a:r>
            <a:r>
              <a:rPr sz="1050" b="1" spc="10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62778B"/>
                </a:solidFill>
                <a:latin typeface="Calibri"/>
                <a:cs typeface="Calibri"/>
              </a:rPr>
              <a:t>less</a:t>
            </a:r>
            <a:r>
              <a:rPr sz="1050" b="1" spc="5" dirty="0">
                <a:solidFill>
                  <a:srgbClr val="62778B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62778B"/>
                </a:solidFill>
                <a:latin typeface="Calibri"/>
                <a:cs typeface="Calibri"/>
              </a:rPr>
              <a:t>employees.</a:t>
            </a:r>
            <a:endParaRPr sz="1050">
              <a:latin typeface="Calibri"/>
              <a:cs typeface="Calibri"/>
            </a:endParaRPr>
          </a:p>
          <a:p>
            <a:pPr marL="50165" marR="5080">
              <a:lnSpc>
                <a:spcPts val="1500"/>
              </a:lnSpc>
              <a:spcBef>
                <a:spcPts val="15"/>
              </a:spcBef>
            </a:pPr>
            <a:r>
              <a:rPr sz="800" spc="-10" dirty="0">
                <a:solidFill>
                  <a:srgbClr val="62778B"/>
                </a:solidFill>
              </a:rPr>
              <a:t>Redesigned</a:t>
            </a:r>
            <a:r>
              <a:rPr sz="800" spc="-65" dirty="0">
                <a:solidFill>
                  <a:srgbClr val="62778B"/>
                </a:solidFill>
              </a:rPr>
              <a:t> </a:t>
            </a:r>
            <a:r>
              <a:rPr sz="800" spc="-25" dirty="0">
                <a:solidFill>
                  <a:srgbClr val="62778B"/>
                </a:solidFill>
              </a:rPr>
              <a:t>with</a:t>
            </a:r>
            <a:r>
              <a:rPr sz="800" spc="-45" dirty="0">
                <a:solidFill>
                  <a:srgbClr val="62778B"/>
                </a:solidFill>
              </a:rPr>
              <a:t> </a:t>
            </a:r>
            <a:r>
              <a:rPr sz="800" dirty="0">
                <a:solidFill>
                  <a:srgbClr val="62778B"/>
                </a:solidFill>
              </a:rPr>
              <a:t>a</a:t>
            </a:r>
            <a:r>
              <a:rPr sz="800" spc="-50" dirty="0">
                <a:solidFill>
                  <a:srgbClr val="62778B"/>
                </a:solidFill>
              </a:rPr>
              <a:t> </a:t>
            </a:r>
            <a:r>
              <a:rPr sz="800" spc="-10" dirty="0">
                <a:solidFill>
                  <a:srgbClr val="62778B"/>
                </a:solidFill>
              </a:rPr>
              <a:t>clean,</a:t>
            </a:r>
            <a:r>
              <a:rPr sz="800" spc="-45" dirty="0">
                <a:solidFill>
                  <a:srgbClr val="62778B"/>
                </a:solidFill>
              </a:rPr>
              <a:t> </a:t>
            </a:r>
            <a:r>
              <a:rPr sz="800" spc="-30" dirty="0">
                <a:solidFill>
                  <a:srgbClr val="62778B"/>
                </a:solidFill>
              </a:rPr>
              <a:t>minimalist</a:t>
            </a:r>
            <a:r>
              <a:rPr sz="800" spc="-45" dirty="0">
                <a:solidFill>
                  <a:srgbClr val="62778B"/>
                </a:solidFill>
              </a:rPr>
              <a:t> </a:t>
            </a:r>
            <a:r>
              <a:rPr sz="800" spc="-25" dirty="0">
                <a:solidFill>
                  <a:srgbClr val="62778B"/>
                </a:solidFill>
              </a:rPr>
              <a:t>style</a:t>
            </a:r>
            <a:r>
              <a:rPr sz="800" spc="-65" dirty="0">
                <a:solidFill>
                  <a:srgbClr val="62778B"/>
                </a:solidFill>
              </a:rPr>
              <a:t> </a:t>
            </a:r>
            <a:r>
              <a:rPr sz="800" spc="-10" dirty="0">
                <a:solidFill>
                  <a:srgbClr val="62778B"/>
                </a:solidFill>
              </a:rPr>
              <a:t>to</a:t>
            </a:r>
            <a:r>
              <a:rPr sz="800" spc="-45" dirty="0">
                <a:solidFill>
                  <a:srgbClr val="62778B"/>
                </a:solidFill>
              </a:rPr>
              <a:t> </a:t>
            </a:r>
            <a:r>
              <a:rPr sz="800" spc="-25" dirty="0">
                <a:solidFill>
                  <a:srgbClr val="62778B"/>
                </a:solidFill>
              </a:rPr>
              <a:t>make</a:t>
            </a:r>
            <a:r>
              <a:rPr sz="800" spc="-45" dirty="0">
                <a:solidFill>
                  <a:srgbClr val="62778B"/>
                </a:solidFill>
              </a:rPr>
              <a:t> </a:t>
            </a:r>
            <a:r>
              <a:rPr sz="800" spc="-20" dirty="0">
                <a:solidFill>
                  <a:srgbClr val="62778B"/>
                </a:solidFill>
              </a:rPr>
              <a:t>order</a:t>
            </a:r>
            <a:r>
              <a:rPr sz="800" spc="-70" dirty="0">
                <a:solidFill>
                  <a:srgbClr val="62778B"/>
                </a:solidFill>
              </a:rPr>
              <a:t> </a:t>
            </a:r>
            <a:r>
              <a:rPr sz="800" spc="-25" dirty="0">
                <a:solidFill>
                  <a:srgbClr val="62778B"/>
                </a:solidFill>
              </a:rPr>
              <a:t>entry</a:t>
            </a:r>
            <a:r>
              <a:rPr sz="800" spc="-70" dirty="0">
                <a:solidFill>
                  <a:srgbClr val="62778B"/>
                </a:solidFill>
              </a:rPr>
              <a:t> </a:t>
            </a:r>
            <a:r>
              <a:rPr sz="800" spc="-20" dirty="0">
                <a:solidFill>
                  <a:srgbClr val="62778B"/>
                </a:solidFill>
              </a:rPr>
              <a:t>quick </a:t>
            </a:r>
            <a:r>
              <a:rPr sz="800" dirty="0">
                <a:solidFill>
                  <a:srgbClr val="62778B"/>
                </a:solidFill>
              </a:rPr>
              <a:t>and</a:t>
            </a:r>
            <a:r>
              <a:rPr sz="800" spc="-60" dirty="0">
                <a:solidFill>
                  <a:srgbClr val="62778B"/>
                </a:solidFill>
              </a:rPr>
              <a:t> </a:t>
            </a:r>
            <a:r>
              <a:rPr sz="800" spc="-10" dirty="0">
                <a:solidFill>
                  <a:srgbClr val="62778B"/>
                </a:solidFill>
              </a:rPr>
              <a:t>simple.</a:t>
            </a:r>
            <a:endParaRPr sz="800"/>
          </a:p>
          <a:p>
            <a:pPr>
              <a:lnSpc>
                <a:spcPct val="100000"/>
              </a:lnSpc>
              <a:spcBef>
                <a:spcPts val="710"/>
              </a:spcBef>
            </a:pPr>
            <a:endParaRPr sz="800"/>
          </a:p>
          <a:p>
            <a:pPr marL="347980" marR="1023619">
              <a:lnSpc>
                <a:spcPct val="166700"/>
              </a:lnSpc>
            </a:pPr>
            <a:r>
              <a:rPr sz="900" spc="-80" dirty="0">
                <a:solidFill>
                  <a:srgbClr val="62778B"/>
                </a:solidFill>
              </a:rPr>
              <a:t>Turn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spc="-35" dirty="0">
                <a:solidFill>
                  <a:srgbClr val="62778B"/>
                </a:solidFill>
              </a:rPr>
              <a:t>any</a:t>
            </a:r>
            <a:r>
              <a:rPr sz="900" spc="-110" dirty="0">
                <a:solidFill>
                  <a:srgbClr val="62778B"/>
                </a:solidFill>
              </a:rPr>
              <a:t> </a:t>
            </a:r>
            <a:r>
              <a:rPr sz="900" spc="-40" dirty="0">
                <a:solidFill>
                  <a:srgbClr val="62778B"/>
                </a:solidFill>
              </a:rPr>
              <a:t>Windows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spc="-20" dirty="0">
                <a:solidFill>
                  <a:srgbClr val="62778B"/>
                </a:solidFill>
              </a:rPr>
              <a:t>device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spc="-35" dirty="0">
                <a:solidFill>
                  <a:srgbClr val="62778B"/>
                </a:solidFill>
              </a:rPr>
              <a:t>into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dirty="0">
                <a:solidFill>
                  <a:srgbClr val="62778B"/>
                </a:solidFill>
              </a:rPr>
              <a:t>a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spc="-30" dirty="0">
                <a:solidFill>
                  <a:srgbClr val="62778B"/>
                </a:solidFill>
              </a:rPr>
              <a:t>kiosk </a:t>
            </a:r>
            <a:r>
              <a:rPr sz="900" spc="-35" dirty="0">
                <a:solidFill>
                  <a:srgbClr val="62778B"/>
                </a:solidFill>
              </a:rPr>
              <a:t>Customize</a:t>
            </a:r>
            <a:r>
              <a:rPr sz="900" spc="-50" dirty="0">
                <a:solidFill>
                  <a:srgbClr val="62778B"/>
                </a:solidFill>
              </a:rPr>
              <a:t> </a:t>
            </a:r>
            <a:r>
              <a:rPr sz="900" spc="-30" dirty="0">
                <a:solidFill>
                  <a:srgbClr val="62778B"/>
                </a:solidFill>
              </a:rPr>
              <a:t>backgrounds</a:t>
            </a:r>
            <a:r>
              <a:rPr sz="900" spc="-50" dirty="0">
                <a:solidFill>
                  <a:srgbClr val="62778B"/>
                </a:solidFill>
              </a:rPr>
              <a:t> </a:t>
            </a:r>
            <a:r>
              <a:rPr sz="900" spc="-10" dirty="0">
                <a:solidFill>
                  <a:srgbClr val="62778B"/>
                </a:solidFill>
              </a:rPr>
              <a:t>and</a:t>
            </a:r>
            <a:r>
              <a:rPr sz="900" spc="-45" dirty="0">
                <a:solidFill>
                  <a:srgbClr val="62778B"/>
                </a:solidFill>
              </a:rPr>
              <a:t> </a:t>
            </a:r>
            <a:r>
              <a:rPr sz="900" spc="-20" dirty="0">
                <a:solidFill>
                  <a:srgbClr val="62778B"/>
                </a:solidFill>
              </a:rPr>
              <a:t>buttons</a:t>
            </a:r>
            <a:endParaRPr sz="900"/>
          </a:p>
          <a:p>
            <a:pPr marL="347980" marR="561975">
              <a:lnSpc>
                <a:spcPct val="166700"/>
              </a:lnSpc>
            </a:pPr>
            <a:r>
              <a:rPr sz="900" spc="-10" dirty="0">
                <a:solidFill>
                  <a:srgbClr val="62778B"/>
                </a:solidFill>
              </a:rPr>
              <a:t>Upload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spc="-25" dirty="0">
                <a:solidFill>
                  <a:srgbClr val="62778B"/>
                </a:solidFill>
              </a:rPr>
              <a:t>languages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spc="-10" dirty="0">
                <a:solidFill>
                  <a:srgbClr val="62778B"/>
                </a:solidFill>
              </a:rPr>
              <a:t>and</a:t>
            </a:r>
            <a:r>
              <a:rPr sz="900" spc="-60" dirty="0">
                <a:solidFill>
                  <a:srgbClr val="62778B"/>
                </a:solidFill>
              </a:rPr>
              <a:t> </a:t>
            </a:r>
            <a:r>
              <a:rPr sz="900" spc="-35" dirty="0">
                <a:solidFill>
                  <a:srgbClr val="62778B"/>
                </a:solidFill>
              </a:rPr>
              <a:t>custom</a:t>
            </a:r>
            <a:r>
              <a:rPr sz="900" spc="-85" dirty="0">
                <a:solidFill>
                  <a:srgbClr val="62778B"/>
                </a:solidFill>
              </a:rPr>
              <a:t> </a:t>
            </a:r>
            <a:r>
              <a:rPr sz="900" spc="-20" dirty="0">
                <a:solidFill>
                  <a:srgbClr val="62778B"/>
                </a:solidFill>
              </a:rPr>
              <a:t>voice</a:t>
            </a:r>
            <a:r>
              <a:rPr sz="900" spc="-65" dirty="0">
                <a:solidFill>
                  <a:srgbClr val="62778B"/>
                </a:solidFill>
              </a:rPr>
              <a:t> </a:t>
            </a:r>
            <a:r>
              <a:rPr sz="900" spc="-30" dirty="0">
                <a:solidFill>
                  <a:srgbClr val="62778B"/>
                </a:solidFill>
              </a:rPr>
              <a:t>prompts </a:t>
            </a:r>
            <a:r>
              <a:rPr sz="900" spc="-45" dirty="0">
                <a:solidFill>
                  <a:srgbClr val="62778B"/>
                </a:solidFill>
              </a:rPr>
              <a:t>Email</a:t>
            </a:r>
            <a:r>
              <a:rPr sz="900" spc="-70" dirty="0">
                <a:solidFill>
                  <a:srgbClr val="62778B"/>
                </a:solidFill>
              </a:rPr>
              <a:t> </a:t>
            </a:r>
            <a:r>
              <a:rPr sz="900" spc="-10" dirty="0">
                <a:solidFill>
                  <a:srgbClr val="62778B"/>
                </a:solidFill>
              </a:rPr>
              <a:t>receipts</a:t>
            </a:r>
            <a:endParaRPr sz="900"/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09846" y="1914537"/>
            <a:ext cx="3047999" cy="40195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4619640"/>
            <a:ext cx="152400" cy="12382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4857750"/>
            <a:ext cx="152400" cy="12382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150" y="5095890"/>
            <a:ext cx="152400" cy="123825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936131"/>
            <a:ext cx="7772400" cy="2122805"/>
            <a:chOff x="0" y="7936131"/>
            <a:chExt cx="7772400" cy="2122805"/>
          </a:xfrm>
        </p:grpSpPr>
        <p:sp>
          <p:nvSpPr>
            <p:cNvPr id="3" name="object 3"/>
            <p:cNvSpPr/>
            <p:nvPr/>
          </p:nvSpPr>
          <p:spPr>
            <a:xfrm>
              <a:off x="0" y="9496440"/>
              <a:ext cx="7772400" cy="561975"/>
            </a:xfrm>
            <a:custGeom>
              <a:avLst/>
              <a:gdLst/>
              <a:ahLst/>
              <a:cxnLst/>
              <a:rect l="l" t="t" r="r" b="b"/>
              <a:pathLst>
                <a:path w="7772400" h="561975">
                  <a:moveTo>
                    <a:pt x="7542181" y="561959"/>
                  </a:moveTo>
                  <a:lnTo>
                    <a:pt x="0" y="561959"/>
                  </a:lnTo>
                  <a:lnTo>
                    <a:pt x="0" y="0"/>
                  </a:lnTo>
                  <a:lnTo>
                    <a:pt x="7539533" y="0"/>
                  </a:lnTo>
                  <a:lnTo>
                    <a:pt x="7615379" y="436"/>
                  </a:lnTo>
                  <a:lnTo>
                    <a:pt x="7686869" y="1694"/>
                  </a:lnTo>
                  <a:lnTo>
                    <a:pt x="7752785" y="3696"/>
                  </a:lnTo>
                  <a:lnTo>
                    <a:pt x="7772400" y="4581"/>
                  </a:lnTo>
                  <a:lnTo>
                    <a:pt x="7772400" y="557393"/>
                  </a:lnTo>
                  <a:lnTo>
                    <a:pt x="7752785" y="558278"/>
                  </a:lnTo>
                  <a:lnTo>
                    <a:pt x="7686869" y="560280"/>
                  </a:lnTo>
                  <a:lnTo>
                    <a:pt x="7615379" y="561538"/>
                  </a:lnTo>
                  <a:lnTo>
                    <a:pt x="7542181" y="561959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936131"/>
              <a:ext cx="3380740" cy="2122805"/>
            </a:xfrm>
            <a:custGeom>
              <a:avLst/>
              <a:gdLst/>
              <a:ahLst/>
              <a:cxnLst/>
              <a:rect l="l" t="t" r="r" b="b"/>
              <a:pathLst>
                <a:path w="3380740" h="2122804">
                  <a:moveTo>
                    <a:pt x="3380510" y="2122267"/>
                  </a:moveTo>
                  <a:lnTo>
                    <a:pt x="0" y="2122267"/>
                  </a:lnTo>
                  <a:lnTo>
                    <a:pt x="0" y="0"/>
                  </a:lnTo>
                  <a:lnTo>
                    <a:pt x="43774" y="5863"/>
                  </a:lnTo>
                  <a:lnTo>
                    <a:pt x="90235" y="12551"/>
                  </a:lnTo>
                  <a:lnTo>
                    <a:pt x="136552" y="19684"/>
                  </a:lnTo>
                  <a:lnTo>
                    <a:pt x="182721" y="27258"/>
                  </a:lnTo>
                  <a:lnTo>
                    <a:pt x="228740" y="35272"/>
                  </a:lnTo>
                  <a:lnTo>
                    <a:pt x="274607" y="43723"/>
                  </a:lnTo>
                  <a:lnTo>
                    <a:pt x="320320" y="52609"/>
                  </a:lnTo>
                  <a:lnTo>
                    <a:pt x="365877" y="61928"/>
                  </a:lnTo>
                  <a:lnTo>
                    <a:pt x="411275" y="71677"/>
                  </a:lnTo>
                  <a:lnTo>
                    <a:pt x="456512" y="81855"/>
                  </a:lnTo>
                  <a:lnTo>
                    <a:pt x="501587" y="92460"/>
                  </a:lnTo>
                  <a:lnTo>
                    <a:pt x="546495" y="103488"/>
                  </a:lnTo>
                  <a:lnTo>
                    <a:pt x="591237" y="114938"/>
                  </a:lnTo>
                  <a:lnTo>
                    <a:pt x="635809" y="126807"/>
                  </a:lnTo>
                  <a:lnTo>
                    <a:pt x="680208" y="139093"/>
                  </a:lnTo>
                  <a:lnTo>
                    <a:pt x="724434" y="151795"/>
                  </a:lnTo>
                  <a:lnTo>
                    <a:pt x="768483" y="164909"/>
                  </a:lnTo>
                  <a:lnTo>
                    <a:pt x="812353" y="178434"/>
                  </a:lnTo>
                  <a:lnTo>
                    <a:pt x="856042" y="192367"/>
                  </a:lnTo>
                  <a:lnTo>
                    <a:pt x="899549" y="206707"/>
                  </a:lnTo>
                  <a:lnTo>
                    <a:pt x="942870" y="221450"/>
                  </a:lnTo>
                  <a:lnTo>
                    <a:pt x="986003" y="236595"/>
                  </a:lnTo>
                  <a:lnTo>
                    <a:pt x="1028946" y="252139"/>
                  </a:lnTo>
                  <a:lnTo>
                    <a:pt x="1071698" y="268080"/>
                  </a:lnTo>
                  <a:lnTo>
                    <a:pt x="1114255" y="284417"/>
                  </a:lnTo>
                  <a:lnTo>
                    <a:pt x="1156616" y="301146"/>
                  </a:lnTo>
                  <a:lnTo>
                    <a:pt x="1198777" y="318265"/>
                  </a:lnTo>
                  <a:lnTo>
                    <a:pt x="1240738" y="335773"/>
                  </a:lnTo>
                  <a:lnTo>
                    <a:pt x="1282496" y="353667"/>
                  </a:lnTo>
                  <a:lnTo>
                    <a:pt x="1324048" y="371945"/>
                  </a:lnTo>
                  <a:lnTo>
                    <a:pt x="1365393" y="390604"/>
                  </a:lnTo>
                  <a:lnTo>
                    <a:pt x="1406528" y="409642"/>
                  </a:lnTo>
                  <a:lnTo>
                    <a:pt x="1447450" y="429058"/>
                  </a:lnTo>
                  <a:lnTo>
                    <a:pt x="1488159" y="448849"/>
                  </a:lnTo>
                  <a:lnTo>
                    <a:pt x="1528650" y="469012"/>
                  </a:lnTo>
                  <a:lnTo>
                    <a:pt x="1568923" y="489546"/>
                  </a:lnTo>
                  <a:lnTo>
                    <a:pt x="1608975" y="510447"/>
                  </a:lnTo>
                  <a:lnTo>
                    <a:pt x="1648804" y="531715"/>
                  </a:lnTo>
                  <a:lnTo>
                    <a:pt x="1688407" y="553347"/>
                  </a:lnTo>
                  <a:lnTo>
                    <a:pt x="1727782" y="575340"/>
                  </a:lnTo>
                  <a:lnTo>
                    <a:pt x="1766928" y="597692"/>
                  </a:lnTo>
                  <a:lnTo>
                    <a:pt x="1805841" y="620401"/>
                  </a:lnTo>
                  <a:lnTo>
                    <a:pt x="1844520" y="643466"/>
                  </a:lnTo>
                  <a:lnTo>
                    <a:pt x="1882962" y="666882"/>
                  </a:lnTo>
                  <a:lnTo>
                    <a:pt x="1921165" y="690649"/>
                  </a:lnTo>
                  <a:lnTo>
                    <a:pt x="1959127" y="714765"/>
                  </a:lnTo>
                  <a:lnTo>
                    <a:pt x="1996846" y="739226"/>
                  </a:lnTo>
                  <a:lnTo>
                    <a:pt x="2034319" y="764031"/>
                  </a:lnTo>
                  <a:lnTo>
                    <a:pt x="2071545" y="789177"/>
                  </a:lnTo>
                  <a:lnTo>
                    <a:pt x="2108520" y="814662"/>
                  </a:lnTo>
                  <a:lnTo>
                    <a:pt x="2145243" y="840485"/>
                  </a:lnTo>
                  <a:lnTo>
                    <a:pt x="2181712" y="866642"/>
                  </a:lnTo>
                  <a:lnTo>
                    <a:pt x="2217924" y="893131"/>
                  </a:lnTo>
                  <a:lnTo>
                    <a:pt x="2253877" y="919951"/>
                  </a:lnTo>
                  <a:lnTo>
                    <a:pt x="2289569" y="947099"/>
                  </a:lnTo>
                  <a:lnTo>
                    <a:pt x="2324997" y="974573"/>
                  </a:lnTo>
                  <a:lnTo>
                    <a:pt x="2360160" y="1002371"/>
                  </a:lnTo>
                  <a:lnTo>
                    <a:pt x="2395055" y="1030490"/>
                  </a:lnTo>
                  <a:lnTo>
                    <a:pt x="2429680" y="1058928"/>
                  </a:lnTo>
                  <a:lnTo>
                    <a:pt x="2464033" y="1087683"/>
                  </a:lnTo>
                  <a:lnTo>
                    <a:pt x="2498111" y="1116752"/>
                  </a:lnTo>
                  <a:lnTo>
                    <a:pt x="2531912" y="1146134"/>
                  </a:lnTo>
                  <a:lnTo>
                    <a:pt x="2565434" y="1175826"/>
                  </a:lnTo>
                  <a:lnTo>
                    <a:pt x="2598675" y="1205827"/>
                  </a:lnTo>
                  <a:lnTo>
                    <a:pt x="2631633" y="1236133"/>
                  </a:lnTo>
                  <a:lnTo>
                    <a:pt x="2664305" y="1266742"/>
                  </a:lnTo>
                  <a:lnTo>
                    <a:pt x="2696689" y="1297653"/>
                  </a:lnTo>
                  <a:lnTo>
                    <a:pt x="2728782" y="1328863"/>
                  </a:lnTo>
                  <a:lnTo>
                    <a:pt x="2760584" y="1360370"/>
                  </a:lnTo>
                  <a:lnTo>
                    <a:pt x="2792091" y="1392171"/>
                  </a:lnTo>
                  <a:lnTo>
                    <a:pt x="2823301" y="1424265"/>
                  </a:lnTo>
                  <a:lnTo>
                    <a:pt x="2854211" y="1456649"/>
                  </a:lnTo>
                  <a:lnTo>
                    <a:pt x="2884821" y="1489321"/>
                  </a:lnTo>
                  <a:lnTo>
                    <a:pt x="2915127" y="1522278"/>
                  </a:lnTo>
                  <a:lnTo>
                    <a:pt x="2945127" y="1555519"/>
                  </a:lnTo>
                  <a:lnTo>
                    <a:pt x="2974819" y="1589041"/>
                  </a:lnTo>
                  <a:lnTo>
                    <a:pt x="3004201" y="1622843"/>
                  </a:lnTo>
                  <a:lnTo>
                    <a:pt x="3033271" y="1656921"/>
                  </a:lnTo>
                  <a:lnTo>
                    <a:pt x="3062026" y="1691273"/>
                  </a:lnTo>
                  <a:lnTo>
                    <a:pt x="3090464" y="1725898"/>
                  </a:lnTo>
                  <a:lnTo>
                    <a:pt x="3118583" y="1760793"/>
                  </a:lnTo>
                  <a:lnTo>
                    <a:pt x="3146380" y="1795956"/>
                  </a:lnTo>
                  <a:lnTo>
                    <a:pt x="3173854" y="1831385"/>
                  </a:lnTo>
                  <a:lnTo>
                    <a:pt x="3201002" y="1867076"/>
                  </a:lnTo>
                  <a:lnTo>
                    <a:pt x="3227822" y="1903029"/>
                  </a:lnTo>
                  <a:lnTo>
                    <a:pt x="3254312" y="1939241"/>
                  </a:lnTo>
                  <a:lnTo>
                    <a:pt x="3280469" y="1975710"/>
                  </a:lnTo>
                  <a:lnTo>
                    <a:pt x="3306291" y="2012433"/>
                  </a:lnTo>
                  <a:lnTo>
                    <a:pt x="3331777" y="2049409"/>
                  </a:lnTo>
                  <a:lnTo>
                    <a:pt x="3356923" y="2086634"/>
                  </a:lnTo>
                  <a:lnTo>
                    <a:pt x="3380510" y="2122267"/>
                  </a:lnTo>
                  <a:close/>
                </a:path>
              </a:pathLst>
            </a:custGeom>
            <a:solidFill>
              <a:srgbClr val="136DF8">
                <a:alpha val="97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533400" y="5648340"/>
            <a:ext cx="95250" cy="1581150"/>
          </a:xfrm>
          <a:custGeom>
            <a:avLst/>
            <a:gdLst/>
            <a:ahLst/>
            <a:cxnLst/>
            <a:rect l="l" t="t" r="r" b="b"/>
            <a:pathLst>
              <a:path w="95250" h="1581150">
                <a:moveTo>
                  <a:pt x="94948" y="1581149"/>
                </a:moveTo>
                <a:lnTo>
                  <a:pt x="63298" y="1581149"/>
                </a:lnTo>
                <a:lnTo>
                  <a:pt x="38721" y="1576159"/>
                </a:lnTo>
                <a:lnTo>
                  <a:pt x="18594" y="1562571"/>
                </a:lnTo>
                <a:lnTo>
                  <a:pt x="4994" y="1542461"/>
                </a:lnTo>
                <a:lnTo>
                  <a:pt x="0" y="1517903"/>
                </a:lnTo>
                <a:lnTo>
                  <a:pt x="0" y="63245"/>
                </a:lnTo>
                <a:lnTo>
                  <a:pt x="4994" y="38688"/>
                </a:lnTo>
                <a:lnTo>
                  <a:pt x="18594" y="18578"/>
                </a:lnTo>
                <a:lnTo>
                  <a:pt x="38721" y="4990"/>
                </a:lnTo>
                <a:lnTo>
                  <a:pt x="63298" y="0"/>
                </a:lnTo>
                <a:lnTo>
                  <a:pt x="94948" y="0"/>
                </a:lnTo>
                <a:lnTo>
                  <a:pt x="94948" y="1581149"/>
                </a:lnTo>
                <a:close/>
              </a:path>
            </a:pathLst>
          </a:custGeom>
          <a:solidFill>
            <a:srgbClr val="F1F6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42025" y="5648340"/>
            <a:ext cx="95250" cy="1581150"/>
          </a:xfrm>
          <a:custGeom>
            <a:avLst/>
            <a:gdLst/>
            <a:ahLst/>
            <a:cxnLst/>
            <a:rect l="l" t="t" r="r" b="b"/>
            <a:pathLst>
              <a:path w="95250" h="1581150">
                <a:moveTo>
                  <a:pt x="31649" y="1581149"/>
                </a:moveTo>
                <a:lnTo>
                  <a:pt x="0" y="1581149"/>
                </a:lnTo>
                <a:lnTo>
                  <a:pt x="0" y="0"/>
                </a:lnTo>
                <a:lnTo>
                  <a:pt x="31649" y="0"/>
                </a:lnTo>
                <a:lnTo>
                  <a:pt x="56227" y="4990"/>
                </a:lnTo>
                <a:lnTo>
                  <a:pt x="76354" y="18578"/>
                </a:lnTo>
                <a:lnTo>
                  <a:pt x="89953" y="38688"/>
                </a:lnTo>
                <a:lnTo>
                  <a:pt x="94948" y="63245"/>
                </a:lnTo>
                <a:lnTo>
                  <a:pt x="94948" y="1517903"/>
                </a:lnTo>
                <a:lnTo>
                  <a:pt x="89953" y="1542461"/>
                </a:lnTo>
                <a:lnTo>
                  <a:pt x="76354" y="1562571"/>
                </a:lnTo>
                <a:lnTo>
                  <a:pt x="56227" y="1576159"/>
                </a:lnTo>
                <a:lnTo>
                  <a:pt x="31649" y="1581149"/>
                </a:lnTo>
                <a:close/>
              </a:path>
            </a:pathLst>
          </a:custGeom>
          <a:solidFill>
            <a:srgbClr val="F1F6F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7772400" cy="7192009"/>
            <a:chOff x="0" y="0"/>
            <a:chExt cx="7772400" cy="7192009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399" cy="428624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33400" y="3514750"/>
              <a:ext cx="3002280" cy="2047875"/>
            </a:xfrm>
            <a:custGeom>
              <a:avLst/>
              <a:gdLst/>
              <a:ahLst/>
              <a:cxnLst/>
              <a:rect l="l" t="t" r="r" b="b"/>
              <a:pathLst>
                <a:path w="3002279" h="2047875">
                  <a:moveTo>
                    <a:pt x="3001695" y="81915"/>
                  </a:moveTo>
                  <a:lnTo>
                    <a:pt x="2995231" y="50101"/>
                  </a:lnTo>
                  <a:lnTo>
                    <a:pt x="2977616" y="24053"/>
                  </a:lnTo>
                  <a:lnTo>
                    <a:pt x="2951543" y="6464"/>
                  </a:lnTo>
                  <a:lnTo>
                    <a:pt x="2919717" y="0"/>
                  </a:lnTo>
                  <a:lnTo>
                    <a:pt x="2895117" y="0"/>
                  </a:lnTo>
                  <a:lnTo>
                    <a:pt x="2878721" y="0"/>
                  </a:lnTo>
                  <a:lnTo>
                    <a:pt x="122974" y="0"/>
                  </a:lnTo>
                  <a:lnTo>
                    <a:pt x="118478" y="0"/>
                  </a:lnTo>
                  <a:lnTo>
                    <a:pt x="81978" y="0"/>
                  </a:lnTo>
                  <a:lnTo>
                    <a:pt x="50139" y="6464"/>
                  </a:lnTo>
                  <a:lnTo>
                    <a:pt x="24079" y="24053"/>
                  </a:lnTo>
                  <a:lnTo>
                    <a:pt x="6464" y="50101"/>
                  </a:lnTo>
                  <a:lnTo>
                    <a:pt x="0" y="81915"/>
                  </a:lnTo>
                  <a:lnTo>
                    <a:pt x="0" y="1965960"/>
                  </a:lnTo>
                  <a:lnTo>
                    <a:pt x="6464" y="1997760"/>
                  </a:lnTo>
                  <a:lnTo>
                    <a:pt x="24079" y="2023808"/>
                  </a:lnTo>
                  <a:lnTo>
                    <a:pt x="50139" y="2041410"/>
                  </a:lnTo>
                  <a:lnTo>
                    <a:pt x="81978" y="2047875"/>
                  </a:lnTo>
                  <a:lnTo>
                    <a:pt x="118478" y="2047875"/>
                  </a:lnTo>
                  <a:lnTo>
                    <a:pt x="122974" y="2047875"/>
                  </a:lnTo>
                  <a:lnTo>
                    <a:pt x="2878721" y="2047875"/>
                  </a:lnTo>
                  <a:lnTo>
                    <a:pt x="2895117" y="2047875"/>
                  </a:lnTo>
                  <a:lnTo>
                    <a:pt x="2919717" y="2047875"/>
                  </a:lnTo>
                  <a:lnTo>
                    <a:pt x="2951543" y="2041410"/>
                  </a:lnTo>
                  <a:lnTo>
                    <a:pt x="2977616" y="2023808"/>
                  </a:lnTo>
                  <a:lnTo>
                    <a:pt x="2995231" y="1997760"/>
                  </a:lnTo>
                  <a:lnTo>
                    <a:pt x="3001695" y="1965960"/>
                  </a:lnTo>
                  <a:lnTo>
                    <a:pt x="3001695" y="81915"/>
                  </a:lnTo>
                  <a:close/>
                </a:path>
              </a:pathLst>
            </a:custGeom>
            <a:solidFill>
              <a:srgbClr val="F1F6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241" y="4458884"/>
              <a:ext cx="3963158" cy="273250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71525" y="1190625"/>
              <a:ext cx="57150" cy="1066800"/>
            </a:xfrm>
            <a:custGeom>
              <a:avLst/>
              <a:gdLst/>
              <a:ahLst/>
              <a:cxnLst/>
              <a:rect l="l" t="t" r="r" b="b"/>
              <a:pathLst>
                <a:path w="57150" h="1066800">
                  <a:moveTo>
                    <a:pt x="5714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1066799"/>
                  </a:lnTo>
                  <a:close/>
                </a:path>
              </a:pathLst>
            </a:custGeom>
            <a:solidFill>
              <a:srgbClr val="147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11225" y="1444625"/>
            <a:ext cx="4908550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spc="-20" dirty="0"/>
              <a:t>Get</a:t>
            </a:r>
            <a:r>
              <a:rPr spc="-260" dirty="0"/>
              <a:t> </a:t>
            </a:r>
            <a:r>
              <a:rPr spc="-110" dirty="0"/>
              <a:t>mobilized,</a:t>
            </a:r>
            <a:r>
              <a:rPr spc="-245" dirty="0"/>
              <a:t> </a:t>
            </a:r>
            <a:r>
              <a:rPr spc="-135" dirty="0"/>
              <a:t>secure,</a:t>
            </a:r>
            <a:r>
              <a:rPr spc="-250" dirty="0"/>
              <a:t> </a:t>
            </a:r>
            <a:r>
              <a:rPr spc="-20" dirty="0"/>
              <a:t>and</a:t>
            </a:r>
            <a:r>
              <a:rPr spc="-290" dirty="0"/>
              <a:t> </a:t>
            </a:r>
            <a:r>
              <a:rPr spc="-25" dirty="0"/>
              <a:t>the</a:t>
            </a:r>
          </a:p>
          <a:p>
            <a:pPr marL="12700">
              <a:lnSpc>
                <a:spcPts val="3229"/>
              </a:lnSpc>
            </a:pPr>
            <a:r>
              <a:rPr b="1" spc="225" dirty="0">
                <a:latin typeface="Calibri"/>
                <a:cs typeface="Calibri"/>
              </a:rPr>
              <a:t>latest</a:t>
            </a:r>
            <a:r>
              <a:rPr b="1" spc="5" dirty="0">
                <a:latin typeface="Calibri"/>
                <a:cs typeface="Calibri"/>
              </a:rPr>
              <a:t> </a:t>
            </a:r>
            <a:r>
              <a:rPr b="1" spc="229" dirty="0">
                <a:latin typeface="Calibri"/>
                <a:cs typeface="Calibri"/>
              </a:rPr>
              <a:t>payment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spc="210" dirty="0">
                <a:latin typeface="Calibri"/>
                <a:cs typeface="Calibri"/>
              </a:rPr>
              <a:t>technology</a:t>
            </a: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9895" y="1220204"/>
            <a:ext cx="3895643" cy="12464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20750" y="2484754"/>
            <a:ext cx="46894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Enjoy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quick</a:t>
            </a:r>
            <a:r>
              <a:rPr sz="12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transaction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speeds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using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EMV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chip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reader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2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your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choice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gain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peace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mind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secure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yet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flexible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solutions.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59250" y="8075930"/>
            <a:ext cx="29267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QR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Code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pay-at-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the-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table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solution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uses 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guest’s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phone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bill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78290" y="7302515"/>
            <a:ext cx="3060065" cy="655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170" dirty="0">
                <a:solidFill>
                  <a:srgbClr val="136DF8"/>
                </a:solidFill>
                <a:latin typeface="Calibri"/>
                <a:cs typeface="Calibri"/>
              </a:rPr>
              <a:t>Accept</a:t>
            </a:r>
            <a:r>
              <a:rPr sz="1500" b="1" spc="5" dirty="0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sz="1500" b="1" spc="100" dirty="0">
                <a:solidFill>
                  <a:srgbClr val="136DF8"/>
                </a:solidFill>
                <a:latin typeface="Calibri"/>
                <a:cs typeface="Calibri"/>
              </a:rPr>
              <a:t>modernized</a:t>
            </a:r>
            <a:r>
              <a:rPr sz="1500" b="1" spc="-15" dirty="0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sz="1500" b="1" spc="135" dirty="0">
                <a:solidFill>
                  <a:srgbClr val="136DF8"/>
                </a:solidFill>
                <a:latin typeface="Calibri"/>
                <a:cs typeface="Calibri"/>
              </a:rPr>
              <a:t>ways</a:t>
            </a:r>
            <a:r>
              <a:rPr sz="1500" b="1" spc="-20" dirty="0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sz="1500" b="1" spc="90" dirty="0">
                <a:solidFill>
                  <a:srgbClr val="136DF8"/>
                </a:solidFill>
                <a:latin typeface="Calibri"/>
                <a:cs typeface="Calibri"/>
              </a:rPr>
              <a:t>to</a:t>
            </a:r>
            <a:r>
              <a:rPr sz="1500" b="1" spc="10" dirty="0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sz="1500" b="1" spc="120" dirty="0">
                <a:solidFill>
                  <a:srgbClr val="136DF8"/>
                </a:solidFill>
                <a:latin typeface="Calibri"/>
                <a:cs typeface="Calibri"/>
              </a:rPr>
              <a:t>pay</a:t>
            </a:r>
            <a:endParaRPr sz="1500">
              <a:latin typeface="Calibri"/>
              <a:cs typeface="Calibri"/>
            </a:endParaRPr>
          </a:p>
          <a:p>
            <a:pPr marL="193040" marR="5080">
              <a:lnSpc>
                <a:spcPct val="117200"/>
              </a:lnSpc>
              <a:spcBef>
                <a:spcPts val="910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table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device,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customers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settle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bill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without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ever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losing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sight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card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1881" y="3514740"/>
            <a:ext cx="2776855" cy="2047875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50">
              <a:latin typeface="Times New Roman"/>
              <a:cs typeface="Times New Roman"/>
            </a:endParaRPr>
          </a:p>
          <a:p>
            <a:pPr marL="189865">
              <a:lnSpc>
                <a:spcPct val="100000"/>
              </a:lnSpc>
            </a:pPr>
            <a:r>
              <a:rPr sz="1250" b="1" spc="135" dirty="0">
                <a:solidFill>
                  <a:srgbClr val="394B66"/>
                </a:solidFill>
                <a:latin typeface="Calibri"/>
                <a:cs typeface="Calibri"/>
              </a:rPr>
              <a:t>Accept</a:t>
            </a:r>
            <a:r>
              <a:rPr sz="1250" b="1" spc="2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110" dirty="0">
                <a:solidFill>
                  <a:srgbClr val="394B66"/>
                </a:solidFill>
                <a:latin typeface="Calibri"/>
                <a:cs typeface="Calibri"/>
              </a:rPr>
              <a:t>contactless</a:t>
            </a:r>
            <a:r>
              <a:rPr sz="1250" b="1" spc="3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100" dirty="0">
                <a:solidFill>
                  <a:srgbClr val="394B66"/>
                </a:solidFill>
                <a:latin typeface="Calibri"/>
                <a:cs typeface="Calibri"/>
              </a:rPr>
              <a:t>payments</a:t>
            </a:r>
            <a:endParaRPr sz="1250">
              <a:latin typeface="Calibri"/>
              <a:cs typeface="Calibri"/>
            </a:endParaRPr>
          </a:p>
          <a:p>
            <a:pPr marL="194310" marR="425450">
              <a:lnSpc>
                <a:spcPct val="121600"/>
              </a:lnSpc>
              <a:spcBef>
                <a:spcPts val="1295"/>
              </a:spcBef>
            </a:pPr>
            <a:r>
              <a:rPr sz="950" spc="-20" dirty="0">
                <a:solidFill>
                  <a:srgbClr val="62778B"/>
                </a:solidFill>
                <a:latin typeface="Verdana"/>
                <a:cs typeface="Verdana"/>
              </a:rPr>
              <a:t>Delight</a:t>
            </a:r>
            <a:r>
              <a:rPr sz="95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35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95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customers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95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accepting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contactless</a:t>
            </a:r>
            <a:r>
              <a:rPr sz="95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payments.</a:t>
            </a:r>
            <a:endParaRPr sz="9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950">
              <a:latin typeface="Verdana"/>
              <a:cs typeface="Verdana"/>
            </a:endParaRPr>
          </a:p>
          <a:p>
            <a:pPr marL="416559">
              <a:lnSpc>
                <a:spcPct val="100000"/>
              </a:lnSpc>
              <a:spcBef>
                <a:spcPts val="5"/>
              </a:spcBef>
            </a:pP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Chip,</a:t>
            </a:r>
            <a:r>
              <a:rPr sz="95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tap,</a:t>
            </a:r>
            <a:r>
              <a:rPr sz="95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swipe</a:t>
            </a:r>
            <a:endParaRPr sz="950">
              <a:latin typeface="Verdana"/>
              <a:cs typeface="Verdana"/>
            </a:endParaRPr>
          </a:p>
          <a:p>
            <a:pPr marL="416559">
              <a:lnSpc>
                <a:spcPct val="100000"/>
              </a:lnSpc>
              <a:spcBef>
                <a:spcPts val="810"/>
              </a:spcBef>
            </a:pP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Apple</a:t>
            </a:r>
            <a:r>
              <a:rPr sz="95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50" dirty="0">
                <a:solidFill>
                  <a:srgbClr val="62778B"/>
                </a:solidFill>
                <a:latin typeface="Verdana"/>
                <a:cs typeface="Verdana"/>
              </a:rPr>
              <a:t>Pay,</a:t>
            </a:r>
            <a:r>
              <a:rPr sz="95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Google</a:t>
            </a:r>
            <a:r>
              <a:rPr sz="95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50" dirty="0">
                <a:solidFill>
                  <a:srgbClr val="62778B"/>
                </a:solidFill>
                <a:latin typeface="Verdana"/>
                <a:cs typeface="Verdana"/>
              </a:rPr>
              <a:t>Pay,</a:t>
            </a:r>
            <a:r>
              <a:rPr sz="950" spc="-40" dirty="0">
                <a:solidFill>
                  <a:srgbClr val="62778B"/>
                </a:solidFill>
                <a:latin typeface="Verdana"/>
                <a:cs typeface="Verdana"/>
              </a:rPr>
              <a:t> Samsung</a:t>
            </a:r>
            <a:r>
              <a:rPr sz="95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endParaRPr sz="95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0"/>
            <a:ext cx="1000125" cy="5096510"/>
            <a:chOff x="0" y="0"/>
            <a:chExt cx="1000125" cy="50965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4" y="4962540"/>
              <a:ext cx="171450" cy="1333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4" y="4705349"/>
              <a:ext cx="171450" cy="13335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0" y="0"/>
              <a:ext cx="590550" cy="542925"/>
            </a:xfrm>
            <a:custGeom>
              <a:avLst/>
              <a:gdLst/>
              <a:ahLst/>
              <a:cxnLst/>
              <a:rect l="l" t="t" r="r" b="b"/>
              <a:pathLst>
                <a:path w="590550" h="542925">
                  <a:moveTo>
                    <a:pt x="123825" y="542924"/>
                  </a:moveTo>
                  <a:lnTo>
                    <a:pt x="78078" y="540677"/>
                  </a:lnTo>
                  <a:lnTo>
                    <a:pt x="32772" y="533956"/>
                  </a:lnTo>
                  <a:lnTo>
                    <a:pt x="0" y="526190"/>
                  </a:lnTo>
                  <a:lnTo>
                    <a:pt x="0" y="0"/>
                  </a:lnTo>
                  <a:lnTo>
                    <a:pt x="584257" y="0"/>
                  </a:lnTo>
                  <a:lnTo>
                    <a:pt x="585499" y="7717"/>
                  </a:lnTo>
                  <a:lnTo>
                    <a:pt x="589987" y="53298"/>
                  </a:lnTo>
                  <a:lnTo>
                    <a:pt x="590549" y="76198"/>
                  </a:lnTo>
                  <a:lnTo>
                    <a:pt x="590409" y="87657"/>
                  </a:lnTo>
                  <a:lnTo>
                    <a:pt x="587039" y="133334"/>
                  </a:lnTo>
                  <a:lnTo>
                    <a:pt x="579207" y="178463"/>
                  </a:lnTo>
                  <a:lnTo>
                    <a:pt x="566991" y="222606"/>
                  </a:lnTo>
                  <a:lnTo>
                    <a:pt x="550507" y="265339"/>
                  </a:lnTo>
                  <a:lnTo>
                    <a:pt x="529914" y="306251"/>
                  </a:lnTo>
                  <a:lnTo>
                    <a:pt x="505410" y="344946"/>
                  </a:lnTo>
                  <a:lnTo>
                    <a:pt x="477230" y="381055"/>
                  </a:lnTo>
                  <a:lnTo>
                    <a:pt x="445648" y="414225"/>
                  </a:lnTo>
                  <a:lnTo>
                    <a:pt x="410966" y="444141"/>
                  </a:lnTo>
                  <a:lnTo>
                    <a:pt x="373517" y="470516"/>
                  </a:lnTo>
                  <a:lnTo>
                    <a:pt x="333667" y="493091"/>
                  </a:lnTo>
                  <a:lnTo>
                    <a:pt x="291792" y="511653"/>
                  </a:lnTo>
                  <a:lnTo>
                    <a:pt x="248304" y="526020"/>
                  </a:lnTo>
                  <a:lnTo>
                    <a:pt x="203613" y="536054"/>
                  </a:lnTo>
                  <a:lnTo>
                    <a:pt x="158155" y="541660"/>
                  </a:lnTo>
                  <a:lnTo>
                    <a:pt x="123825" y="542924"/>
                  </a:lnTo>
                  <a:close/>
                </a:path>
              </a:pathLst>
            </a:custGeom>
            <a:solidFill>
              <a:srgbClr val="ECEFF0">
                <a:alpha val="6666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15118" y="5648340"/>
            <a:ext cx="2839720" cy="1581150"/>
          </a:xfrm>
          <a:prstGeom prst="rect">
            <a:avLst/>
          </a:prstGeom>
          <a:solidFill>
            <a:srgbClr val="F1F6FB"/>
          </a:solidFill>
        </p:spPr>
        <p:txBody>
          <a:bodyPr vert="horz" wrap="square" lIns="0" tIns="157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50">
              <a:latin typeface="Times New Roman"/>
              <a:cs typeface="Times New Roman"/>
            </a:endParaRPr>
          </a:p>
          <a:p>
            <a:pPr marL="226695" algn="just">
              <a:lnSpc>
                <a:spcPct val="100000"/>
              </a:lnSpc>
            </a:pPr>
            <a:r>
              <a:rPr sz="1250" b="1" spc="95" dirty="0">
                <a:solidFill>
                  <a:srgbClr val="394B66"/>
                </a:solidFill>
                <a:latin typeface="Calibri"/>
                <a:cs typeface="Calibri"/>
              </a:rPr>
              <a:t>Pick</a:t>
            </a:r>
            <a:r>
              <a:rPr sz="1250" b="1" spc="-4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95" dirty="0">
                <a:solidFill>
                  <a:srgbClr val="394B66"/>
                </a:solidFill>
                <a:latin typeface="Calibri"/>
                <a:cs typeface="Calibri"/>
              </a:rPr>
              <a:t>the</a:t>
            </a:r>
            <a:r>
              <a:rPr sz="1250" b="1" spc="1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90" dirty="0">
                <a:solidFill>
                  <a:srgbClr val="394B66"/>
                </a:solidFill>
                <a:latin typeface="Calibri"/>
                <a:cs typeface="Calibri"/>
              </a:rPr>
              <a:t>processor</a:t>
            </a:r>
            <a:r>
              <a:rPr sz="1250" b="1" spc="-2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85" dirty="0">
                <a:solidFill>
                  <a:srgbClr val="394B66"/>
                </a:solidFill>
                <a:latin typeface="Calibri"/>
                <a:cs typeface="Calibri"/>
              </a:rPr>
              <a:t>right</a:t>
            </a:r>
            <a:r>
              <a:rPr sz="1250" b="1" spc="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394B66"/>
                </a:solidFill>
                <a:latin typeface="Calibri"/>
                <a:cs typeface="Calibri"/>
              </a:rPr>
              <a:t>for</a:t>
            </a:r>
            <a:r>
              <a:rPr sz="1250" b="1" spc="-5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394B66"/>
                </a:solidFill>
                <a:latin typeface="Calibri"/>
                <a:cs typeface="Calibri"/>
              </a:rPr>
              <a:t>you</a:t>
            </a:r>
            <a:endParaRPr sz="1250">
              <a:latin typeface="Calibri"/>
              <a:cs typeface="Calibri"/>
            </a:endParaRPr>
          </a:p>
          <a:p>
            <a:pPr marL="231140" marR="315595" algn="just">
              <a:lnSpc>
                <a:spcPct val="121600"/>
              </a:lnSpc>
              <a:spcBef>
                <a:spcPts val="1295"/>
              </a:spcBef>
            </a:pPr>
            <a:r>
              <a:rPr sz="950" spc="-20" dirty="0">
                <a:solidFill>
                  <a:srgbClr val="62778B"/>
                </a:solidFill>
                <a:latin typeface="Verdana"/>
                <a:cs typeface="Verdana"/>
              </a:rPr>
              <a:t>PAX</a:t>
            </a:r>
            <a:r>
              <a:rPr sz="95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950" spc="-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Datacap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0" dirty="0">
                <a:solidFill>
                  <a:srgbClr val="62778B"/>
                </a:solidFill>
                <a:latin typeface="Verdana"/>
                <a:cs typeface="Verdana"/>
              </a:rPr>
              <a:t>support</a:t>
            </a:r>
            <a:r>
              <a:rPr sz="950" spc="-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nearly</a:t>
            </a:r>
            <a:r>
              <a:rPr sz="95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every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EMV</a:t>
            </a:r>
            <a:r>
              <a:rPr sz="95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device</a:t>
            </a:r>
            <a:r>
              <a:rPr sz="95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95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0" dirty="0">
                <a:solidFill>
                  <a:srgbClr val="62778B"/>
                </a:solidFill>
                <a:latin typeface="Verdana"/>
                <a:cs typeface="Verdana"/>
              </a:rPr>
              <a:t>processor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available</a:t>
            </a:r>
            <a:r>
              <a:rPr sz="95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in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95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US.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3400" y="7324750"/>
            <a:ext cx="3002280" cy="2047875"/>
          </a:xfrm>
          <a:custGeom>
            <a:avLst/>
            <a:gdLst/>
            <a:ahLst/>
            <a:cxnLst/>
            <a:rect l="l" t="t" r="r" b="b"/>
            <a:pathLst>
              <a:path w="3002279" h="2047875">
                <a:moveTo>
                  <a:pt x="3001695" y="81915"/>
                </a:moveTo>
                <a:lnTo>
                  <a:pt x="2995231" y="50101"/>
                </a:lnTo>
                <a:lnTo>
                  <a:pt x="2977616" y="24053"/>
                </a:lnTo>
                <a:lnTo>
                  <a:pt x="2951543" y="6464"/>
                </a:lnTo>
                <a:lnTo>
                  <a:pt x="2919717" y="0"/>
                </a:lnTo>
                <a:lnTo>
                  <a:pt x="2895117" y="0"/>
                </a:lnTo>
                <a:lnTo>
                  <a:pt x="2878721" y="0"/>
                </a:lnTo>
                <a:lnTo>
                  <a:pt x="122974" y="0"/>
                </a:lnTo>
                <a:lnTo>
                  <a:pt x="118478" y="0"/>
                </a:lnTo>
                <a:lnTo>
                  <a:pt x="81978" y="0"/>
                </a:lnTo>
                <a:lnTo>
                  <a:pt x="50139" y="6464"/>
                </a:lnTo>
                <a:lnTo>
                  <a:pt x="24079" y="24053"/>
                </a:lnTo>
                <a:lnTo>
                  <a:pt x="6464" y="50101"/>
                </a:lnTo>
                <a:lnTo>
                  <a:pt x="0" y="81915"/>
                </a:lnTo>
                <a:lnTo>
                  <a:pt x="0" y="1965960"/>
                </a:lnTo>
                <a:lnTo>
                  <a:pt x="6464" y="1997760"/>
                </a:lnTo>
                <a:lnTo>
                  <a:pt x="24079" y="2023808"/>
                </a:lnTo>
                <a:lnTo>
                  <a:pt x="50139" y="2041410"/>
                </a:lnTo>
                <a:lnTo>
                  <a:pt x="81978" y="2047875"/>
                </a:lnTo>
                <a:lnTo>
                  <a:pt x="118478" y="2047875"/>
                </a:lnTo>
                <a:lnTo>
                  <a:pt x="122974" y="2047875"/>
                </a:lnTo>
                <a:lnTo>
                  <a:pt x="2878721" y="2047875"/>
                </a:lnTo>
                <a:lnTo>
                  <a:pt x="2895117" y="2047875"/>
                </a:lnTo>
                <a:lnTo>
                  <a:pt x="2919717" y="2047875"/>
                </a:lnTo>
                <a:lnTo>
                  <a:pt x="2951543" y="2041410"/>
                </a:lnTo>
                <a:lnTo>
                  <a:pt x="2977616" y="2023808"/>
                </a:lnTo>
                <a:lnTo>
                  <a:pt x="2995231" y="1997760"/>
                </a:lnTo>
                <a:lnTo>
                  <a:pt x="3001695" y="1965960"/>
                </a:lnTo>
                <a:lnTo>
                  <a:pt x="3001695" y="81915"/>
                </a:lnTo>
                <a:close/>
              </a:path>
            </a:pathLst>
          </a:custGeom>
          <a:solidFill>
            <a:srgbClr val="F1F6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51881" y="7324740"/>
            <a:ext cx="2776855" cy="2047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250">
              <a:latin typeface="Times New Roman"/>
              <a:cs typeface="Times New Roman"/>
            </a:endParaRPr>
          </a:p>
          <a:p>
            <a:pPr marL="189865">
              <a:lnSpc>
                <a:spcPct val="100000"/>
              </a:lnSpc>
            </a:pPr>
            <a:r>
              <a:rPr sz="1250" b="1" spc="75" dirty="0">
                <a:solidFill>
                  <a:srgbClr val="394B66"/>
                </a:solidFill>
                <a:latin typeface="Calibri"/>
                <a:cs typeface="Calibri"/>
              </a:rPr>
              <a:t>Eliminate</a:t>
            </a:r>
            <a:r>
              <a:rPr sz="1250" b="1" spc="2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100" dirty="0">
                <a:solidFill>
                  <a:srgbClr val="394B66"/>
                </a:solidFill>
                <a:latin typeface="Calibri"/>
                <a:cs typeface="Calibri"/>
              </a:rPr>
              <a:t>processing</a:t>
            </a:r>
            <a:r>
              <a:rPr sz="1250" b="1" spc="2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250" b="1" spc="95" dirty="0">
                <a:solidFill>
                  <a:srgbClr val="394B66"/>
                </a:solidFill>
                <a:latin typeface="Calibri"/>
                <a:cs typeface="Calibri"/>
              </a:rPr>
              <a:t>fees</a:t>
            </a:r>
            <a:endParaRPr sz="1250">
              <a:latin typeface="Calibri"/>
              <a:cs typeface="Calibri"/>
            </a:endParaRPr>
          </a:p>
          <a:p>
            <a:pPr marL="194310" marR="259079">
              <a:lnSpc>
                <a:spcPct val="121600"/>
              </a:lnSpc>
              <a:spcBef>
                <a:spcPts val="915"/>
              </a:spcBef>
            </a:pPr>
            <a:r>
              <a:rPr sz="950" spc="-30" dirty="0">
                <a:solidFill>
                  <a:srgbClr val="62778B"/>
                </a:solidFill>
                <a:latin typeface="Verdana"/>
                <a:cs typeface="Verdana"/>
              </a:rPr>
              <a:t>Version</a:t>
            </a:r>
            <a:r>
              <a:rPr sz="95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45" dirty="0">
                <a:solidFill>
                  <a:srgbClr val="62778B"/>
                </a:solidFill>
                <a:latin typeface="Verdana"/>
                <a:cs typeface="Verdana"/>
              </a:rPr>
              <a:t>10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0" dirty="0">
                <a:solidFill>
                  <a:srgbClr val="62778B"/>
                </a:solidFill>
                <a:latin typeface="Verdana"/>
                <a:cs typeface="Verdana"/>
              </a:rPr>
              <a:t>supports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both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available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0" dirty="0">
                <a:solidFill>
                  <a:srgbClr val="62778B"/>
                </a:solidFill>
                <a:latin typeface="Verdana"/>
                <a:cs typeface="Verdana"/>
              </a:rPr>
              <a:t>cash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discount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programs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95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market.</a:t>
            </a:r>
            <a:endParaRPr sz="950">
              <a:latin typeface="Verdana"/>
              <a:cs typeface="Verdana"/>
            </a:endParaRPr>
          </a:p>
          <a:p>
            <a:pPr marL="416559" marR="80645">
              <a:lnSpc>
                <a:spcPct val="171300"/>
              </a:lnSpc>
              <a:spcBef>
                <a:spcPts val="390"/>
              </a:spcBef>
            </a:pP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Automatic</a:t>
            </a:r>
            <a:r>
              <a:rPr sz="95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discount</a:t>
            </a:r>
            <a:r>
              <a:rPr sz="95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950" spc="-10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sz="95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payments </a:t>
            </a:r>
            <a:r>
              <a:rPr sz="950" spc="-25" dirty="0">
                <a:solidFill>
                  <a:srgbClr val="62778B"/>
                </a:solidFill>
                <a:latin typeface="Verdana"/>
                <a:cs typeface="Verdana"/>
              </a:rPr>
              <a:t>Surcharge</a:t>
            </a:r>
            <a:r>
              <a:rPr sz="95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95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credit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dirty="0">
                <a:solidFill>
                  <a:srgbClr val="62778B"/>
                </a:solidFill>
                <a:latin typeface="Verdana"/>
                <a:cs typeface="Verdana"/>
              </a:rPr>
              <a:t>card</a:t>
            </a:r>
            <a:r>
              <a:rPr sz="95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950" spc="-10" dirty="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endParaRPr sz="950">
              <a:latin typeface="Verdana"/>
              <a:cs typeface="Verdan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28675" y="8543940"/>
            <a:ext cx="171450" cy="400050"/>
            <a:chOff x="828675" y="8543940"/>
            <a:chExt cx="171450" cy="400050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5" y="8543940"/>
              <a:ext cx="171450" cy="13335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675" y="8810640"/>
              <a:ext cx="171450" cy="133350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14800" y="8667762"/>
            <a:ext cx="1666874" cy="58098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3715" y="7705740"/>
            <a:ext cx="171450" cy="13335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3350" y="8134350"/>
            <a:ext cx="171450" cy="133350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17" y="-317"/>
            <a:ext cx="7773034" cy="10059035"/>
            <a:chOff x="-317" y="-317"/>
            <a:chExt cx="7773034" cy="100590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10058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5806" y="1266827"/>
              <a:ext cx="2676593" cy="3200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213030"/>
              <a:ext cx="3677000" cy="38453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000530"/>
              <a:ext cx="6372240" cy="605786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1560830" cy="1238250"/>
            </a:xfrm>
            <a:custGeom>
              <a:avLst/>
              <a:gdLst/>
              <a:ahLst/>
              <a:cxnLst/>
              <a:rect l="l" t="t" r="r" b="b"/>
              <a:pathLst>
                <a:path w="1560830" h="1238250">
                  <a:moveTo>
                    <a:pt x="0" y="1238146"/>
                  </a:moveTo>
                  <a:lnTo>
                    <a:pt x="0" y="0"/>
                  </a:lnTo>
                  <a:lnTo>
                    <a:pt x="1560557" y="0"/>
                  </a:lnTo>
                  <a:lnTo>
                    <a:pt x="1533659" y="32564"/>
                  </a:lnTo>
                  <a:lnTo>
                    <a:pt x="1501456" y="71022"/>
                  </a:lnTo>
                  <a:lnTo>
                    <a:pt x="1468949" y="109298"/>
                  </a:lnTo>
                  <a:lnTo>
                    <a:pt x="1436133" y="147375"/>
                  </a:lnTo>
                  <a:lnTo>
                    <a:pt x="1403002" y="185234"/>
                  </a:lnTo>
                  <a:lnTo>
                    <a:pt x="1369554" y="222858"/>
                  </a:lnTo>
                  <a:lnTo>
                    <a:pt x="1335782" y="260229"/>
                  </a:lnTo>
                  <a:lnTo>
                    <a:pt x="1301682" y="297328"/>
                  </a:lnTo>
                  <a:lnTo>
                    <a:pt x="1267249" y="334139"/>
                  </a:lnTo>
                  <a:lnTo>
                    <a:pt x="1232479" y="370644"/>
                  </a:lnTo>
                  <a:lnTo>
                    <a:pt x="1197367" y="406824"/>
                  </a:lnTo>
                  <a:lnTo>
                    <a:pt x="1161909" y="442661"/>
                  </a:lnTo>
                  <a:lnTo>
                    <a:pt x="1126099" y="478139"/>
                  </a:lnTo>
                  <a:lnTo>
                    <a:pt x="1089933" y="513238"/>
                  </a:lnTo>
                  <a:lnTo>
                    <a:pt x="1053406" y="547942"/>
                  </a:lnTo>
                  <a:lnTo>
                    <a:pt x="1016514" y="582232"/>
                  </a:lnTo>
                  <a:lnTo>
                    <a:pt x="979251" y="616091"/>
                  </a:lnTo>
                  <a:lnTo>
                    <a:pt x="941614" y="649500"/>
                  </a:lnTo>
                  <a:lnTo>
                    <a:pt x="903598" y="682442"/>
                  </a:lnTo>
                  <a:lnTo>
                    <a:pt x="865197" y="714900"/>
                  </a:lnTo>
                  <a:lnTo>
                    <a:pt x="826408" y="746854"/>
                  </a:lnTo>
                  <a:lnTo>
                    <a:pt x="787225" y="778288"/>
                  </a:lnTo>
                  <a:lnTo>
                    <a:pt x="747644" y="809183"/>
                  </a:lnTo>
                  <a:lnTo>
                    <a:pt x="707660" y="839523"/>
                  </a:lnTo>
                  <a:lnTo>
                    <a:pt x="667268" y="869288"/>
                  </a:lnTo>
                  <a:lnTo>
                    <a:pt x="626464" y="898461"/>
                  </a:lnTo>
                  <a:lnTo>
                    <a:pt x="585244" y="927024"/>
                  </a:lnTo>
                  <a:lnTo>
                    <a:pt x="543601" y="954960"/>
                  </a:lnTo>
                  <a:lnTo>
                    <a:pt x="501533" y="982250"/>
                  </a:lnTo>
                  <a:lnTo>
                    <a:pt x="459033" y="1008877"/>
                  </a:lnTo>
                  <a:lnTo>
                    <a:pt x="416098" y="1034823"/>
                  </a:lnTo>
                  <a:lnTo>
                    <a:pt x="372722" y="1060070"/>
                  </a:lnTo>
                  <a:lnTo>
                    <a:pt x="328901" y="1084600"/>
                  </a:lnTo>
                  <a:lnTo>
                    <a:pt x="284631" y="1108396"/>
                  </a:lnTo>
                  <a:lnTo>
                    <a:pt x="239906" y="1131439"/>
                  </a:lnTo>
                  <a:lnTo>
                    <a:pt x="194722" y="1153712"/>
                  </a:lnTo>
                  <a:lnTo>
                    <a:pt x="149075" y="1175196"/>
                  </a:lnTo>
                  <a:lnTo>
                    <a:pt x="102959" y="1195875"/>
                  </a:lnTo>
                  <a:lnTo>
                    <a:pt x="56532" y="1215489"/>
                  </a:lnTo>
                  <a:lnTo>
                    <a:pt x="9832" y="1234350"/>
                  </a:lnTo>
                  <a:lnTo>
                    <a:pt x="0" y="1238146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560830" cy="1238250"/>
            </a:xfrm>
            <a:custGeom>
              <a:avLst/>
              <a:gdLst/>
              <a:ahLst/>
              <a:cxnLst/>
              <a:rect l="l" t="t" r="r" b="b"/>
              <a:pathLst>
                <a:path w="1560830" h="1238250">
                  <a:moveTo>
                    <a:pt x="1560557" y="0"/>
                  </a:moveTo>
                  <a:lnTo>
                    <a:pt x="1533659" y="32564"/>
                  </a:lnTo>
                  <a:lnTo>
                    <a:pt x="1501456" y="71022"/>
                  </a:lnTo>
                  <a:lnTo>
                    <a:pt x="1468949" y="109298"/>
                  </a:lnTo>
                  <a:lnTo>
                    <a:pt x="1436133" y="147375"/>
                  </a:lnTo>
                  <a:lnTo>
                    <a:pt x="1403002" y="185234"/>
                  </a:lnTo>
                  <a:lnTo>
                    <a:pt x="1369554" y="222858"/>
                  </a:lnTo>
                  <a:lnTo>
                    <a:pt x="1335782" y="260228"/>
                  </a:lnTo>
                  <a:lnTo>
                    <a:pt x="1301682" y="297328"/>
                  </a:lnTo>
                  <a:lnTo>
                    <a:pt x="1267249" y="334139"/>
                  </a:lnTo>
                  <a:lnTo>
                    <a:pt x="1232479" y="370644"/>
                  </a:lnTo>
                  <a:lnTo>
                    <a:pt x="1197367" y="406824"/>
                  </a:lnTo>
                  <a:lnTo>
                    <a:pt x="1161909" y="442661"/>
                  </a:lnTo>
                  <a:lnTo>
                    <a:pt x="1126099" y="478139"/>
                  </a:lnTo>
                  <a:lnTo>
                    <a:pt x="1089933" y="513238"/>
                  </a:lnTo>
                  <a:lnTo>
                    <a:pt x="1053406" y="547942"/>
                  </a:lnTo>
                  <a:lnTo>
                    <a:pt x="1016514" y="582232"/>
                  </a:lnTo>
                  <a:lnTo>
                    <a:pt x="979251" y="616091"/>
                  </a:lnTo>
                  <a:lnTo>
                    <a:pt x="941614" y="649500"/>
                  </a:lnTo>
                  <a:lnTo>
                    <a:pt x="903598" y="682442"/>
                  </a:lnTo>
                  <a:lnTo>
                    <a:pt x="865197" y="714900"/>
                  </a:lnTo>
                  <a:lnTo>
                    <a:pt x="826408" y="746854"/>
                  </a:lnTo>
                  <a:lnTo>
                    <a:pt x="787225" y="778288"/>
                  </a:lnTo>
                  <a:lnTo>
                    <a:pt x="747644" y="809183"/>
                  </a:lnTo>
                  <a:lnTo>
                    <a:pt x="707660" y="839523"/>
                  </a:lnTo>
                  <a:lnTo>
                    <a:pt x="667268" y="869288"/>
                  </a:lnTo>
                  <a:lnTo>
                    <a:pt x="626464" y="898461"/>
                  </a:lnTo>
                  <a:lnTo>
                    <a:pt x="585244" y="927024"/>
                  </a:lnTo>
                  <a:lnTo>
                    <a:pt x="543601" y="954960"/>
                  </a:lnTo>
                  <a:lnTo>
                    <a:pt x="501533" y="982250"/>
                  </a:lnTo>
                  <a:lnTo>
                    <a:pt x="459033" y="1008877"/>
                  </a:lnTo>
                  <a:lnTo>
                    <a:pt x="416098" y="1034823"/>
                  </a:lnTo>
                  <a:lnTo>
                    <a:pt x="372722" y="1060070"/>
                  </a:lnTo>
                  <a:lnTo>
                    <a:pt x="328901" y="1084600"/>
                  </a:lnTo>
                  <a:lnTo>
                    <a:pt x="284631" y="1108396"/>
                  </a:lnTo>
                  <a:lnTo>
                    <a:pt x="239906" y="1131439"/>
                  </a:lnTo>
                  <a:lnTo>
                    <a:pt x="194722" y="1153712"/>
                  </a:lnTo>
                  <a:lnTo>
                    <a:pt x="149075" y="1175196"/>
                  </a:lnTo>
                  <a:lnTo>
                    <a:pt x="102959" y="1195875"/>
                  </a:lnTo>
                  <a:lnTo>
                    <a:pt x="56532" y="1215489"/>
                  </a:lnTo>
                  <a:lnTo>
                    <a:pt x="9832" y="1234350"/>
                  </a:lnTo>
                  <a:lnTo>
                    <a:pt x="0" y="1238146"/>
                  </a:lnTo>
                </a:path>
              </a:pathLst>
            </a:custGeom>
            <a:ln w="3175">
              <a:solidFill>
                <a:srgbClr val="0F1C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4062584" cy="150346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03811" y="8142366"/>
              <a:ext cx="3468888" cy="191633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25500" y="2044700"/>
            <a:ext cx="2137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0110" algn="l"/>
              </a:tabLst>
            </a:pPr>
            <a:r>
              <a:rPr sz="1200" spc="10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 T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7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923" y="3412505"/>
            <a:ext cx="3605529" cy="796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350" spc="110" dirty="0">
                <a:solidFill>
                  <a:srgbClr val="FFFFFF"/>
                </a:solidFill>
                <a:latin typeface="Calibri"/>
                <a:cs typeface="Calibri"/>
              </a:rPr>
              <a:t>Subscribe</a:t>
            </a:r>
            <a:r>
              <a:rPr sz="13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8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3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100" dirty="0">
                <a:solidFill>
                  <a:srgbClr val="FFFFFF"/>
                </a:solidFill>
                <a:latin typeface="Calibri"/>
                <a:cs typeface="Calibri"/>
              </a:rPr>
              <a:t>ReportingAnywhere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8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114" dirty="0">
                <a:solidFill>
                  <a:srgbClr val="FFFFFF"/>
                </a:solidFill>
                <a:latin typeface="Calibri"/>
                <a:cs typeface="Calibri"/>
              </a:rPr>
              <a:t>track </a:t>
            </a:r>
            <a:r>
              <a:rPr sz="1350" spc="75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3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110" dirty="0">
                <a:solidFill>
                  <a:srgbClr val="FFFFFF"/>
                </a:solidFill>
                <a:latin typeface="Calibri"/>
                <a:cs typeface="Calibri"/>
              </a:rPr>
              <a:t>day’s</a:t>
            </a:r>
            <a:r>
              <a:rPr sz="13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100" dirty="0">
                <a:solidFill>
                  <a:srgbClr val="FFFFFF"/>
                </a:solidFill>
                <a:latin typeface="Calibri"/>
                <a:cs typeface="Calibri"/>
              </a:rPr>
              <a:t>progress</a:t>
            </a:r>
            <a:r>
              <a:rPr sz="1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7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3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70" dirty="0">
                <a:solidFill>
                  <a:srgbClr val="FFFFFF"/>
                </a:solidFill>
                <a:latin typeface="Calibri"/>
                <a:cs typeface="Calibri"/>
              </a:rPr>
              <a:t>live</a:t>
            </a:r>
            <a:r>
              <a:rPr sz="13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145" dirty="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r>
              <a:rPr sz="13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95" dirty="0">
                <a:solidFill>
                  <a:srgbClr val="FFFFFF"/>
                </a:solidFill>
                <a:latin typeface="Calibri"/>
                <a:cs typeface="Calibri"/>
              </a:rPr>
              <a:t>streaming </a:t>
            </a:r>
            <a:r>
              <a:rPr sz="1350" spc="8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3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75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3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85" dirty="0">
                <a:solidFill>
                  <a:srgbClr val="FFFFFF"/>
                </a:solidFill>
                <a:latin typeface="Calibri"/>
                <a:cs typeface="Calibri"/>
              </a:rPr>
              <a:t>smartphone.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1257300"/>
            <a:ext cx="7772400" cy="8801100"/>
            <a:chOff x="0" y="1257300"/>
            <a:chExt cx="7772400" cy="880110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3434" y="1257300"/>
              <a:ext cx="2352674" cy="427670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0" y="9496440"/>
              <a:ext cx="7772400" cy="561975"/>
            </a:xfrm>
            <a:custGeom>
              <a:avLst/>
              <a:gdLst/>
              <a:ahLst/>
              <a:cxnLst/>
              <a:rect l="l" t="t" r="r" b="b"/>
              <a:pathLst>
                <a:path w="7772400" h="561975">
                  <a:moveTo>
                    <a:pt x="7542181" y="561959"/>
                  </a:moveTo>
                  <a:lnTo>
                    <a:pt x="0" y="561959"/>
                  </a:lnTo>
                  <a:lnTo>
                    <a:pt x="0" y="0"/>
                  </a:lnTo>
                  <a:lnTo>
                    <a:pt x="7539533" y="0"/>
                  </a:lnTo>
                  <a:lnTo>
                    <a:pt x="7615379" y="436"/>
                  </a:lnTo>
                  <a:lnTo>
                    <a:pt x="7686869" y="1694"/>
                  </a:lnTo>
                  <a:lnTo>
                    <a:pt x="7752785" y="3696"/>
                  </a:lnTo>
                  <a:lnTo>
                    <a:pt x="7772400" y="4581"/>
                  </a:lnTo>
                  <a:lnTo>
                    <a:pt x="7772400" y="557393"/>
                  </a:lnTo>
                  <a:lnTo>
                    <a:pt x="7752785" y="558278"/>
                  </a:lnTo>
                  <a:lnTo>
                    <a:pt x="7686869" y="560280"/>
                  </a:lnTo>
                  <a:lnTo>
                    <a:pt x="7615379" y="561538"/>
                  </a:lnTo>
                  <a:lnTo>
                    <a:pt x="7542181" y="561959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>
              <a:hlinkClick r:id="rId9"/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43715" y="7496190"/>
              <a:ext cx="1504949" cy="457199"/>
            </a:xfrm>
            <a:prstGeom prst="rect">
              <a:avLst/>
            </a:prstGeom>
          </p:spPr>
        </p:pic>
        <p:pic>
          <p:nvPicPr>
            <p:cNvPr id="17" name="object 17">
              <a:hlinkClick r:id="rId11"/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19745" y="7496190"/>
              <a:ext cx="1504949" cy="45719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57250" y="3419490"/>
              <a:ext cx="28575" cy="857250"/>
            </a:xfrm>
            <a:custGeom>
              <a:avLst/>
              <a:gdLst/>
              <a:ahLst/>
              <a:cxnLst/>
              <a:rect l="l" t="t" r="r" b="b"/>
              <a:pathLst>
                <a:path w="28575" h="857250">
                  <a:moveTo>
                    <a:pt x="28574" y="857250"/>
                  </a:moveTo>
                  <a:lnTo>
                    <a:pt x="0" y="857250"/>
                  </a:lnTo>
                  <a:lnTo>
                    <a:pt x="0" y="0"/>
                  </a:lnTo>
                  <a:lnTo>
                    <a:pt x="28574" y="0"/>
                  </a:lnTo>
                  <a:lnTo>
                    <a:pt x="28574" y="857250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975089" y="6037579"/>
            <a:ext cx="30619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ReportingAnywhere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package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includes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FFFFFF"/>
                </a:solidFill>
                <a:latin typeface="Verdana"/>
                <a:cs typeface="Verdana"/>
              </a:rPr>
              <a:t>website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sz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detailed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reports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a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simplified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real-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time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app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available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the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App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70" dirty="0">
                <a:solidFill>
                  <a:srgbClr val="FFFFFF"/>
                </a:solidFill>
                <a:latin typeface="Verdana"/>
                <a:cs typeface="Verdana"/>
              </a:rPr>
              <a:t>Store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Google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Play.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4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828675" y="2406650"/>
            <a:ext cx="3819525" cy="80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-40" dirty="0"/>
              <a:t>All</a:t>
            </a:r>
            <a:r>
              <a:rPr sz="2550" spc="-295" dirty="0"/>
              <a:t> </a:t>
            </a:r>
            <a:r>
              <a:rPr sz="2550" spc="-130" dirty="0"/>
              <a:t>your</a:t>
            </a:r>
            <a:r>
              <a:rPr sz="2550" spc="-295" dirty="0"/>
              <a:t> </a:t>
            </a:r>
            <a:r>
              <a:rPr sz="2550" spc="-125" dirty="0"/>
              <a:t>restaurant's</a:t>
            </a:r>
            <a:r>
              <a:rPr sz="2550" spc="-225" dirty="0"/>
              <a:t> </a:t>
            </a:r>
            <a:r>
              <a:rPr sz="2550" spc="-20" dirty="0"/>
              <a:t>data</a:t>
            </a:r>
            <a:endParaRPr sz="255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550" b="1" spc="114" dirty="0">
                <a:latin typeface="Calibri"/>
                <a:cs typeface="Calibri"/>
              </a:rPr>
              <a:t>in</a:t>
            </a:r>
            <a:r>
              <a:rPr sz="2550" b="1" spc="-45" dirty="0">
                <a:latin typeface="Calibri"/>
                <a:cs typeface="Calibri"/>
              </a:rPr>
              <a:t> </a:t>
            </a:r>
            <a:r>
              <a:rPr sz="2550" b="1" spc="204" dirty="0">
                <a:latin typeface="Calibri"/>
                <a:cs typeface="Calibri"/>
              </a:rPr>
              <a:t>the</a:t>
            </a:r>
            <a:r>
              <a:rPr sz="2550" b="1" spc="5" dirty="0">
                <a:latin typeface="Calibri"/>
                <a:cs typeface="Calibri"/>
              </a:rPr>
              <a:t> </a:t>
            </a:r>
            <a:r>
              <a:rPr sz="2550" b="1" spc="185" dirty="0">
                <a:latin typeface="Calibri"/>
                <a:cs typeface="Calibri"/>
              </a:rPr>
              <a:t>palm</a:t>
            </a:r>
            <a:r>
              <a:rPr sz="2550" b="1" dirty="0">
                <a:latin typeface="Calibri"/>
                <a:cs typeface="Calibri"/>
              </a:rPr>
              <a:t> </a:t>
            </a:r>
            <a:r>
              <a:rPr sz="2550" b="1" spc="180" dirty="0">
                <a:latin typeface="Calibri"/>
                <a:cs typeface="Calibri"/>
              </a:rPr>
              <a:t>of</a:t>
            </a:r>
            <a:r>
              <a:rPr sz="2550" b="1" spc="-110" dirty="0">
                <a:latin typeface="Calibri"/>
                <a:cs typeface="Calibri"/>
              </a:rPr>
              <a:t> </a:t>
            </a:r>
            <a:r>
              <a:rPr sz="2550" b="1" spc="140" dirty="0">
                <a:latin typeface="Calibri"/>
                <a:cs typeface="Calibri"/>
              </a:rPr>
              <a:t>your</a:t>
            </a:r>
            <a:r>
              <a:rPr sz="2550" b="1" spc="-55" dirty="0">
                <a:latin typeface="Calibri"/>
                <a:cs typeface="Calibri"/>
              </a:rPr>
              <a:t> </a:t>
            </a:r>
            <a:r>
              <a:rPr sz="2550" b="1" spc="180" dirty="0">
                <a:latin typeface="Calibri"/>
                <a:cs typeface="Calibri"/>
              </a:rPr>
              <a:t>hand</a:t>
            </a:r>
            <a:endParaRPr sz="2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1525" y="904875"/>
            <a:ext cx="57150" cy="1066800"/>
          </a:xfrm>
          <a:custGeom>
            <a:avLst/>
            <a:gdLst/>
            <a:ahLst/>
            <a:cxnLst/>
            <a:rect l="l" t="t" r="r" b="b"/>
            <a:pathLst>
              <a:path w="57150" h="1066800">
                <a:moveTo>
                  <a:pt x="57149" y="1066799"/>
                </a:moveTo>
                <a:lnTo>
                  <a:pt x="0" y="1066799"/>
                </a:lnTo>
                <a:lnTo>
                  <a:pt x="0" y="0"/>
                </a:lnTo>
                <a:lnTo>
                  <a:pt x="57149" y="0"/>
                </a:lnTo>
                <a:lnTo>
                  <a:pt x="57149" y="1066799"/>
                </a:lnTo>
                <a:close/>
              </a:path>
            </a:pathLst>
          </a:custGeom>
          <a:solidFill>
            <a:srgbClr val="1476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spc="-45" dirty="0">
                <a:solidFill>
                  <a:srgbClr val="0F1C2A"/>
                </a:solidFill>
              </a:rPr>
              <a:t>Make</a:t>
            </a:r>
            <a:r>
              <a:rPr spc="-295" dirty="0">
                <a:solidFill>
                  <a:srgbClr val="0F1C2A"/>
                </a:solidFill>
              </a:rPr>
              <a:t> </a:t>
            </a:r>
            <a:r>
              <a:rPr spc="-120" dirty="0">
                <a:solidFill>
                  <a:srgbClr val="0F1C2A"/>
                </a:solidFill>
              </a:rPr>
              <a:t>fast,</a:t>
            </a:r>
            <a:r>
              <a:rPr spc="-240" dirty="0">
                <a:solidFill>
                  <a:srgbClr val="0F1C2A"/>
                </a:solidFill>
              </a:rPr>
              <a:t> </a:t>
            </a:r>
            <a:r>
              <a:rPr spc="-90" dirty="0">
                <a:solidFill>
                  <a:srgbClr val="0F1C2A"/>
                </a:solidFill>
              </a:rPr>
              <a:t>easy</a:t>
            </a:r>
            <a:r>
              <a:rPr spc="-310" dirty="0">
                <a:solidFill>
                  <a:srgbClr val="0F1C2A"/>
                </a:solidFill>
              </a:rPr>
              <a:t> </a:t>
            </a:r>
            <a:r>
              <a:rPr spc="-70" dirty="0">
                <a:solidFill>
                  <a:srgbClr val="0F1C2A"/>
                </a:solidFill>
              </a:rPr>
              <a:t>decisions</a:t>
            </a:r>
            <a:r>
              <a:rPr spc="-295" dirty="0">
                <a:solidFill>
                  <a:srgbClr val="0F1C2A"/>
                </a:solidFill>
              </a:rPr>
              <a:t> </a:t>
            </a:r>
            <a:r>
              <a:rPr spc="-80" dirty="0">
                <a:solidFill>
                  <a:srgbClr val="0F1C2A"/>
                </a:solidFill>
              </a:rPr>
              <a:t>with</a:t>
            </a:r>
          </a:p>
          <a:p>
            <a:pPr marL="12700">
              <a:lnSpc>
                <a:spcPts val="3229"/>
              </a:lnSpc>
            </a:pPr>
            <a:r>
              <a:rPr b="1" spc="180" dirty="0">
                <a:solidFill>
                  <a:srgbClr val="0F1C2A"/>
                </a:solidFill>
                <a:latin typeface="Calibri"/>
                <a:cs typeface="Calibri"/>
              </a:rPr>
              <a:t>clear,</a:t>
            </a:r>
            <a:r>
              <a:rPr b="1" spc="5" dirty="0">
                <a:solidFill>
                  <a:srgbClr val="0F1C2A"/>
                </a:solidFill>
                <a:latin typeface="Calibri"/>
                <a:cs typeface="Calibri"/>
              </a:rPr>
              <a:t> </a:t>
            </a:r>
            <a:r>
              <a:rPr b="1" spc="204" dirty="0">
                <a:solidFill>
                  <a:srgbClr val="0F1C2A"/>
                </a:solidFill>
                <a:latin typeface="Calibri"/>
                <a:cs typeface="Calibri"/>
              </a:rPr>
              <a:t>understandable</a:t>
            </a:r>
            <a:r>
              <a:rPr b="1" spc="5" dirty="0">
                <a:solidFill>
                  <a:srgbClr val="0F1C2A"/>
                </a:solidFill>
                <a:latin typeface="Calibri"/>
                <a:cs typeface="Calibri"/>
              </a:rPr>
              <a:t> </a:t>
            </a:r>
            <a:r>
              <a:rPr b="1" spc="240" dirty="0">
                <a:solidFill>
                  <a:srgbClr val="0F1C2A"/>
                </a:solidFill>
                <a:latin typeface="Calibri"/>
                <a:cs typeface="Calibri"/>
              </a:rPr>
              <a:t>data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0275" y="892175"/>
            <a:ext cx="41910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8745" algn="l"/>
                <a:tab pos="1633855" algn="l"/>
                <a:tab pos="2326005" algn="l"/>
                <a:tab pos="3230880" algn="l"/>
              </a:tabLst>
            </a:pP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 T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75" dirty="0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N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5" dirty="0">
                <a:solidFill>
                  <a:srgbClr val="006CFF"/>
                </a:solidFill>
                <a:latin typeface="Verdana"/>
                <a:cs typeface="Verdana"/>
              </a:rPr>
              <a:t>G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&amp;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sz="1200" spc="-80" dirty="0">
                <a:solidFill>
                  <a:srgbClr val="006CFF"/>
                </a:solidFill>
                <a:latin typeface="Verdana"/>
                <a:cs typeface="Verdana"/>
              </a:rPr>
              <a:t>B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A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105" dirty="0">
                <a:solidFill>
                  <a:srgbClr val="006CFF"/>
                </a:solidFill>
                <a:latin typeface="Verdana"/>
                <a:cs typeface="Verdana"/>
              </a:rPr>
              <a:t>C</a:t>
            </a:r>
            <a:r>
              <a:rPr sz="1200" spc="-4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K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	O</a:t>
            </a:r>
            <a:r>
              <a:rPr sz="1200" spc="-8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sz="1200" spc="-6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75" dirty="0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105" dirty="0">
                <a:solidFill>
                  <a:srgbClr val="006CFF"/>
                </a:solidFill>
                <a:latin typeface="Verdana"/>
                <a:cs typeface="Verdana"/>
              </a:rPr>
              <a:t>C</a:t>
            </a:r>
            <a:r>
              <a:rPr sz="1200" spc="-6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	U</a:t>
            </a:r>
            <a:r>
              <a:rPr sz="1200" spc="-5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70" dirty="0">
                <a:solidFill>
                  <a:srgbClr val="006CFF"/>
                </a:solidFill>
                <a:latin typeface="Verdana"/>
                <a:cs typeface="Verdana"/>
              </a:rPr>
              <a:t>D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A</a:t>
            </a:r>
            <a:r>
              <a:rPr sz="1200" spc="-12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T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90" dirty="0">
                <a:solidFill>
                  <a:srgbClr val="006CFF"/>
                </a:solidFill>
                <a:latin typeface="Verdana"/>
                <a:cs typeface="Verdana"/>
              </a:rPr>
              <a:t>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8787" y="2464839"/>
            <a:ext cx="2645410" cy="998219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105" dirty="0">
                <a:solidFill>
                  <a:srgbClr val="2D3A48"/>
                </a:solidFill>
                <a:latin typeface="Calibri"/>
                <a:cs typeface="Calibri"/>
              </a:rPr>
              <a:t>Choose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who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receives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reports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via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email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create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recipient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groups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decide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who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receives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sensitive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via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email.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want</a:t>
            </a:r>
            <a:endParaRPr sz="800">
              <a:latin typeface="Verdana"/>
              <a:cs typeface="Verdana"/>
            </a:endParaRPr>
          </a:p>
          <a:p>
            <a:pPr marL="12700" marR="33655">
              <a:lnSpc>
                <a:spcPct val="148400"/>
              </a:lnSpc>
              <a:spcBef>
                <a:spcPts val="7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General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receive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while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Shit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Leaders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receive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only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sales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information.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8787" y="3600911"/>
            <a:ext cx="2723515" cy="7956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Transaction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Review: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204" dirty="0">
                <a:solidFill>
                  <a:srgbClr val="2D3A48"/>
                </a:solidFill>
                <a:latin typeface="Calibri"/>
                <a:cs typeface="Calibri"/>
              </a:rPr>
              <a:t>ind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05" dirty="0">
                <a:solidFill>
                  <a:srgbClr val="2D3A48"/>
                </a:solidFill>
                <a:latin typeface="Calibri"/>
                <a:cs typeface="Calibri"/>
              </a:rPr>
              <a:t>data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faster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sz="800" spc="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previous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weeks’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inancial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48400"/>
              </a:lnSpc>
              <a:spcBef>
                <a:spcPts val="75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itemized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selection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list,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saving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multiple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steps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you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no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longer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have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go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through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backup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iles.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8787" y="4534361"/>
            <a:ext cx="2815590" cy="7956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Easily</a:t>
            </a:r>
            <a:r>
              <a:rPr sz="1050" b="1" spc="-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count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14" dirty="0">
                <a:solidFill>
                  <a:srgbClr val="2D3A48"/>
                </a:solidFill>
                <a:latin typeface="Calibri"/>
                <a:cs typeface="Calibri"/>
              </a:rPr>
              <a:t>cash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in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safe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800" spc="65" dirty="0">
                <a:solidFill>
                  <a:srgbClr val="62778B"/>
                </a:solidFill>
                <a:latin typeface="Verdana"/>
                <a:cs typeface="Verdana"/>
              </a:rPr>
              <a:t>Ater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closeout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runs,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it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prompts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enter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amount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endParaRPr sz="800">
              <a:latin typeface="Verdana"/>
              <a:cs typeface="Verdana"/>
            </a:endParaRPr>
          </a:p>
          <a:p>
            <a:pPr marL="12700" marR="231775">
              <a:lnSpc>
                <a:spcPct val="148400"/>
              </a:lnSpc>
              <a:spcBef>
                <a:spcPts val="75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safe,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providing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additional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accountability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help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track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on-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hand.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8787" y="5467811"/>
            <a:ext cx="2611120" cy="7956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Track</a:t>
            </a:r>
            <a:r>
              <a:rPr sz="10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14" dirty="0">
                <a:solidFill>
                  <a:srgbClr val="2D3A48"/>
                </a:solidFill>
                <a:latin typeface="Calibri"/>
                <a:cs typeface="Calibri"/>
              </a:rPr>
              <a:t>cash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for</a:t>
            </a:r>
            <a:r>
              <a:rPr sz="10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servers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without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banks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Servers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take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register</a:t>
            </a:r>
            <a:endParaRPr sz="800">
              <a:latin typeface="Verdana"/>
              <a:cs typeface="Verdana"/>
            </a:endParaRPr>
          </a:p>
          <a:p>
            <a:pPr marL="12700" marR="177800">
              <a:lnSpc>
                <a:spcPct val="148400"/>
              </a:lnSpc>
              <a:spcBef>
                <a:spcPts val="75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drawer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while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accounting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cash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individual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audit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(shit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report).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8787" y="6379614"/>
            <a:ext cx="2811780" cy="8172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Automatically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5" dirty="0">
                <a:solidFill>
                  <a:srgbClr val="2D3A48"/>
                </a:solidFill>
                <a:latin typeface="Calibri"/>
                <a:cs typeface="Calibri"/>
              </a:rPr>
              <a:t>calculate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shared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5" dirty="0">
                <a:solidFill>
                  <a:srgbClr val="2D3A48"/>
                </a:solidFill>
                <a:latin typeface="Calibri"/>
                <a:cs typeface="Calibri"/>
              </a:rPr>
              <a:t>tips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Group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Audits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have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been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designed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simplify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48400"/>
              </a:lnSpc>
              <a:spcBef>
                <a:spcPts val="75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distribution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between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bartenders,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saving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hours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per</a:t>
            </a:r>
            <a:r>
              <a:rPr sz="800" spc="-1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week.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9800" y="8495045"/>
            <a:ext cx="2989580" cy="46355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55"/>
              </a:spcBef>
            </a:pP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This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one-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way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integration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imports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MicroSale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into QuickBooks.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integration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imports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inancial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data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directly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into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QuickBooks.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350" y="3724290"/>
            <a:ext cx="247650" cy="2857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5993" y="4629399"/>
            <a:ext cx="246360" cy="218562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903717" y="5570139"/>
            <a:ext cx="219075" cy="175895"/>
            <a:chOff x="903717" y="5570139"/>
            <a:chExt cx="219075" cy="175895"/>
          </a:xfrm>
        </p:grpSpPr>
        <p:sp>
          <p:nvSpPr>
            <p:cNvPr id="14" name="object 14"/>
            <p:cNvSpPr/>
            <p:nvPr/>
          </p:nvSpPr>
          <p:spPr>
            <a:xfrm>
              <a:off x="915480" y="5707846"/>
              <a:ext cx="201295" cy="635"/>
            </a:xfrm>
            <a:custGeom>
              <a:avLst/>
              <a:gdLst/>
              <a:ahLst/>
              <a:cxnLst/>
              <a:rect l="l" t="t" r="r" b="b"/>
              <a:pathLst>
                <a:path w="201294" h="635">
                  <a:moveTo>
                    <a:pt x="201041" y="0"/>
                  </a:moveTo>
                  <a:lnTo>
                    <a:pt x="155701" y="51"/>
                  </a:lnTo>
                  <a:lnTo>
                    <a:pt x="98738" y="115"/>
                  </a:lnTo>
                  <a:lnTo>
                    <a:pt x="42666" y="177"/>
                  </a:lnTo>
                  <a:lnTo>
                    <a:pt x="0" y="226"/>
                  </a:lnTo>
                </a:path>
              </a:pathLst>
            </a:custGeom>
            <a:ln w="10287">
              <a:solidFill>
                <a:srgbClr val="0F1C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08861" y="5676225"/>
              <a:ext cx="32384" cy="64769"/>
            </a:xfrm>
            <a:custGeom>
              <a:avLst/>
              <a:gdLst/>
              <a:ahLst/>
              <a:cxnLst/>
              <a:rect l="l" t="t" r="r" b="b"/>
              <a:pathLst>
                <a:path w="32384" h="64770">
                  <a:moveTo>
                    <a:pt x="32145" y="0"/>
                  </a:moveTo>
                  <a:lnTo>
                    <a:pt x="13561" y="18584"/>
                  </a:lnTo>
                  <a:lnTo>
                    <a:pt x="4018" y="28127"/>
                  </a:lnTo>
                  <a:lnTo>
                    <a:pt x="502" y="31643"/>
                  </a:lnTo>
                  <a:lnTo>
                    <a:pt x="0" y="32145"/>
                  </a:lnTo>
                  <a:lnTo>
                    <a:pt x="18526" y="50672"/>
                  </a:lnTo>
                  <a:lnTo>
                    <a:pt x="28039" y="60185"/>
                  </a:lnTo>
                  <a:lnTo>
                    <a:pt x="31544" y="63690"/>
                  </a:lnTo>
                  <a:lnTo>
                    <a:pt x="32045" y="64191"/>
                  </a:lnTo>
                </a:path>
              </a:pathLst>
            </a:custGeom>
            <a:ln w="10286">
              <a:solidFill>
                <a:srgbClr val="0F1C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09819" y="5607626"/>
              <a:ext cx="201295" cy="635"/>
            </a:xfrm>
            <a:custGeom>
              <a:avLst/>
              <a:gdLst/>
              <a:ahLst/>
              <a:cxnLst/>
              <a:rect l="l" t="t" r="r" b="b"/>
              <a:pathLst>
                <a:path w="201294" h="635">
                  <a:moveTo>
                    <a:pt x="0" y="226"/>
                  </a:moveTo>
                  <a:lnTo>
                    <a:pt x="45339" y="175"/>
                  </a:lnTo>
                  <a:lnTo>
                    <a:pt x="102302" y="111"/>
                  </a:lnTo>
                  <a:lnTo>
                    <a:pt x="158374" y="48"/>
                  </a:lnTo>
                  <a:lnTo>
                    <a:pt x="201041" y="0"/>
                  </a:lnTo>
                </a:path>
              </a:pathLst>
            </a:custGeom>
            <a:ln w="10287">
              <a:solidFill>
                <a:srgbClr val="006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85333" y="5575283"/>
              <a:ext cx="32384" cy="64769"/>
            </a:xfrm>
            <a:custGeom>
              <a:avLst/>
              <a:gdLst/>
              <a:ahLst/>
              <a:cxnLst/>
              <a:rect l="l" t="t" r="r" b="b"/>
              <a:pathLst>
                <a:path w="32384" h="64770">
                  <a:moveTo>
                    <a:pt x="0" y="64191"/>
                  </a:moveTo>
                  <a:lnTo>
                    <a:pt x="18584" y="45607"/>
                  </a:lnTo>
                  <a:lnTo>
                    <a:pt x="28127" y="36063"/>
                  </a:lnTo>
                  <a:lnTo>
                    <a:pt x="31643" y="32547"/>
                  </a:lnTo>
                  <a:lnTo>
                    <a:pt x="32145" y="32045"/>
                  </a:lnTo>
                  <a:lnTo>
                    <a:pt x="13619" y="13519"/>
                  </a:lnTo>
                  <a:lnTo>
                    <a:pt x="4105" y="4005"/>
                  </a:lnTo>
                  <a:lnTo>
                    <a:pt x="600" y="500"/>
                  </a:lnTo>
                  <a:lnTo>
                    <a:pt x="100" y="0"/>
                  </a:lnTo>
                </a:path>
              </a:pathLst>
            </a:custGeom>
            <a:ln w="10286">
              <a:solidFill>
                <a:srgbClr val="006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820417" y="2576901"/>
            <a:ext cx="308610" cy="148590"/>
            <a:chOff x="820417" y="2576901"/>
            <a:chExt cx="308610" cy="148590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2787" y="2577179"/>
              <a:ext cx="216245" cy="14798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20417" y="2584301"/>
              <a:ext cx="65405" cy="133350"/>
            </a:xfrm>
            <a:custGeom>
              <a:avLst/>
              <a:gdLst/>
              <a:ahLst/>
              <a:cxnLst/>
              <a:rect l="l" t="t" r="r" b="b"/>
              <a:pathLst>
                <a:path w="65405" h="133350">
                  <a:moveTo>
                    <a:pt x="64725" y="0"/>
                  </a:moveTo>
                  <a:lnTo>
                    <a:pt x="49602" y="0"/>
                  </a:lnTo>
                  <a:lnTo>
                    <a:pt x="31749" y="0"/>
                  </a:lnTo>
                  <a:lnTo>
                    <a:pt x="14213" y="0"/>
                  </a:lnTo>
                  <a:lnTo>
                    <a:pt x="41" y="0"/>
                  </a:lnTo>
                </a:path>
                <a:path w="65405" h="133350">
                  <a:moveTo>
                    <a:pt x="64725" y="33404"/>
                  </a:moveTo>
                  <a:lnTo>
                    <a:pt x="49602" y="33404"/>
                  </a:lnTo>
                  <a:lnTo>
                    <a:pt x="31749" y="33404"/>
                  </a:lnTo>
                  <a:lnTo>
                    <a:pt x="14213" y="33404"/>
                  </a:lnTo>
                  <a:lnTo>
                    <a:pt x="41" y="33404"/>
                  </a:lnTo>
                </a:path>
                <a:path w="65405" h="133350">
                  <a:moveTo>
                    <a:pt x="64846" y="66407"/>
                  </a:moveTo>
                  <a:lnTo>
                    <a:pt x="49723" y="66407"/>
                  </a:lnTo>
                  <a:lnTo>
                    <a:pt x="31870" y="66407"/>
                  </a:lnTo>
                  <a:lnTo>
                    <a:pt x="14334" y="66407"/>
                  </a:lnTo>
                  <a:lnTo>
                    <a:pt x="162" y="66407"/>
                  </a:lnTo>
                </a:path>
                <a:path w="65405" h="133350">
                  <a:moveTo>
                    <a:pt x="64846" y="99811"/>
                  </a:moveTo>
                  <a:lnTo>
                    <a:pt x="49723" y="99811"/>
                  </a:lnTo>
                  <a:lnTo>
                    <a:pt x="31870" y="99811"/>
                  </a:lnTo>
                  <a:lnTo>
                    <a:pt x="14334" y="99811"/>
                  </a:lnTo>
                  <a:lnTo>
                    <a:pt x="162" y="99811"/>
                  </a:lnTo>
                </a:path>
                <a:path w="65405" h="133350">
                  <a:moveTo>
                    <a:pt x="64684" y="132816"/>
                  </a:moveTo>
                  <a:lnTo>
                    <a:pt x="49561" y="132816"/>
                  </a:lnTo>
                  <a:lnTo>
                    <a:pt x="31708" y="132816"/>
                  </a:lnTo>
                  <a:lnTo>
                    <a:pt x="14172" y="132816"/>
                  </a:lnTo>
                  <a:lnTo>
                    <a:pt x="0" y="132816"/>
                  </a:lnTo>
                </a:path>
              </a:pathLst>
            </a:custGeom>
            <a:ln w="14801">
              <a:solidFill>
                <a:srgbClr val="006D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0" y="0"/>
            <a:ext cx="581025" cy="828675"/>
          </a:xfrm>
          <a:custGeom>
            <a:avLst/>
            <a:gdLst/>
            <a:ahLst/>
            <a:cxnLst/>
            <a:rect l="l" t="t" r="r" b="b"/>
            <a:pathLst>
              <a:path w="581025" h="828675">
                <a:moveTo>
                  <a:pt x="114298" y="828674"/>
                </a:moveTo>
                <a:lnTo>
                  <a:pt x="68553" y="826427"/>
                </a:lnTo>
                <a:lnTo>
                  <a:pt x="23247" y="819706"/>
                </a:lnTo>
                <a:lnTo>
                  <a:pt x="0" y="814451"/>
                </a:lnTo>
                <a:lnTo>
                  <a:pt x="0" y="0"/>
                </a:lnTo>
                <a:lnTo>
                  <a:pt x="408929" y="0"/>
                </a:lnTo>
                <a:lnTo>
                  <a:pt x="444323" y="31925"/>
                </a:lnTo>
                <a:lnTo>
                  <a:pt x="475082" y="65862"/>
                </a:lnTo>
                <a:lnTo>
                  <a:pt x="502368" y="102651"/>
                </a:lnTo>
                <a:lnTo>
                  <a:pt x="525914" y="141937"/>
                </a:lnTo>
                <a:lnTo>
                  <a:pt x="545497" y="183342"/>
                </a:lnTo>
                <a:lnTo>
                  <a:pt x="560929" y="226466"/>
                </a:lnTo>
                <a:lnTo>
                  <a:pt x="572056" y="270897"/>
                </a:lnTo>
                <a:lnTo>
                  <a:pt x="578777" y="316203"/>
                </a:lnTo>
                <a:lnTo>
                  <a:pt x="581024" y="361948"/>
                </a:lnTo>
                <a:lnTo>
                  <a:pt x="580884" y="373407"/>
                </a:lnTo>
                <a:lnTo>
                  <a:pt x="577514" y="419084"/>
                </a:lnTo>
                <a:lnTo>
                  <a:pt x="569682" y="464213"/>
                </a:lnTo>
                <a:lnTo>
                  <a:pt x="557466" y="508356"/>
                </a:lnTo>
                <a:lnTo>
                  <a:pt x="540982" y="551089"/>
                </a:lnTo>
                <a:lnTo>
                  <a:pt x="520389" y="592001"/>
                </a:lnTo>
                <a:lnTo>
                  <a:pt x="495885" y="630696"/>
                </a:lnTo>
                <a:lnTo>
                  <a:pt x="467705" y="666805"/>
                </a:lnTo>
                <a:lnTo>
                  <a:pt x="436123" y="699975"/>
                </a:lnTo>
                <a:lnTo>
                  <a:pt x="401441" y="729891"/>
                </a:lnTo>
                <a:lnTo>
                  <a:pt x="363992" y="756266"/>
                </a:lnTo>
                <a:lnTo>
                  <a:pt x="324142" y="778841"/>
                </a:lnTo>
                <a:lnTo>
                  <a:pt x="282267" y="797403"/>
                </a:lnTo>
                <a:lnTo>
                  <a:pt x="238779" y="811770"/>
                </a:lnTo>
                <a:lnTo>
                  <a:pt x="194088" y="821804"/>
                </a:lnTo>
                <a:lnTo>
                  <a:pt x="148630" y="827410"/>
                </a:lnTo>
                <a:lnTo>
                  <a:pt x="114298" y="828674"/>
                </a:lnTo>
                <a:close/>
              </a:path>
            </a:pathLst>
          </a:custGeom>
          <a:solidFill>
            <a:srgbClr val="ECE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7725" y="8039130"/>
            <a:ext cx="1562099" cy="49526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08393" y="8098854"/>
            <a:ext cx="1047749" cy="391416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905887" y="7559675"/>
            <a:ext cx="62223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09030" algn="l"/>
              </a:tabLst>
            </a:pPr>
            <a:r>
              <a:rPr sz="1500" b="1" u="sng" spc="135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New</a:t>
            </a:r>
            <a:r>
              <a:rPr sz="1500" b="1" u="sng" spc="-30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 </a:t>
            </a:r>
            <a:r>
              <a:rPr sz="1500" b="1" u="sng" spc="95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Integrations</a:t>
            </a:r>
            <a:r>
              <a:rPr sz="1500" b="1" u="sng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16693" y="8495045"/>
            <a:ext cx="2392680" cy="46355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55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Compeat</a:t>
            </a:r>
            <a:r>
              <a:rPr sz="800" spc="-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provides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integrated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Accounting,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Back </a:t>
            </a:r>
            <a:r>
              <a:rPr sz="800" spc="50" dirty="0">
                <a:solidFill>
                  <a:srgbClr val="62778B"/>
                </a:solidFill>
                <a:latin typeface="Verdana"/>
                <a:cs typeface="Verdana"/>
              </a:rPr>
              <a:t>Ofice,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Workforce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Intelligence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portfolio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in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place.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1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5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5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1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40043" y="3664676"/>
            <a:ext cx="290195" cy="105410"/>
          </a:xfrm>
          <a:custGeom>
            <a:avLst/>
            <a:gdLst/>
            <a:ahLst/>
            <a:cxnLst/>
            <a:rect l="l" t="t" r="r" b="b"/>
            <a:pathLst>
              <a:path w="290195" h="105410">
                <a:moveTo>
                  <a:pt x="23942" y="104928"/>
                </a:moveTo>
                <a:lnTo>
                  <a:pt x="0" y="104928"/>
                </a:lnTo>
                <a:lnTo>
                  <a:pt x="0" y="0"/>
                </a:lnTo>
                <a:lnTo>
                  <a:pt x="23942" y="0"/>
                </a:lnTo>
                <a:lnTo>
                  <a:pt x="23942" y="11894"/>
                </a:lnTo>
                <a:lnTo>
                  <a:pt x="12508" y="11894"/>
                </a:lnTo>
                <a:lnTo>
                  <a:pt x="12508" y="93034"/>
                </a:lnTo>
                <a:lnTo>
                  <a:pt x="23942" y="93034"/>
                </a:lnTo>
                <a:lnTo>
                  <a:pt x="23942" y="104928"/>
                </a:lnTo>
                <a:close/>
              </a:path>
              <a:path w="290195" h="105410">
                <a:moveTo>
                  <a:pt x="46255" y="88173"/>
                </a:moveTo>
                <a:lnTo>
                  <a:pt x="32160" y="88173"/>
                </a:lnTo>
                <a:lnTo>
                  <a:pt x="32160" y="9439"/>
                </a:lnTo>
                <a:lnTo>
                  <a:pt x="43875" y="9439"/>
                </a:lnTo>
                <a:lnTo>
                  <a:pt x="63361" y="34379"/>
                </a:lnTo>
                <a:lnTo>
                  <a:pt x="46255" y="34379"/>
                </a:lnTo>
                <a:lnTo>
                  <a:pt x="46255" y="88173"/>
                </a:lnTo>
                <a:close/>
              </a:path>
              <a:path w="290195" h="105410">
                <a:moveTo>
                  <a:pt x="99895" y="63233"/>
                </a:moveTo>
                <a:lnTo>
                  <a:pt x="85904" y="63233"/>
                </a:lnTo>
                <a:lnTo>
                  <a:pt x="85904" y="9439"/>
                </a:lnTo>
                <a:lnTo>
                  <a:pt x="99895" y="9439"/>
                </a:lnTo>
                <a:lnTo>
                  <a:pt x="99895" y="63233"/>
                </a:lnTo>
                <a:close/>
              </a:path>
              <a:path w="290195" h="105410">
                <a:moveTo>
                  <a:pt x="99895" y="88173"/>
                </a:moveTo>
                <a:lnTo>
                  <a:pt x="88282" y="88173"/>
                </a:lnTo>
                <a:lnTo>
                  <a:pt x="46255" y="34379"/>
                </a:lnTo>
                <a:lnTo>
                  <a:pt x="63361" y="34379"/>
                </a:lnTo>
                <a:lnTo>
                  <a:pt x="85904" y="63233"/>
                </a:lnTo>
                <a:lnTo>
                  <a:pt x="99895" y="63233"/>
                </a:lnTo>
                <a:lnTo>
                  <a:pt x="99895" y="88173"/>
                </a:lnTo>
                <a:close/>
              </a:path>
              <a:path w="290195" h="105410">
                <a:moveTo>
                  <a:pt x="163083" y="88173"/>
                </a:moveTo>
                <a:lnTo>
                  <a:pt x="115350" y="88173"/>
                </a:lnTo>
                <a:lnTo>
                  <a:pt x="115350" y="9439"/>
                </a:lnTo>
                <a:lnTo>
                  <a:pt x="163083" y="9439"/>
                </a:lnTo>
                <a:lnTo>
                  <a:pt x="163083" y="22996"/>
                </a:lnTo>
                <a:lnTo>
                  <a:pt x="129445" y="22996"/>
                </a:lnTo>
                <a:lnTo>
                  <a:pt x="129445" y="41184"/>
                </a:lnTo>
                <a:lnTo>
                  <a:pt x="156790" y="41184"/>
                </a:lnTo>
                <a:lnTo>
                  <a:pt x="156790" y="54741"/>
                </a:lnTo>
                <a:lnTo>
                  <a:pt x="129445" y="54741"/>
                </a:lnTo>
                <a:lnTo>
                  <a:pt x="129445" y="74616"/>
                </a:lnTo>
                <a:lnTo>
                  <a:pt x="163083" y="74616"/>
                </a:lnTo>
                <a:lnTo>
                  <a:pt x="163083" y="88173"/>
                </a:lnTo>
                <a:close/>
              </a:path>
              <a:path w="290195" h="105410">
                <a:moveTo>
                  <a:pt x="208249" y="62389"/>
                </a:moveTo>
                <a:lnTo>
                  <a:pt x="194430" y="62389"/>
                </a:lnTo>
                <a:lnTo>
                  <a:pt x="215584" y="3965"/>
                </a:lnTo>
                <a:lnTo>
                  <a:pt x="229339" y="41925"/>
                </a:lnTo>
                <a:lnTo>
                  <a:pt x="215584" y="41925"/>
                </a:lnTo>
                <a:lnTo>
                  <a:pt x="208249" y="62389"/>
                </a:lnTo>
                <a:close/>
              </a:path>
              <a:path w="290195" h="105410">
                <a:moveTo>
                  <a:pt x="199008" y="88173"/>
                </a:moveTo>
                <a:lnTo>
                  <a:pt x="187113" y="88173"/>
                </a:lnTo>
                <a:lnTo>
                  <a:pt x="165601" y="9439"/>
                </a:lnTo>
                <a:lnTo>
                  <a:pt x="180284" y="9439"/>
                </a:lnTo>
                <a:lnTo>
                  <a:pt x="194430" y="62389"/>
                </a:lnTo>
                <a:lnTo>
                  <a:pt x="208249" y="62389"/>
                </a:lnTo>
                <a:lnTo>
                  <a:pt x="199008" y="88173"/>
                </a:lnTo>
                <a:close/>
              </a:path>
              <a:path w="290195" h="105410">
                <a:moveTo>
                  <a:pt x="251220" y="62415"/>
                </a:moveTo>
                <a:lnTo>
                  <a:pt x="236764" y="62415"/>
                </a:lnTo>
                <a:lnTo>
                  <a:pt x="251012" y="9439"/>
                </a:lnTo>
                <a:lnTo>
                  <a:pt x="265695" y="9439"/>
                </a:lnTo>
                <a:lnTo>
                  <a:pt x="251220" y="62415"/>
                </a:lnTo>
                <a:close/>
              </a:path>
              <a:path w="290195" h="105410">
                <a:moveTo>
                  <a:pt x="244182" y="88173"/>
                </a:moveTo>
                <a:lnTo>
                  <a:pt x="232288" y="88173"/>
                </a:lnTo>
                <a:lnTo>
                  <a:pt x="215584" y="41925"/>
                </a:lnTo>
                <a:lnTo>
                  <a:pt x="229339" y="41925"/>
                </a:lnTo>
                <a:lnTo>
                  <a:pt x="236764" y="62415"/>
                </a:lnTo>
                <a:lnTo>
                  <a:pt x="251220" y="62415"/>
                </a:lnTo>
                <a:lnTo>
                  <a:pt x="244182" y="88173"/>
                </a:lnTo>
                <a:close/>
              </a:path>
              <a:path w="290195" h="105410">
                <a:moveTo>
                  <a:pt x="289737" y="104928"/>
                </a:moveTo>
                <a:lnTo>
                  <a:pt x="265795" y="104928"/>
                </a:lnTo>
                <a:lnTo>
                  <a:pt x="265795" y="93034"/>
                </a:lnTo>
                <a:lnTo>
                  <a:pt x="277228" y="93034"/>
                </a:lnTo>
                <a:lnTo>
                  <a:pt x="277228" y="11894"/>
                </a:lnTo>
                <a:lnTo>
                  <a:pt x="265795" y="11894"/>
                </a:lnTo>
                <a:lnTo>
                  <a:pt x="265795" y="0"/>
                </a:lnTo>
                <a:lnTo>
                  <a:pt x="289737" y="0"/>
                </a:lnTo>
                <a:lnTo>
                  <a:pt x="289737" y="104928"/>
                </a:lnTo>
                <a:close/>
              </a:path>
            </a:pathLst>
          </a:custGeom>
          <a:solidFill>
            <a:srgbClr val="6277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617699" y="3341139"/>
            <a:ext cx="2063114" cy="62674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Quicker</a:t>
            </a:r>
            <a:r>
              <a:rPr sz="1050" b="1" spc="-3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tip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entry</a:t>
            </a:r>
            <a:endParaRPr sz="1050">
              <a:latin typeface="Calibri"/>
              <a:cs typeface="Calibri"/>
            </a:endParaRPr>
          </a:p>
          <a:p>
            <a:pPr marL="12700" marR="5080" indent="326390">
              <a:lnSpc>
                <a:spcPct val="148400"/>
              </a:lnSpc>
              <a:spcBef>
                <a:spcPts val="2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List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allows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enter</a:t>
            </a:r>
            <a:r>
              <a:rPr sz="800" spc="-10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tips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one </a:t>
            </a:r>
            <a:r>
              <a:rPr sz="800" spc="70" dirty="0">
                <a:solidFill>
                  <a:srgbClr val="62778B"/>
                </a:solidFill>
                <a:latin typeface="Verdana"/>
                <a:cs typeface="Verdana"/>
              </a:rPr>
              <a:t>ater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another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spreadsheet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view.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640043" y="4217126"/>
            <a:ext cx="643255" cy="105410"/>
          </a:xfrm>
          <a:custGeom>
            <a:avLst/>
            <a:gdLst/>
            <a:ahLst/>
            <a:cxnLst/>
            <a:rect l="l" t="t" r="r" b="b"/>
            <a:pathLst>
              <a:path w="643254" h="105410">
                <a:moveTo>
                  <a:pt x="23942" y="104928"/>
                </a:moveTo>
                <a:lnTo>
                  <a:pt x="0" y="104928"/>
                </a:lnTo>
                <a:lnTo>
                  <a:pt x="0" y="0"/>
                </a:lnTo>
                <a:lnTo>
                  <a:pt x="23942" y="0"/>
                </a:lnTo>
                <a:lnTo>
                  <a:pt x="23942" y="11894"/>
                </a:lnTo>
                <a:lnTo>
                  <a:pt x="12508" y="11894"/>
                </a:lnTo>
                <a:lnTo>
                  <a:pt x="12508" y="93031"/>
                </a:lnTo>
                <a:lnTo>
                  <a:pt x="23942" y="93031"/>
                </a:lnTo>
                <a:lnTo>
                  <a:pt x="23942" y="104928"/>
                </a:lnTo>
                <a:close/>
              </a:path>
              <a:path w="643254" h="105410">
                <a:moveTo>
                  <a:pt x="79891" y="88173"/>
                </a:moveTo>
                <a:lnTo>
                  <a:pt x="32160" y="88173"/>
                </a:lnTo>
                <a:lnTo>
                  <a:pt x="32160" y="9439"/>
                </a:lnTo>
                <a:lnTo>
                  <a:pt x="79891" y="9439"/>
                </a:lnTo>
                <a:lnTo>
                  <a:pt x="79891" y="22996"/>
                </a:lnTo>
                <a:lnTo>
                  <a:pt x="46255" y="22996"/>
                </a:lnTo>
                <a:lnTo>
                  <a:pt x="46255" y="41184"/>
                </a:lnTo>
                <a:lnTo>
                  <a:pt x="73599" y="41184"/>
                </a:lnTo>
                <a:lnTo>
                  <a:pt x="73599" y="54741"/>
                </a:lnTo>
                <a:lnTo>
                  <a:pt x="46255" y="54741"/>
                </a:lnTo>
                <a:lnTo>
                  <a:pt x="46255" y="74619"/>
                </a:lnTo>
                <a:lnTo>
                  <a:pt x="79891" y="74619"/>
                </a:lnTo>
                <a:lnTo>
                  <a:pt x="79891" y="88173"/>
                </a:lnTo>
                <a:close/>
              </a:path>
              <a:path w="643254" h="105410">
                <a:moveTo>
                  <a:pt x="104614" y="88173"/>
                </a:moveTo>
                <a:lnTo>
                  <a:pt x="90519" y="88173"/>
                </a:lnTo>
                <a:lnTo>
                  <a:pt x="90519" y="9439"/>
                </a:lnTo>
                <a:lnTo>
                  <a:pt x="102235" y="9439"/>
                </a:lnTo>
                <a:lnTo>
                  <a:pt x="121720" y="34379"/>
                </a:lnTo>
                <a:lnTo>
                  <a:pt x="104614" y="34379"/>
                </a:lnTo>
                <a:lnTo>
                  <a:pt x="104614" y="88173"/>
                </a:lnTo>
                <a:close/>
              </a:path>
              <a:path w="643254" h="105410">
                <a:moveTo>
                  <a:pt x="158255" y="63233"/>
                </a:moveTo>
                <a:lnTo>
                  <a:pt x="144262" y="63233"/>
                </a:lnTo>
                <a:lnTo>
                  <a:pt x="144262" y="9439"/>
                </a:lnTo>
                <a:lnTo>
                  <a:pt x="158255" y="9439"/>
                </a:lnTo>
                <a:lnTo>
                  <a:pt x="158255" y="63233"/>
                </a:lnTo>
                <a:close/>
              </a:path>
              <a:path w="643254" h="105410">
                <a:moveTo>
                  <a:pt x="158255" y="88173"/>
                </a:moveTo>
                <a:lnTo>
                  <a:pt x="146642" y="88173"/>
                </a:lnTo>
                <a:lnTo>
                  <a:pt x="104614" y="34379"/>
                </a:lnTo>
                <a:lnTo>
                  <a:pt x="121720" y="34379"/>
                </a:lnTo>
                <a:lnTo>
                  <a:pt x="144262" y="63233"/>
                </a:lnTo>
                <a:lnTo>
                  <a:pt x="158255" y="63233"/>
                </a:lnTo>
                <a:lnTo>
                  <a:pt x="158255" y="88173"/>
                </a:lnTo>
                <a:close/>
              </a:path>
              <a:path w="643254" h="105410">
                <a:moveTo>
                  <a:pt x="187804" y="88173"/>
                </a:moveTo>
                <a:lnTo>
                  <a:pt x="173710" y="88173"/>
                </a:lnTo>
                <a:lnTo>
                  <a:pt x="173710" y="9439"/>
                </a:lnTo>
                <a:lnTo>
                  <a:pt x="187804" y="9439"/>
                </a:lnTo>
                <a:lnTo>
                  <a:pt x="187804" y="41184"/>
                </a:lnTo>
                <a:lnTo>
                  <a:pt x="238299" y="41184"/>
                </a:lnTo>
                <a:lnTo>
                  <a:pt x="238299" y="54638"/>
                </a:lnTo>
                <a:lnTo>
                  <a:pt x="187804" y="54638"/>
                </a:lnTo>
                <a:lnTo>
                  <a:pt x="187804" y="88173"/>
                </a:lnTo>
                <a:close/>
              </a:path>
              <a:path w="643254" h="105410">
                <a:moveTo>
                  <a:pt x="238299" y="41184"/>
                </a:moveTo>
                <a:lnTo>
                  <a:pt x="224205" y="41184"/>
                </a:lnTo>
                <a:lnTo>
                  <a:pt x="224205" y="9439"/>
                </a:lnTo>
                <a:lnTo>
                  <a:pt x="238299" y="9439"/>
                </a:lnTo>
                <a:lnTo>
                  <a:pt x="238299" y="41184"/>
                </a:lnTo>
                <a:close/>
              </a:path>
              <a:path w="643254" h="105410">
                <a:moveTo>
                  <a:pt x="238299" y="88173"/>
                </a:moveTo>
                <a:lnTo>
                  <a:pt x="224205" y="88173"/>
                </a:lnTo>
                <a:lnTo>
                  <a:pt x="224205" y="54638"/>
                </a:lnTo>
                <a:lnTo>
                  <a:pt x="238299" y="54638"/>
                </a:lnTo>
                <a:lnTo>
                  <a:pt x="238299" y="88173"/>
                </a:lnTo>
                <a:close/>
              </a:path>
              <a:path w="643254" h="105410">
                <a:moveTo>
                  <a:pt x="258103" y="88173"/>
                </a:moveTo>
                <a:lnTo>
                  <a:pt x="243267" y="88173"/>
                </a:lnTo>
                <a:lnTo>
                  <a:pt x="278107" y="9439"/>
                </a:lnTo>
                <a:lnTo>
                  <a:pt x="288978" y="9439"/>
                </a:lnTo>
                <a:lnTo>
                  <a:pt x="298207" y="30235"/>
                </a:lnTo>
                <a:lnTo>
                  <a:pt x="283377" y="30235"/>
                </a:lnTo>
                <a:lnTo>
                  <a:pt x="273297" y="53334"/>
                </a:lnTo>
                <a:lnTo>
                  <a:pt x="308459" y="53334"/>
                </a:lnTo>
                <a:lnTo>
                  <a:pt x="314294" y="66482"/>
                </a:lnTo>
                <a:lnTo>
                  <a:pt x="267517" y="66482"/>
                </a:lnTo>
                <a:lnTo>
                  <a:pt x="258103" y="88173"/>
                </a:lnTo>
                <a:close/>
              </a:path>
              <a:path w="643254" h="105410">
                <a:moveTo>
                  <a:pt x="308459" y="53334"/>
                </a:moveTo>
                <a:lnTo>
                  <a:pt x="293583" y="53334"/>
                </a:lnTo>
                <a:lnTo>
                  <a:pt x="283377" y="30235"/>
                </a:lnTo>
                <a:lnTo>
                  <a:pt x="298207" y="30235"/>
                </a:lnTo>
                <a:lnTo>
                  <a:pt x="308459" y="53334"/>
                </a:lnTo>
                <a:close/>
              </a:path>
              <a:path w="643254" h="105410">
                <a:moveTo>
                  <a:pt x="323920" y="88173"/>
                </a:moveTo>
                <a:lnTo>
                  <a:pt x="309008" y="88173"/>
                </a:lnTo>
                <a:lnTo>
                  <a:pt x="299364" y="66482"/>
                </a:lnTo>
                <a:lnTo>
                  <a:pt x="314294" y="66482"/>
                </a:lnTo>
                <a:lnTo>
                  <a:pt x="323920" y="88173"/>
                </a:lnTo>
                <a:close/>
              </a:path>
              <a:path w="643254" h="105410">
                <a:moveTo>
                  <a:pt x="342975" y="88173"/>
                </a:moveTo>
                <a:lnTo>
                  <a:pt x="328881" y="88173"/>
                </a:lnTo>
                <a:lnTo>
                  <a:pt x="328881" y="9439"/>
                </a:lnTo>
                <a:lnTo>
                  <a:pt x="340596" y="9439"/>
                </a:lnTo>
                <a:lnTo>
                  <a:pt x="360081" y="34379"/>
                </a:lnTo>
                <a:lnTo>
                  <a:pt x="342975" y="34379"/>
                </a:lnTo>
                <a:lnTo>
                  <a:pt x="342975" y="88173"/>
                </a:lnTo>
                <a:close/>
              </a:path>
              <a:path w="643254" h="105410">
                <a:moveTo>
                  <a:pt x="396616" y="63233"/>
                </a:moveTo>
                <a:lnTo>
                  <a:pt x="382624" y="63233"/>
                </a:lnTo>
                <a:lnTo>
                  <a:pt x="382624" y="9439"/>
                </a:lnTo>
                <a:lnTo>
                  <a:pt x="396616" y="9439"/>
                </a:lnTo>
                <a:lnTo>
                  <a:pt x="396616" y="63233"/>
                </a:lnTo>
                <a:close/>
              </a:path>
              <a:path w="643254" h="105410">
                <a:moveTo>
                  <a:pt x="396616" y="88173"/>
                </a:moveTo>
                <a:lnTo>
                  <a:pt x="385003" y="88173"/>
                </a:lnTo>
                <a:lnTo>
                  <a:pt x="342975" y="34379"/>
                </a:lnTo>
                <a:lnTo>
                  <a:pt x="360081" y="34379"/>
                </a:lnTo>
                <a:lnTo>
                  <a:pt x="382624" y="63233"/>
                </a:lnTo>
                <a:lnTo>
                  <a:pt x="396616" y="63233"/>
                </a:lnTo>
                <a:lnTo>
                  <a:pt x="396616" y="88173"/>
                </a:lnTo>
                <a:close/>
              </a:path>
              <a:path w="643254" h="105410">
                <a:moveTo>
                  <a:pt x="447780" y="89431"/>
                </a:moveTo>
                <a:lnTo>
                  <a:pt x="413608" y="71543"/>
                </a:lnTo>
                <a:lnTo>
                  <a:pt x="407032" y="48806"/>
                </a:lnTo>
                <a:lnTo>
                  <a:pt x="407763" y="40532"/>
                </a:lnTo>
                <a:lnTo>
                  <a:pt x="439461" y="8916"/>
                </a:lnTo>
                <a:lnTo>
                  <a:pt x="447780" y="8185"/>
                </a:lnTo>
                <a:lnTo>
                  <a:pt x="454618" y="8686"/>
                </a:lnTo>
                <a:lnTo>
                  <a:pt x="477954" y="21742"/>
                </a:lnTo>
                <a:lnTo>
                  <a:pt x="440141" y="21742"/>
                </a:lnTo>
                <a:lnTo>
                  <a:pt x="433788" y="24343"/>
                </a:lnTo>
                <a:lnTo>
                  <a:pt x="423659" y="34746"/>
                </a:lnTo>
                <a:lnTo>
                  <a:pt x="421126" y="41167"/>
                </a:lnTo>
                <a:lnTo>
                  <a:pt x="421126" y="56446"/>
                </a:lnTo>
                <a:lnTo>
                  <a:pt x="423659" y="62866"/>
                </a:lnTo>
                <a:lnTo>
                  <a:pt x="433788" y="73267"/>
                </a:lnTo>
                <a:lnTo>
                  <a:pt x="440141" y="75867"/>
                </a:lnTo>
                <a:lnTo>
                  <a:pt x="477957" y="75867"/>
                </a:lnTo>
                <a:lnTo>
                  <a:pt x="477071" y="77038"/>
                </a:lnTo>
                <a:lnTo>
                  <a:pt x="472312" y="81420"/>
                </a:lnTo>
                <a:lnTo>
                  <a:pt x="466884" y="84922"/>
                </a:lnTo>
                <a:lnTo>
                  <a:pt x="460986" y="87426"/>
                </a:lnTo>
                <a:lnTo>
                  <a:pt x="454618" y="88929"/>
                </a:lnTo>
                <a:lnTo>
                  <a:pt x="447780" y="89431"/>
                </a:lnTo>
                <a:close/>
              </a:path>
              <a:path w="643254" h="105410">
                <a:moveTo>
                  <a:pt x="486151" y="38293"/>
                </a:moveTo>
                <a:lnTo>
                  <a:pt x="471596" y="38293"/>
                </a:lnTo>
                <a:lnTo>
                  <a:pt x="469654" y="32953"/>
                </a:lnTo>
                <a:lnTo>
                  <a:pt x="466607" y="28888"/>
                </a:lnTo>
                <a:lnTo>
                  <a:pt x="458217" y="23175"/>
                </a:lnTo>
                <a:lnTo>
                  <a:pt x="453340" y="21742"/>
                </a:lnTo>
                <a:lnTo>
                  <a:pt x="477954" y="21742"/>
                </a:lnTo>
                <a:lnTo>
                  <a:pt x="480964" y="25720"/>
                </a:lnTo>
                <a:lnTo>
                  <a:pt x="483991" y="31626"/>
                </a:lnTo>
                <a:lnTo>
                  <a:pt x="486151" y="38293"/>
                </a:lnTo>
                <a:close/>
              </a:path>
              <a:path w="643254" h="105410">
                <a:moveTo>
                  <a:pt x="477957" y="75867"/>
                </a:moveTo>
                <a:lnTo>
                  <a:pt x="453340" y="75867"/>
                </a:lnTo>
                <a:lnTo>
                  <a:pt x="458217" y="74448"/>
                </a:lnTo>
                <a:lnTo>
                  <a:pt x="466607" y="68733"/>
                </a:lnTo>
                <a:lnTo>
                  <a:pt x="469669" y="64640"/>
                </a:lnTo>
                <a:lnTo>
                  <a:pt x="471596" y="59319"/>
                </a:lnTo>
                <a:lnTo>
                  <a:pt x="486151" y="59319"/>
                </a:lnTo>
                <a:lnTo>
                  <a:pt x="483991" y="65987"/>
                </a:lnTo>
                <a:lnTo>
                  <a:pt x="480964" y="71893"/>
                </a:lnTo>
                <a:lnTo>
                  <a:pt x="477957" y="75867"/>
                </a:lnTo>
                <a:close/>
              </a:path>
              <a:path w="643254" h="105410">
                <a:moveTo>
                  <a:pt x="542365" y="88173"/>
                </a:moveTo>
                <a:lnTo>
                  <a:pt x="494634" y="88173"/>
                </a:lnTo>
                <a:lnTo>
                  <a:pt x="494634" y="9439"/>
                </a:lnTo>
                <a:lnTo>
                  <a:pt x="542365" y="9439"/>
                </a:lnTo>
                <a:lnTo>
                  <a:pt x="542365" y="22996"/>
                </a:lnTo>
                <a:lnTo>
                  <a:pt x="508728" y="22996"/>
                </a:lnTo>
                <a:lnTo>
                  <a:pt x="508728" y="41184"/>
                </a:lnTo>
                <a:lnTo>
                  <a:pt x="536072" y="41184"/>
                </a:lnTo>
                <a:lnTo>
                  <a:pt x="536072" y="54741"/>
                </a:lnTo>
                <a:lnTo>
                  <a:pt x="508728" y="54741"/>
                </a:lnTo>
                <a:lnTo>
                  <a:pt x="508728" y="74619"/>
                </a:lnTo>
                <a:lnTo>
                  <a:pt x="542365" y="74619"/>
                </a:lnTo>
                <a:lnTo>
                  <a:pt x="542365" y="88173"/>
                </a:lnTo>
                <a:close/>
              </a:path>
              <a:path w="643254" h="105410">
                <a:moveTo>
                  <a:pt x="576552" y="88173"/>
                </a:moveTo>
                <a:lnTo>
                  <a:pt x="552992" y="88173"/>
                </a:lnTo>
                <a:lnTo>
                  <a:pt x="552992" y="9439"/>
                </a:lnTo>
                <a:lnTo>
                  <a:pt x="576552" y="9439"/>
                </a:lnTo>
                <a:lnTo>
                  <a:pt x="585141" y="10139"/>
                </a:lnTo>
                <a:lnTo>
                  <a:pt x="592980" y="12240"/>
                </a:lnTo>
                <a:lnTo>
                  <a:pt x="600067" y="15741"/>
                </a:lnTo>
                <a:lnTo>
                  <a:pt x="606403" y="20643"/>
                </a:lnTo>
                <a:lnTo>
                  <a:pt x="608375" y="22894"/>
                </a:lnTo>
                <a:lnTo>
                  <a:pt x="567087" y="22894"/>
                </a:lnTo>
                <a:lnTo>
                  <a:pt x="567087" y="74715"/>
                </a:lnTo>
                <a:lnTo>
                  <a:pt x="608394" y="74715"/>
                </a:lnTo>
                <a:lnTo>
                  <a:pt x="606403" y="76991"/>
                </a:lnTo>
                <a:lnTo>
                  <a:pt x="600067" y="81885"/>
                </a:lnTo>
                <a:lnTo>
                  <a:pt x="592980" y="85379"/>
                </a:lnTo>
                <a:lnTo>
                  <a:pt x="585141" y="87475"/>
                </a:lnTo>
                <a:lnTo>
                  <a:pt x="576552" y="88173"/>
                </a:lnTo>
                <a:close/>
              </a:path>
              <a:path w="643254" h="105410">
                <a:moveTo>
                  <a:pt x="608394" y="74715"/>
                </a:moveTo>
                <a:lnTo>
                  <a:pt x="584839" y="74715"/>
                </a:lnTo>
                <a:lnTo>
                  <a:pt x="591507" y="72286"/>
                </a:lnTo>
                <a:lnTo>
                  <a:pt x="601602" y="62568"/>
                </a:lnTo>
                <a:lnTo>
                  <a:pt x="604126" y="56361"/>
                </a:lnTo>
                <a:lnTo>
                  <a:pt x="604126" y="41251"/>
                </a:lnTo>
                <a:lnTo>
                  <a:pt x="601602" y="35044"/>
                </a:lnTo>
                <a:lnTo>
                  <a:pt x="591507" y="25324"/>
                </a:lnTo>
                <a:lnTo>
                  <a:pt x="584839" y="22894"/>
                </a:lnTo>
                <a:lnTo>
                  <a:pt x="608375" y="22894"/>
                </a:lnTo>
                <a:lnTo>
                  <a:pt x="611618" y="26595"/>
                </a:lnTo>
                <a:lnTo>
                  <a:pt x="615343" y="33272"/>
                </a:lnTo>
                <a:lnTo>
                  <a:pt x="617578" y="40676"/>
                </a:lnTo>
                <a:lnTo>
                  <a:pt x="618323" y="48806"/>
                </a:lnTo>
                <a:lnTo>
                  <a:pt x="617578" y="56936"/>
                </a:lnTo>
                <a:lnTo>
                  <a:pt x="615343" y="64344"/>
                </a:lnTo>
                <a:lnTo>
                  <a:pt x="611618" y="71029"/>
                </a:lnTo>
                <a:lnTo>
                  <a:pt x="608394" y="74715"/>
                </a:lnTo>
                <a:close/>
              </a:path>
              <a:path w="643254" h="105410">
                <a:moveTo>
                  <a:pt x="642722" y="104928"/>
                </a:moveTo>
                <a:lnTo>
                  <a:pt x="618779" y="104928"/>
                </a:lnTo>
                <a:lnTo>
                  <a:pt x="618779" y="93031"/>
                </a:lnTo>
                <a:lnTo>
                  <a:pt x="630213" y="93031"/>
                </a:lnTo>
                <a:lnTo>
                  <a:pt x="630213" y="11894"/>
                </a:lnTo>
                <a:lnTo>
                  <a:pt x="618779" y="11894"/>
                </a:lnTo>
                <a:lnTo>
                  <a:pt x="618779" y="0"/>
                </a:lnTo>
                <a:lnTo>
                  <a:pt x="642722" y="0"/>
                </a:lnTo>
                <a:lnTo>
                  <a:pt x="642722" y="104928"/>
                </a:lnTo>
                <a:close/>
              </a:path>
            </a:pathLst>
          </a:custGeom>
          <a:solidFill>
            <a:srgbClr val="6277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617699" y="4123054"/>
            <a:ext cx="2223770" cy="777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682625">
              <a:lnSpc>
                <a:spcPct val="153600"/>
              </a:lnSpc>
              <a:spcBef>
                <a:spcPts val="120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Apply</a:t>
            </a:r>
            <a:r>
              <a:rPr sz="800" spc="-1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button: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Instead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of exiting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70" dirty="0">
                <a:solidFill>
                  <a:srgbClr val="62778B"/>
                </a:solidFill>
                <a:latin typeface="Verdana"/>
                <a:cs typeface="Verdana"/>
              </a:rPr>
              <a:t>ater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added,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list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closed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checks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immediately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prompts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add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additional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tips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time.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17699" y="5017539"/>
            <a:ext cx="2313940" cy="118872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Quicker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5" dirty="0">
                <a:solidFill>
                  <a:srgbClr val="2D3A48"/>
                </a:solidFill>
                <a:latin typeface="Calibri"/>
                <a:cs typeface="Calibri"/>
              </a:rPr>
              <a:t>manager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20" dirty="0">
                <a:solidFill>
                  <a:srgbClr val="2D3A48"/>
                </a:solidFill>
                <a:latin typeface="Calibri"/>
                <a:cs typeface="Calibri"/>
              </a:rPr>
              <a:t>access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log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into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system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without</a:t>
            </a:r>
            <a:endParaRPr sz="800">
              <a:latin typeface="Verdana"/>
              <a:cs typeface="Verdana"/>
            </a:endParaRPr>
          </a:p>
          <a:p>
            <a:pPr marL="12700" marR="95885">
              <a:lnSpc>
                <a:spcPct val="151000"/>
              </a:lnSpc>
              <a:spcBef>
                <a:spcPts val="50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clocking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having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open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audit.</a:t>
            </a:r>
            <a:r>
              <a:rPr sz="800" spc="10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This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change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makes</a:t>
            </a:r>
            <a:r>
              <a:rPr sz="800" spc="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it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more</a:t>
            </a:r>
            <a:r>
              <a:rPr sz="800" spc="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eficient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when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need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assist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staff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manager- restricted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tools.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17699" y="6344111"/>
            <a:ext cx="2229485" cy="9861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Quicker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75" dirty="0">
                <a:solidFill>
                  <a:srgbClr val="2D3A48"/>
                </a:solidFill>
                <a:latin typeface="Calibri"/>
                <a:cs typeface="Calibri"/>
              </a:rPr>
              <a:t>shit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closing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employee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close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audit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52300"/>
              </a:lnSpc>
              <a:spcBef>
                <a:spcPts val="40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assigned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drawer;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this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change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is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beneicial</a:t>
            </a:r>
            <a:r>
              <a:rPr sz="800" spc="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establishments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use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generic audits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such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“AM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Shit”.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8475" y="6500808"/>
            <a:ext cx="171856" cy="222419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4633315" y="3186099"/>
            <a:ext cx="2057400" cy="10160"/>
          </a:xfrm>
          <a:custGeom>
            <a:avLst/>
            <a:gdLst/>
            <a:ahLst/>
            <a:cxnLst/>
            <a:rect l="l" t="t" r="r" b="b"/>
            <a:pathLst>
              <a:path w="2057400" h="10160">
                <a:moveTo>
                  <a:pt x="1060754" y="0"/>
                </a:moveTo>
                <a:lnTo>
                  <a:pt x="1060754" y="0"/>
                </a:lnTo>
                <a:lnTo>
                  <a:pt x="0" y="0"/>
                </a:lnTo>
                <a:lnTo>
                  <a:pt x="0" y="9537"/>
                </a:lnTo>
                <a:lnTo>
                  <a:pt x="1060754" y="9537"/>
                </a:lnTo>
                <a:lnTo>
                  <a:pt x="1060754" y="0"/>
                </a:lnTo>
                <a:close/>
              </a:path>
              <a:path w="2057400" h="10160">
                <a:moveTo>
                  <a:pt x="1767979" y="0"/>
                </a:moveTo>
                <a:lnTo>
                  <a:pt x="1414386" y="0"/>
                </a:lnTo>
                <a:lnTo>
                  <a:pt x="1060767" y="0"/>
                </a:lnTo>
                <a:lnTo>
                  <a:pt x="1060767" y="9537"/>
                </a:lnTo>
                <a:lnTo>
                  <a:pt x="1414373" y="9537"/>
                </a:lnTo>
                <a:lnTo>
                  <a:pt x="1767979" y="9537"/>
                </a:lnTo>
                <a:lnTo>
                  <a:pt x="1767979" y="0"/>
                </a:lnTo>
                <a:close/>
              </a:path>
              <a:path w="2057400" h="10160">
                <a:moveTo>
                  <a:pt x="2057400" y="12"/>
                </a:moveTo>
                <a:lnTo>
                  <a:pt x="1767992" y="12"/>
                </a:lnTo>
                <a:lnTo>
                  <a:pt x="1767992" y="9537"/>
                </a:lnTo>
                <a:lnTo>
                  <a:pt x="2057400" y="9537"/>
                </a:lnTo>
                <a:lnTo>
                  <a:pt x="2057400" y="12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602246" y="2673350"/>
            <a:ext cx="1882775" cy="4406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0"/>
              </a:spcBef>
            </a:pPr>
            <a:r>
              <a:rPr sz="1350" b="1" spc="120" dirty="0">
                <a:solidFill>
                  <a:srgbClr val="136DF8"/>
                </a:solidFill>
                <a:latin typeface="Calibri"/>
                <a:cs typeface="Calibri"/>
              </a:rPr>
              <a:t>Complete</a:t>
            </a:r>
            <a:r>
              <a:rPr sz="1350" b="1" spc="45" dirty="0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sz="1350" b="1" spc="110" dirty="0">
                <a:solidFill>
                  <a:srgbClr val="136DF8"/>
                </a:solidFill>
                <a:latin typeface="Calibri"/>
                <a:cs typeface="Calibri"/>
              </a:rPr>
              <a:t>end-</a:t>
            </a:r>
            <a:r>
              <a:rPr sz="1350" b="1" spc="105" dirty="0">
                <a:solidFill>
                  <a:srgbClr val="136DF8"/>
                </a:solidFill>
                <a:latin typeface="Calibri"/>
                <a:cs typeface="Calibri"/>
              </a:rPr>
              <a:t>of-</a:t>
            </a:r>
            <a:r>
              <a:rPr sz="1350" b="1" spc="210" dirty="0">
                <a:solidFill>
                  <a:srgbClr val="136DF8"/>
                </a:solidFill>
                <a:latin typeface="Calibri"/>
                <a:cs typeface="Calibri"/>
              </a:rPr>
              <a:t>shit </a:t>
            </a:r>
            <a:r>
              <a:rPr sz="1350" b="1" spc="130" dirty="0">
                <a:solidFill>
                  <a:srgbClr val="136DF8"/>
                </a:solidFill>
                <a:latin typeface="Calibri"/>
                <a:cs typeface="Calibri"/>
              </a:rPr>
              <a:t>tasks</a:t>
            </a:r>
            <a:r>
              <a:rPr sz="1350" b="1" dirty="0">
                <a:solidFill>
                  <a:srgbClr val="136DF8"/>
                </a:solidFill>
                <a:latin typeface="Calibri"/>
                <a:cs typeface="Calibri"/>
              </a:rPr>
              <a:t> </a:t>
            </a:r>
            <a:r>
              <a:rPr sz="1350" b="1" spc="110" dirty="0">
                <a:solidFill>
                  <a:srgbClr val="136DF8"/>
                </a:solidFill>
                <a:latin typeface="Calibri"/>
                <a:cs typeface="Calibri"/>
              </a:rPr>
              <a:t>faster</a:t>
            </a:r>
            <a:endParaRPr sz="135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35248" y="3466616"/>
            <a:ext cx="179896" cy="237721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4287950" y="5153697"/>
            <a:ext cx="265430" cy="265430"/>
          </a:xfrm>
          <a:custGeom>
            <a:avLst/>
            <a:gdLst/>
            <a:ahLst/>
            <a:cxnLst/>
            <a:rect l="l" t="t" r="r" b="b"/>
            <a:pathLst>
              <a:path w="265429" h="265429">
                <a:moveTo>
                  <a:pt x="132524" y="265048"/>
                </a:moveTo>
                <a:lnTo>
                  <a:pt x="84448" y="256016"/>
                </a:lnTo>
                <a:lnTo>
                  <a:pt x="44001" y="231064"/>
                </a:lnTo>
                <a:lnTo>
                  <a:pt x="11853" y="187278"/>
                </a:lnTo>
                <a:lnTo>
                  <a:pt x="0" y="132522"/>
                </a:lnTo>
                <a:lnTo>
                  <a:pt x="6767" y="90679"/>
                </a:lnTo>
                <a:lnTo>
                  <a:pt x="25602" y="54306"/>
                </a:lnTo>
                <a:lnTo>
                  <a:pt x="54306" y="25602"/>
                </a:lnTo>
                <a:lnTo>
                  <a:pt x="90679" y="6767"/>
                </a:lnTo>
                <a:lnTo>
                  <a:pt x="132522" y="0"/>
                </a:lnTo>
                <a:lnTo>
                  <a:pt x="135137" y="0"/>
                </a:lnTo>
                <a:lnTo>
                  <a:pt x="137258" y="2118"/>
                </a:lnTo>
                <a:lnTo>
                  <a:pt x="137258" y="7350"/>
                </a:lnTo>
                <a:lnTo>
                  <a:pt x="135137" y="9466"/>
                </a:lnTo>
                <a:lnTo>
                  <a:pt x="132522" y="9466"/>
                </a:lnTo>
                <a:lnTo>
                  <a:pt x="84667" y="19152"/>
                </a:lnTo>
                <a:lnTo>
                  <a:pt x="45547" y="45549"/>
                </a:lnTo>
                <a:lnTo>
                  <a:pt x="19149" y="84669"/>
                </a:lnTo>
                <a:lnTo>
                  <a:pt x="9464" y="132526"/>
                </a:lnTo>
                <a:lnTo>
                  <a:pt x="11754" y="156204"/>
                </a:lnTo>
                <a:lnTo>
                  <a:pt x="18330" y="178363"/>
                </a:lnTo>
                <a:lnTo>
                  <a:pt x="28756" y="198575"/>
                </a:lnTo>
                <a:lnTo>
                  <a:pt x="42595" y="216408"/>
                </a:lnTo>
                <a:lnTo>
                  <a:pt x="52061" y="216408"/>
                </a:lnTo>
                <a:lnTo>
                  <a:pt x="52061" y="225515"/>
                </a:lnTo>
                <a:lnTo>
                  <a:pt x="69419" y="238106"/>
                </a:lnTo>
                <a:lnTo>
                  <a:pt x="88859" y="247565"/>
                </a:lnTo>
                <a:lnTo>
                  <a:pt x="110016" y="253516"/>
                </a:lnTo>
                <a:lnTo>
                  <a:pt x="132522" y="255583"/>
                </a:lnTo>
                <a:lnTo>
                  <a:pt x="179575" y="255583"/>
                </a:lnTo>
                <a:lnTo>
                  <a:pt x="174366" y="258281"/>
                </a:lnTo>
                <a:lnTo>
                  <a:pt x="132524" y="265048"/>
                </a:lnTo>
                <a:close/>
              </a:path>
              <a:path w="265429" h="265429">
                <a:moveTo>
                  <a:pt x="227181" y="37864"/>
                </a:moveTo>
                <a:lnTo>
                  <a:pt x="217714" y="37864"/>
                </a:lnTo>
                <a:lnTo>
                  <a:pt x="217714" y="28400"/>
                </a:lnTo>
                <a:lnTo>
                  <a:pt x="219204" y="21035"/>
                </a:lnTo>
                <a:lnTo>
                  <a:pt x="223264" y="15017"/>
                </a:lnTo>
                <a:lnTo>
                  <a:pt x="229282" y="10956"/>
                </a:lnTo>
                <a:lnTo>
                  <a:pt x="236646" y="9466"/>
                </a:lnTo>
                <a:lnTo>
                  <a:pt x="239264" y="9466"/>
                </a:lnTo>
                <a:lnTo>
                  <a:pt x="241382" y="11583"/>
                </a:lnTo>
                <a:lnTo>
                  <a:pt x="241382" y="16814"/>
                </a:lnTo>
                <a:lnTo>
                  <a:pt x="239264" y="18933"/>
                </a:lnTo>
                <a:lnTo>
                  <a:pt x="231427" y="18933"/>
                </a:lnTo>
                <a:lnTo>
                  <a:pt x="227181" y="23181"/>
                </a:lnTo>
                <a:lnTo>
                  <a:pt x="227181" y="37864"/>
                </a:lnTo>
                <a:close/>
              </a:path>
              <a:path w="265429" h="265429">
                <a:moveTo>
                  <a:pt x="52061" y="216408"/>
                </a:moveTo>
                <a:lnTo>
                  <a:pt x="42595" y="216408"/>
                </a:lnTo>
                <a:lnTo>
                  <a:pt x="42711" y="202980"/>
                </a:lnTo>
                <a:lnTo>
                  <a:pt x="72883" y="174054"/>
                </a:lnTo>
                <a:lnTo>
                  <a:pt x="96275" y="174048"/>
                </a:lnTo>
                <a:lnTo>
                  <a:pt x="106138" y="153920"/>
                </a:lnTo>
                <a:lnTo>
                  <a:pt x="106300" y="153800"/>
                </a:lnTo>
                <a:lnTo>
                  <a:pt x="106413" y="153629"/>
                </a:lnTo>
                <a:lnTo>
                  <a:pt x="97283" y="146731"/>
                </a:lnTo>
                <a:lnTo>
                  <a:pt x="89866" y="138019"/>
                </a:lnTo>
                <a:lnTo>
                  <a:pt x="84498" y="127805"/>
                </a:lnTo>
                <a:lnTo>
                  <a:pt x="81518" y="116396"/>
                </a:lnTo>
                <a:lnTo>
                  <a:pt x="75316" y="113998"/>
                </a:lnTo>
                <a:lnTo>
                  <a:pt x="70991" y="107940"/>
                </a:lnTo>
                <a:lnTo>
                  <a:pt x="70991" y="91051"/>
                </a:lnTo>
                <a:lnTo>
                  <a:pt x="75089" y="85126"/>
                </a:lnTo>
                <a:lnTo>
                  <a:pt x="81017" y="82598"/>
                </a:lnTo>
                <a:lnTo>
                  <a:pt x="81017" y="73636"/>
                </a:lnTo>
                <a:lnTo>
                  <a:pt x="83829" y="59726"/>
                </a:lnTo>
                <a:lnTo>
                  <a:pt x="91496" y="48354"/>
                </a:lnTo>
                <a:lnTo>
                  <a:pt x="102858" y="40680"/>
                </a:lnTo>
                <a:lnTo>
                  <a:pt x="116756" y="37864"/>
                </a:lnTo>
                <a:lnTo>
                  <a:pt x="182465" y="37864"/>
                </a:lnTo>
                <a:lnTo>
                  <a:pt x="184582" y="39983"/>
                </a:lnTo>
                <a:lnTo>
                  <a:pt x="184582" y="47327"/>
                </a:lnTo>
                <a:lnTo>
                  <a:pt x="116740" y="47331"/>
                </a:lnTo>
                <a:lnTo>
                  <a:pt x="106543" y="49398"/>
                </a:lnTo>
                <a:lnTo>
                  <a:pt x="98190" y="55042"/>
                </a:lnTo>
                <a:lnTo>
                  <a:pt x="92553" y="63406"/>
                </a:lnTo>
                <a:lnTo>
                  <a:pt x="90485" y="73636"/>
                </a:lnTo>
                <a:lnTo>
                  <a:pt x="90480" y="88508"/>
                </a:lnTo>
                <a:lnTo>
                  <a:pt x="88751" y="90498"/>
                </a:lnTo>
                <a:lnTo>
                  <a:pt x="83020" y="91313"/>
                </a:lnTo>
                <a:lnTo>
                  <a:pt x="80460" y="94290"/>
                </a:lnTo>
                <a:lnTo>
                  <a:pt x="80460" y="104531"/>
                </a:lnTo>
                <a:lnTo>
                  <a:pt x="83056" y="107512"/>
                </a:lnTo>
                <a:lnTo>
                  <a:pt x="88727" y="108265"/>
                </a:lnTo>
                <a:lnTo>
                  <a:pt x="90436" y="110076"/>
                </a:lnTo>
                <a:lnTo>
                  <a:pt x="117137" y="148428"/>
                </a:lnTo>
                <a:lnTo>
                  <a:pt x="132805" y="151457"/>
                </a:lnTo>
                <a:lnTo>
                  <a:pt x="161878" y="151457"/>
                </a:lnTo>
                <a:lnTo>
                  <a:pt x="157175" y="154735"/>
                </a:lnTo>
                <a:lnTo>
                  <a:pt x="158588" y="157619"/>
                </a:lnTo>
                <a:lnTo>
                  <a:pt x="114721" y="157619"/>
                </a:lnTo>
                <a:lnTo>
                  <a:pt x="114653" y="158065"/>
                </a:lnTo>
                <a:lnTo>
                  <a:pt x="102690" y="182480"/>
                </a:lnTo>
                <a:lnTo>
                  <a:pt x="101036" y="183515"/>
                </a:lnTo>
                <a:lnTo>
                  <a:pt x="72883" y="183515"/>
                </a:lnTo>
                <a:lnTo>
                  <a:pt x="64950" y="185141"/>
                </a:lnTo>
                <a:lnTo>
                  <a:pt x="58313" y="189519"/>
                </a:lnTo>
                <a:lnTo>
                  <a:pt x="53755" y="195896"/>
                </a:lnTo>
                <a:lnTo>
                  <a:pt x="52181" y="202980"/>
                </a:lnTo>
                <a:lnTo>
                  <a:pt x="52061" y="216408"/>
                </a:lnTo>
                <a:close/>
              </a:path>
              <a:path w="265429" h="265429">
                <a:moveTo>
                  <a:pt x="262927" y="80462"/>
                </a:moveTo>
                <a:lnTo>
                  <a:pt x="210364" y="80462"/>
                </a:lnTo>
                <a:lnTo>
                  <a:pt x="208247" y="78345"/>
                </a:lnTo>
                <a:lnTo>
                  <a:pt x="208247" y="39983"/>
                </a:lnTo>
                <a:lnTo>
                  <a:pt x="210364" y="37864"/>
                </a:lnTo>
                <a:lnTo>
                  <a:pt x="262925" y="37864"/>
                </a:lnTo>
                <a:lnTo>
                  <a:pt x="265044" y="39983"/>
                </a:lnTo>
                <a:lnTo>
                  <a:pt x="265044" y="47331"/>
                </a:lnTo>
                <a:lnTo>
                  <a:pt x="217718" y="47331"/>
                </a:lnTo>
                <a:lnTo>
                  <a:pt x="217718" y="70997"/>
                </a:lnTo>
                <a:lnTo>
                  <a:pt x="265046" y="70997"/>
                </a:lnTo>
                <a:lnTo>
                  <a:pt x="265046" y="78345"/>
                </a:lnTo>
                <a:lnTo>
                  <a:pt x="262927" y="80462"/>
                </a:lnTo>
                <a:close/>
              </a:path>
              <a:path w="265429" h="265429">
                <a:moveTo>
                  <a:pt x="161878" y="151457"/>
                </a:moveTo>
                <a:lnTo>
                  <a:pt x="132805" y="151457"/>
                </a:lnTo>
                <a:lnTo>
                  <a:pt x="148500" y="148422"/>
                </a:lnTo>
                <a:lnTo>
                  <a:pt x="161606" y="140095"/>
                </a:lnTo>
                <a:lnTo>
                  <a:pt x="170864" y="127643"/>
                </a:lnTo>
                <a:lnTo>
                  <a:pt x="175014" y="112235"/>
                </a:lnTo>
                <a:lnTo>
                  <a:pt x="175166" y="110076"/>
                </a:lnTo>
                <a:lnTo>
                  <a:pt x="176764" y="108297"/>
                </a:lnTo>
                <a:lnTo>
                  <a:pt x="182192" y="107315"/>
                </a:lnTo>
                <a:lnTo>
                  <a:pt x="184499" y="104531"/>
                </a:lnTo>
                <a:lnTo>
                  <a:pt x="184487" y="94290"/>
                </a:lnTo>
                <a:lnTo>
                  <a:pt x="182213" y="91527"/>
                </a:lnTo>
                <a:lnTo>
                  <a:pt x="176726" y="90458"/>
                </a:lnTo>
                <a:lnTo>
                  <a:pt x="175121" y="88508"/>
                </a:lnTo>
                <a:lnTo>
                  <a:pt x="175121" y="47327"/>
                </a:lnTo>
                <a:lnTo>
                  <a:pt x="184582" y="47327"/>
                </a:lnTo>
                <a:lnTo>
                  <a:pt x="184582" y="82843"/>
                </a:lnTo>
                <a:lnTo>
                  <a:pt x="190238" y="85506"/>
                </a:lnTo>
                <a:lnTo>
                  <a:pt x="194046" y="91260"/>
                </a:lnTo>
                <a:lnTo>
                  <a:pt x="194046" y="107740"/>
                </a:lnTo>
                <a:lnTo>
                  <a:pt x="190035" y="113629"/>
                </a:lnTo>
                <a:lnTo>
                  <a:pt x="184112" y="116165"/>
                </a:lnTo>
                <a:lnTo>
                  <a:pt x="180950" y="128190"/>
                </a:lnTo>
                <a:lnTo>
                  <a:pt x="175141" y="138863"/>
                </a:lnTo>
                <a:lnTo>
                  <a:pt x="167083" y="147830"/>
                </a:lnTo>
                <a:lnTo>
                  <a:pt x="161878" y="151457"/>
                </a:lnTo>
                <a:close/>
              </a:path>
              <a:path w="265429" h="265429">
                <a:moveTo>
                  <a:pt x="265046" y="70997"/>
                </a:moveTo>
                <a:lnTo>
                  <a:pt x="255581" y="70997"/>
                </a:lnTo>
                <a:lnTo>
                  <a:pt x="255581" y="47331"/>
                </a:lnTo>
                <a:lnTo>
                  <a:pt x="265044" y="47331"/>
                </a:lnTo>
                <a:lnTo>
                  <a:pt x="265046" y="70997"/>
                </a:lnTo>
                <a:close/>
              </a:path>
              <a:path w="265429" h="265429">
                <a:moveTo>
                  <a:pt x="233783" y="216402"/>
                </a:moveTo>
                <a:lnTo>
                  <a:pt x="222447" y="216402"/>
                </a:lnTo>
                <a:lnTo>
                  <a:pt x="236285" y="198572"/>
                </a:lnTo>
                <a:lnTo>
                  <a:pt x="246710" y="178363"/>
                </a:lnTo>
                <a:lnTo>
                  <a:pt x="253286" y="156203"/>
                </a:lnTo>
                <a:lnTo>
                  <a:pt x="255575" y="132526"/>
                </a:lnTo>
                <a:lnTo>
                  <a:pt x="255577" y="129908"/>
                </a:lnTo>
                <a:lnTo>
                  <a:pt x="257691" y="127791"/>
                </a:lnTo>
                <a:lnTo>
                  <a:pt x="262925" y="127791"/>
                </a:lnTo>
                <a:lnTo>
                  <a:pt x="265044" y="129908"/>
                </a:lnTo>
                <a:lnTo>
                  <a:pt x="265046" y="132526"/>
                </a:lnTo>
                <a:lnTo>
                  <a:pt x="258279" y="174369"/>
                </a:lnTo>
                <a:lnTo>
                  <a:pt x="239443" y="210742"/>
                </a:lnTo>
                <a:lnTo>
                  <a:pt x="233783" y="216402"/>
                </a:lnTo>
                <a:close/>
              </a:path>
              <a:path w="265429" h="265429">
                <a:moveTo>
                  <a:pt x="138240" y="160920"/>
                </a:moveTo>
                <a:lnTo>
                  <a:pt x="126464" y="160920"/>
                </a:lnTo>
                <a:lnTo>
                  <a:pt x="120373" y="159744"/>
                </a:lnTo>
                <a:lnTo>
                  <a:pt x="114721" y="157619"/>
                </a:lnTo>
                <a:lnTo>
                  <a:pt x="158588" y="157619"/>
                </a:lnTo>
                <a:lnTo>
                  <a:pt x="158989" y="158436"/>
                </a:lnTo>
                <a:lnTo>
                  <a:pt x="148443" y="158436"/>
                </a:lnTo>
                <a:lnTo>
                  <a:pt x="143486" y="160024"/>
                </a:lnTo>
                <a:lnTo>
                  <a:pt x="138240" y="160920"/>
                </a:lnTo>
                <a:close/>
              </a:path>
              <a:path w="265429" h="265429">
                <a:moveTo>
                  <a:pt x="179575" y="255583"/>
                </a:moveTo>
                <a:lnTo>
                  <a:pt x="132522" y="255583"/>
                </a:lnTo>
                <a:lnTo>
                  <a:pt x="155028" y="253516"/>
                </a:lnTo>
                <a:lnTo>
                  <a:pt x="176184" y="247565"/>
                </a:lnTo>
                <a:lnTo>
                  <a:pt x="195625" y="238106"/>
                </a:lnTo>
                <a:lnTo>
                  <a:pt x="212984" y="225515"/>
                </a:lnTo>
                <a:lnTo>
                  <a:pt x="212982" y="202980"/>
                </a:lnTo>
                <a:lnTo>
                  <a:pt x="211431" y="195408"/>
                </a:lnTo>
                <a:lnTo>
                  <a:pt x="207205" y="189219"/>
                </a:lnTo>
                <a:lnTo>
                  <a:pt x="200942" y="185043"/>
                </a:lnTo>
                <a:lnTo>
                  <a:pt x="193280" y="183510"/>
                </a:lnTo>
                <a:lnTo>
                  <a:pt x="161878" y="183510"/>
                </a:lnTo>
                <a:lnTo>
                  <a:pt x="160226" y="182480"/>
                </a:lnTo>
                <a:lnTo>
                  <a:pt x="148443" y="158436"/>
                </a:lnTo>
                <a:lnTo>
                  <a:pt x="158989" y="158436"/>
                </a:lnTo>
                <a:lnTo>
                  <a:pt x="166636" y="174048"/>
                </a:lnTo>
                <a:lnTo>
                  <a:pt x="193312" y="174054"/>
                </a:lnTo>
                <a:lnTo>
                  <a:pt x="222446" y="202980"/>
                </a:lnTo>
                <a:lnTo>
                  <a:pt x="222447" y="216402"/>
                </a:lnTo>
                <a:lnTo>
                  <a:pt x="233783" y="216402"/>
                </a:lnTo>
                <a:lnTo>
                  <a:pt x="210739" y="239446"/>
                </a:lnTo>
                <a:lnTo>
                  <a:pt x="179575" y="255583"/>
                </a:lnTo>
                <a:close/>
              </a:path>
            </a:pathLst>
          </a:custGeom>
          <a:solidFill>
            <a:srgbClr val="006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315266" y="6469296"/>
            <a:ext cx="240275" cy="237585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772400" cy="4552950"/>
            <a:chOff x="0" y="0"/>
            <a:chExt cx="7772400" cy="455295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772400" cy="4086225"/>
            </a:xfrm>
            <a:custGeom>
              <a:avLst/>
              <a:gdLst/>
              <a:ahLst/>
              <a:cxnLst/>
              <a:rect l="l" t="t" r="r" b="b"/>
              <a:pathLst>
                <a:path w="7772400" h="4086225">
                  <a:moveTo>
                    <a:pt x="0" y="0"/>
                  </a:moveTo>
                  <a:lnTo>
                    <a:pt x="7772400" y="0"/>
                  </a:lnTo>
                  <a:lnTo>
                    <a:pt x="7772400" y="4086225"/>
                  </a:lnTo>
                  <a:lnTo>
                    <a:pt x="0" y="4086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1C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04784" y="0"/>
              <a:ext cx="5667603" cy="40862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2381249"/>
              <a:ext cx="5315585" cy="2171700"/>
            </a:xfrm>
            <a:custGeom>
              <a:avLst/>
              <a:gdLst/>
              <a:ahLst/>
              <a:cxnLst/>
              <a:rect l="l" t="t" r="r" b="b"/>
              <a:pathLst>
                <a:path w="5315585" h="2171700">
                  <a:moveTo>
                    <a:pt x="5315509" y="86868"/>
                  </a:moveTo>
                  <a:lnTo>
                    <a:pt x="5308638" y="53149"/>
                  </a:lnTo>
                  <a:lnTo>
                    <a:pt x="5289943" y="25527"/>
                  </a:lnTo>
                  <a:lnTo>
                    <a:pt x="5262257" y="6858"/>
                  </a:lnTo>
                  <a:lnTo>
                    <a:pt x="5228463" y="0"/>
                  </a:lnTo>
                  <a:lnTo>
                    <a:pt x="5202352" y="0"/>
                  </a:lnTo>
                  <a:lnTo>
                    <a:pt x="5184940" y="0"/>
                  </a:lnTo>
                  <a:lnTo>
                    <a:pt x="0" y="0"/>
                  </a:lnTo>
                  <a:lnTo>
                    <a:pt x="0" y="2171700"/>
                  </a:lnTo>
                  <a:lnTo>
                    <a:pt x="5184940" y="2171700"/>
                  </a:lnTo>
                  <a:lnTo>
                    <a:pt x="5202352" y="2171700"/>
                  </a:lnTo>
                  <a:lnTo>
                    <a:pt x="5228463" y="2171700"/>
                  </a:lnTo>
                  <a:lnTo>
                    <a:pt x="5262257" y="2164854"/>
                  </a:lnTo>
                  <a:lnTo>
                    <a:pt x="5289943" y="2146185"/>
                  </a:lnTo>
                  <a:lnTo>
                    <a:pt x="5308638" y="2118563"/>
                  </a:lnTo>
                  <a:lnTo>
                    <a:pt x="5315509" y="2084832"/>
                  </a:lnTo>
                  <a:lnTo>
                    <a:pt x="5315509" y="86868"/>
                  </a:lnTo>
                  <a:close/>
                </a:path>
              </a:pathLst>
            </a:custGeom>
            <a:solidFill>
              <a:srgbClr val="ECE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000" y="981075"/>
              <a:ext cx="57150" cy="1066800"/>
            </a:xfrm>
            <a:custGeom>
              <a:avLst/>
              <a:gdLst/>
              <a:ahLst/>
              <a:cxnLst/>
              <a:rect l="l" t="t" r="r" b="b"/>
              <a:pathLst>
                <a:path w="57150" h="1066800">
                  <a:moveTo>
                    <a:pt x="5714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1066799"/>
                  </a:lnTo>
                  <a:close/>
                </a:path>
              </a:pathLst>
            </a:custGeom>
            <a:solidFill>
              <a:srgbClr val="147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1700" y="1244600"/>
            <a:ext cx="52901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dirty="0"/>
              <a:t>Refined</a:t>
            </a:r>
            <a:r>
              <a:rPr sz="2250" spc="-110" dirty="0"/>
              <a:t> </a:t>
            </a:r>
            <a:r>
              <a:rPr sz="2250" dirty="0"/>
              <a:t>&amp;</a:t>
            </a:r>
            <a:r>
              <a:rPr sz="2250" spc="-105" dirty="0"/>
              <a:t> </a:t>
            </a:r>
            <a:r>
              <a:rPr sz="2250" spc="-40" dirty="0"/>
              <a:t>reworked</a:t>
            </a:r>
            <a:r>
              <a:rPr sz="2250" spc="-145" dirty="0"/>
              <a:t> </a:t>
            </a:r>
            <a:r>
              <a:rPr sz="2250" spc="-35" dirty="0"/>
              <a:t>time</a:t>
            </a:r>
            <a:r>
              <a:rPr sz="2250" spc="-110" dirty="0"/>
              <a:t> </a:t>
            </a:r>
            <a:r>
              <a:rPr sz="2250" spc="-10" dirty="0"/>
              <a:t>keeping</a:t>
            </a:r>
            <a:endParaRPr sz="2250"/>
          </a:p>
          <a:p>
            <a:pPr marL="12700">
              <a:lnSpc>
                <a:spcPct val="100000"/>
              </a:lnSpc>
            </a:pPr>
            <a:r>
              <a:rPr sz="2250" b="1" spc="185" dirty="0">
                <a:latin typeface="Calibri"/>
                <a:cs typeface="Calibri"/>
              </a:rPr>
              <a:t>for</a:t>
            </a:r>
            <a:r>
              <a:rPr sz="2250" b="1" spc="105" dirty="0">
                <a:latin typeface="Calibri"/>
                <a:cs typeface="Calibri"/>
              </a:rPr>
              <a:t> </a:t>
            </a:r>
            <a:r>
              <a:rPr sz="2250" b="1" spc="175" dirty="0">
                <a:latin typeface="Calibri"/>
                <a:cs typeface="Calibri"/>
              </a:rPr>
              <a:t>full</a:t>
            </a:r>
            <a:r>
              <a:rPr sz="2250" b="1" spc="110" dirty="0">
                <a:latin typeface="Calibri"/>
                <a:cs typeface="Calibri"/>
              </a:rPr>
              <a:t> </a:t>
            </a:r>
            <a:r>
              <a:rPr sz="2250" b="1" spc="254" dirty="0">
                <a:latin typeface="Calibri"/>
                <a:cs typeface="Calibri"/>
              </a:rPr>
              <a:t>transparency</a:t>
            </a:r>
            <a:r>
              <a:rPr sz="2250" b="1" spc="105" dirty="0">
                <a:latin typeface="Calibri"/>
                <a:cs typeface="Calibri"/>
              </a:rPr>
              <a:t> </a:t>
            </a:r>
            <a:r>
              <a:rPr sz="2250" b="1" spc="190" dirty="0">
                <a:latin typeface="Calibri"/>
                <a:cs typeface="Calibri"/>
              </a:rPr>
              <a:t>over</a:t>
            </a:r>
            <a:r>
              <a:rPr sz="2250" b="1" spc="50" dirty="0">
                <a:latin typeface="Calibri"/>
                <a:cs typeface="Calibri"/>
              </a:rPr>
              <a:t> </a:t>
            </a:r>
            <a:r>
              <a:rPr sz="2250" b="1" spc="180" dirty="0">
                <a:latin typeface="Calibri"/>
                <a:cs typeface="Calibri"/>
              </a:rPr>
              <a:t>your</a:t>
            </a:r>
            <a:r>
              <a:rPr sz="2250" b="1" spc="105" dirty="0">
                <a:latin typeface="Calibri"/>
                <a:cs typeface="Calibri"/>
              </a:rPr>
              <a:t> </a:t>
            </a:r>
            <a:r>
              <a:rPr sz="2250" b="1" spc="175" dirty="0">
                <a:latin typeface="Calibri"/>
                <a:cs typeface="Calibri"/>
              </a:rPr>
              <a:t>labor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5216" y="4741329"/>
            <a:ext cx="2699385" cy="8172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Prevent</a:t>
            </a:r>
            <a:r>
              <a:rPr sz="1050" b="1" spc="-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time</a:t>
            </a:r>
            <a:r>
              <a:rPr sz="10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discrepancies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Employees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prompted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end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55" dirty="0">
                <a:solidFill>
                  <a:srgbClr val="62778B"/>
                </a:solidFill>
                <a:latin typeface="Verdana"/>
                <a:cs typeface="Verdana"/>
              </a:rPr>
              <a:t>shit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with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their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55" dirty="0">
                <a:solidFill>
                  <a:srgbClr val="62778B"/>
                </a:solidFill>
                <a:latin typeface="Verdana"/>
                <a:cs typeface="Verdana"/>
              </a:rPr>
              <a:t>shit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details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including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total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hours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worked,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time.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5216" y="5674779"/>
            <a:ext cx="2724785" cy="62674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105" dirty="0">
                <a:solidFill>
                  <a:srgbClr val="2D3A48"/>
                </a:solidFill>
                <a:latin typeface="Calibri"/>
                <a:cs typeface="Calibri"/>
              </a:rPr>
              <a:t>See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all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hours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worked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for</a:t>
            </a:r>
            <a:r>
              <a:rPr sz="1050" b="1" spc="-4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00" dirty="0">
                <a:solidFill>
                  <a:srgbClr val="2D3A48"/>
                </a:solidFill>
                <a:latin typeface="Calibri"/>
                <a:cs typeface="Calibri"/>
              </a:rPr>
              <a:t>pay</a:t>
            </a:r>
            <a:r>
              <a:rPr sz="10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0" dirty="0">
                <a:solidFill>
                  <a:srgbClr val="2D3A48"/>
                </a:solidFill>
                <a:latin typeface="Calibri"/>
                <a:cs typeface="Calibri"/>
              </a:rPr>
              <a:t>period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Only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shits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worked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current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week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period display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onscreen,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so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there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never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question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hours.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15216" y="6417728"/>
            <a:ext cx="2601595" cy="8172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Prevent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overpayments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If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someone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forgot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out,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prompted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endParaRPr sz="800">
              <a:latin typeface="Verdana"/>
              <a:cs typeface="Verdana"/>
            </a:endParaRPr>
          </a:p>
          <a:p>
            <a:pPr marL="12700" marR="78105">
              <a:lnSpc>
                <a:spcPct val="148400"/>
              </a:lnSpc>
              <a:spcBef>
                <a:spcPts val="7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see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manager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before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clocking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next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shit;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preventing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overpayments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ensuring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accuracy.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5495" y="8074989"/>
            <a:ext cx="793067" cy="26930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77197" y="8162940"/>
            <a:ext cx="1513523" cy="190499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1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5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5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1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8555" y="1074279"/>
            <a:ext cx="5162903" cy="11816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58850" y="8475995"/>
            <a:ext cx="2744470" cy="60642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70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Restaurant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Employee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Scheduling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Sotware.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Make scheduling,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timesheets,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team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communication,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task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and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management,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labor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compliance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easy.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  <a:hlinkClick r:id="rId6"/>
              </a:rPr>
              <a:t>www.7shits.com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5887" y="7540625"/>
            <a:ext cx="62223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09030" algn="l"/>
              </a:tabLst>
            </a:pPr>
            <a:r>
              <a:rPr sz="1500" b="1" u="sng" spc="135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New</a:t>
            </a:r>
            <a:r>
              <a:rPr sz="1500" b="1" u="sng" spc="-30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 </a:t>
            </a:r>
            <a:r>
              <a:rPr sz="1500" b="1" u="sng" spc="95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Integrations</a:t>
            </a:r>
            <a:r>
              <a:rPr sz="1500" b="1" u="sng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0181" y="4741329"/>
            <a:ext cx="2708910" cy="8172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Easily</a:t>
            </a:r>
            <a:r>
              <a:rPr sz="10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edit</a:t>
            </a:r>
            <a:r>
              <a:rPr sz="1050" b="1" spc="-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times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for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20" dirty="0">
                <a:solidFill>
                  <a:srgbClr val="2D3A48"/>
                </a:solidFill>
                <a:latin typeface="Calibri"/>
                <a:cs typeface="Calibri"/>
              </a:rPr>
              <a:t>forgoten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5" dirty="0">
                <a:solidFill>
                  <a:srgbClr val="2D3A48"/>
                </a:solidFill>
                <a:latin typeface="Calibri"/>
                <a:cs typeface="Calibri"/>
              </a:rPr>
              <a:t>clock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5" dirty="0">
                <a:solidFill>
                  <a:srgbClr val="2D3A48"/>
                </a:solidFill>
                <a:latin typeface="Calibri"/>
                <a:cs typeface="Calibri"/>
              </a:rPr>
              <a:t>outs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Employees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who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forgot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push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top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of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editor,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allowing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managers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easily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view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edit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before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due.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70181" y="5719460"/>
            <a:ext cx="272478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46735">
              <a:lnSpc>
                <a:spcPct val="119000"/>
              </a:lnSpc>
              <a:spcBef>
                <a:spcPts val="100"/>
              </a:spcBef>
            </a:pP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Lock-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down</a:t>
            </a:r>
            <a:r>
              <a:rPr sz="10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employees’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time</a:t>
            </a:r>
            <a:r>
              <a:rPr sz="10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clock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permissions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ts val="1500"/>
              </a:lnSpc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set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bartenders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clock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freely,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while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forcing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manager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approval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cooks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drivers.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70181" y="6608229"/>
            <a:ext cx="2204720" cy="62674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100" dirty="0">
                <a:solidFill>
                  <a:srgbClr val="2D3A48"/>
                </a:solidFill>
                <a:latin typeface="Calibri"/>
                <a:cs typeface="Calibri"/>
              </a:rPr>
              <a:t>Peace-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of-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mind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with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daily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backups</a:t>
            </a:r>
            <a:endParaRPr sz="1050">
              <a:latin typeface="Calibri"/>
              <a:cs typeface="Calibri"/>
            </a:endParaRPr>
          </a:p>
          <a:p>
            <a:pPr marL="12700" marR="133985">
              <a:lnSpc>
                <a:spcPct val="148400"/>
              </a:lnSpc>
              <a:spcBef>
                <a:spcPts val="2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Never</a:t>
            </a:r>
            <a:r>
              <a:rPr sz="8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worry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about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lost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data: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records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backup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every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night.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62638" y="8475995"/>
            <a:ext cx="2732405" cy="60642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70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Schedule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right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people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right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time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reduce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labor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costs.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HotSchedules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Powered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Fourth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gives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you everything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need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10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total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workforce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scheduling.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  <a:hlinkClick r:id="rId7"/>
              </a:rPr>
              <a:t>www.fourth.com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11085" y="4857749"/>
            <a:ext cx="215900" cy="266700"/>
          </a:xfrm>
          <a:custGeom>
            <a:avLst/>
            <a:gdLst/>
            <a:ahLst/>
            <a:cxnLst/>
            <a:rect l="l" t="t" r="r" b="b"/>
            <a:pathLst>
              <a:path w="215900" h="266700">
                <a:moveTo>
                  <a:pt x="135051" y="0"/>
                </a:moveTo>
                <a:lnTo>
                  <a:pt x="84277" y="0"/>
                </a:lnTo>
                <a:lnTo>
                  <a:pt x="84277" y="31470"/>
                </a:lnTo>
                <a:lnTo>
                  <a:pt x="135051" y="31470"/>
                </a:lnTo>
                <a:lnTo>
                  <a:pt x="135051" y="0"/>
                </a:lnTo>
                <a:close/>
              </a:path>
              <a:path w="215900" h="266700">
                <a:moveTo>
                  <a:pt x="215468" y="155219"/>
                </a:moveTo>
                <a:lnTo>
                  <a:pt x="206895" y="111861"/>
                </a:lnTo>
                <a:lnTo>
                  <a:pt x="194589" y="93014"/>
                </a:lnTo>
                <a:lnTo>
                  <a:pt x="194589" y="155219"/>
                </a:lnTo>
                <a:lnTo>
                  <a:pt x="192887" y="173520"/>
                </a:lnTo>
                <a:lnTo>
                  <a:pt x="169329" y="219227"/>
                </a:lnTo>
                <a:lnTo>
                  <a:pt x="125145" y="243801"/>
                </a:lnTo>
                <a:lnTo>
                  <a:pt x="107480" y="245630"/>
                </a:lnTo>
                <a:lnTo>
                  <a:pt x="89839" y="243801"/>
                </a:lnTo>
                <a:lnTo>
                  <a:pt x="45618" y="219227"/>
                </a:lnTo>
                <a:lnTo>
                  <a:pt x="21882" y="173520"/>
                </a:lnTo>
                <a:lnTo>
                  <a:pt x="20104" y="155219"/>
                </a:lnTo>
                <a:lnTo>
                  <a:pt x="21882" y="136969"/>
                </a:lnTo>
                <a:lnTo>
                  <a:pt x="45618" y="91211"/>
                </a:lnTo>
                <a:lnTo>
                  <a:pt x="89471" y="66649"/>
                </a:lnTo>
                <a:lnTo>
                  <a:pt x="106959" y="64808"/>
                </a:lnTo>
                <a:lnTo>
                  <a:pt x="98717" y="139217"/>
                </a:lnTo>
                <a:lnTo>
                  <a:pt x="93294" y="142417"/>
                </a:lnTo>
                <a:lnTo>
                  <a:pt x="89433" y="148285"/>
                </a:lnTo>
                <a:lnTo>
                  <a:pt x="89433" y="155219"/>
                </a:lnTo>
                <a:lnTo>
                  <a:pt x="90830" y="162382"/>
                </a:lnTo>
                <a:lnTo>
                  <a:pt x="94653" y="168224"/>
                </a:lnTo>
                <a:lnTo>
                  <a:pt x="100304" y="172173"/>
                </a:lnTo>
                <a:lnTo>
                  <a:pt x="107213" y="173621"/>
                </a:lnTo>
                <a:lnTo>
                  <a:pt x="114134" y="172173"/>
                </a:lnTo>
                <a:lnTo>
                  <a:pt x="119786" y="168224"/>
                </a:lnTo>
                <a:lnTo>
                  <a:pt x="123596" y="162382"/>
                </a:lnTo>
                <a:lnTo>
                  <a:pt x="125006" y="155219"/>
                </a:lnTo>
                <a:lnTo>
                  <a:pt x="125006" y="148285"/>
                </a:lnTo>
                <a:lnTo>
                  <a:pt x="121399" y="142151"/>
                </a:lnTo>
                <a:lnTo>
                  <a:pt x="115976" y="139217"/>
                </a:lnTo>
                <a:lnTo>
                  <a:pt x="107734" y="64808"/>
                </a:lnTo>
                <a:lnTo>
                  <a:pt x="156222" y="80225"/>
                </a:lnTo>
                <a:lnTo>
                  <a:pt x="187731" y="119926"/>
                </a:lnTo>
                <a:lnTo>
                  <a:pt x="194589" y="155219"/>
                </a:lnTo>
                <a:lnTo>
                  <a:pt x="194589" y="93014"/>
                </a:lnTo>
                <a:lnTo>
                  <a:pt x="183832" y="76517"/>
                </a:lnTo>
                <a:lnTo>
                  <a:pt x="167017" y="64808"/>
                </a:lnTo>
                <a:lnTo>
                  <a:pt x="149644" y="52730"/>
                </a:lnTo>
                <a:lnTo>
                  <a:pt x="107734" y="44005"/>
                </a:lnTo>
                <a:lnTo>
                  <a:pt x="65786" y="52730"/>
                </a:lnTo>
                <a:lnTo>
                  <a:pt x="31546" y="76517"/>
                </a:lnTo>
                <a:lnTo>
                  <a:pt x="8458" y="111861"/>
                </a:lnTo>
                <a:lnTo>
                  <a:pt x="0" y="155219"/>
                </a:lnTo>
                <a:lnTo>
                  <a:pt x="8458" y="198640"/>
                </a:lnTo>
                <a:lnTo>
                  <a:pt x="31546" y="234073"/>
                </a:lnTo>
                <a:lnTo>
                  <a:pt x="65786" y="257949"/>
                </a:lnTo>
                <a:lnTo>
                  <a:pt x="107734" y="266700"/>
                </a:lnTo>
                <a:lnTo>
                  <a:pt x="149682" y="257949"/>
                </a:lnTo>
                <a:lnTo>
                  <a:pt x="167335" y="245630"/>
                </a:lnTo>
                <a:lnTo>
                  <a:pt x="183921" y="234073"/>
                </a:lnTo>
                <a:lnTo>
                  <a:pt x="207010" y="198640"/>
                </a:lnTo>
                <a:lnTo>
                  <a:pt x="215468" y="155219"/>
                </a:lnTo>
                <a:close/>
              </a:path>
            </a:pathLst>
          </a:custGeom>
          <a:solidFill>
            <a:srgbClr val="006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1211" y="5809785"/>
            <a:ext cx="170428" cy="22821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0807" y="6524640"/>
            <a:ext cx="238125" cy="21907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25683" y="6940440"/>
            <a:ext cx="174581" cy="18738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22993" y="5810949"/>
            <a:ext cx="170764" cy="180135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687787" y="2772464"/>
            <a:ext cx="180975" cy="1526540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b="1" dirty="0">
                <a:solidFill>
                  <a:srgbClr val="0F1C2A"/>
                </a:solidFill>
                <a:latin typeface="Tahoma"/>
                <a:cs typeface="Tahoma"/>
              </a:rPr>
              <a:t>MAJOR</a:t>
            </a:r>
            <a:r>
              <a:rPr sz="950" b="1" spc="210" dirty="0">
                <a:solidFill>
                  <a:srgbClr val="0F1C2A"/>
                </a:solidFill>
                <a:latin typeface="Tahoma"/>
                <a:cs typeface="Tahoma"/>
              </a:rPr>
              <a:t> </a:t>
            </a:r>
            <a:r>
              <a:rPr sz="950" b="1" spc="-10" dirty="0">
                <a:solidFill>
                  <a:srgbClr val="0F1C2A"/>
                </a:solidFill>
                <a:latin typeface="Tahoma"/>
                <a:cs typeface="Tahoma"/>
              </a:rPr>
              <a:t>ENHANCEMENT</a:t>
            </a:r>
            <a:endParaRPr sz="95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29413" y="2777404"/>
            <a:ext cx="41910" cy="1511300"/>
          </a:xfrm>
          <a:custGeom>
            <a:avLst/>
            <a:gdLst/>
            <a:ahLst/>
            <a:cxnLst/>
            <a:rect l="l" t="t" r="r" b="b"/>
            <a:pathLst>
              <a:path w="41909" h="1511300">
                <a:moveTo>
                  <a:pt x="38541" y="1492601"/>
                </a:moveTo>
                <a:lnTo>
                  <a:pt x="38163" y="1447871"/>
                </a:lnTo>
                <a:lnTo>
                  <a:pt x="37998" y="1403060"/>
                </a:lnTo>
                <a:lnTo>
                  <a:pt x="38015" y="1358125"/>
                </a:lnTo>
                <a:lnTo>
                  <a:pt x="38182" y="1313020"/>
                </a:lnTo>
                <a:lnTo>
                  <a:pt x="38469" y="1267701"/>
                </a:lnTo>
                <a:lnTo>
                  <a:pt x="38843" y="1222123"/>
                </a:lnTo>
                <a:lnTo>
                  <a:pt x="39275" y="1176242"/>
                </a:lnTo>
                <a:lnTo>
                  <a:pt x="39732" y="1130014"/>
                </a:lnTo>
                <a:lnTo>
                  <a:pt x="40184" y="1083393"/>
                </a:lnTo>
                <a:lnTo>
                  <a:pt x="40600" y="1036335"/>
                </a:lnTo>
                <a:lnTo>
                  <a:pt x="40947" y="988796"/>
                </a:lnTo>
                <a:lnTo>
                  <a:pt x="41195" y="940731"/>
                </a:lnTo>
                <a:lnTo>
                  <a:pt x="41312" y="892096"/>
                </a:lnTo>
                <a:lnTo>
                  <a:pt x="41269" y="842845"/>
                </a:lnTo>
                <a:lnTo>
                  <a:pt x="41032" y="792935"/>
                </a:lnTo>
                <a:lnTo>
                  <a:pt x="40571" y="742321"/>
                </a:lnTo>
                <a:lnTo>
                  <a:pt x="39855" y="690958"/>
                </a:lnTo>
                <a:lnTo>
                  <a:pt x="38853" y="638803"/>
                </a:lnTo>
                <a:lnTo>
                  <a:pt x="37533" y="585809"/>
                </a:lnTo>
                <a:lnTo>
                  <a:pt x="35865" y="531933"/>
                </a:lnTo>
                <a:lnTo>
                  <a:pt x="33816" y="477131"/>
                </a:lnTo>
                <a:lnTo>
                  <a:pt x="31356" y="421357"/>
                </a:lnTo>
                <a:lnTo>
                  <a:pt x="28454" y="364567"/>
                </a:lnTo>
                <a:lnTo>
                  <a:pt x="25077" y="306716"/>
                </a:lnTo>
                <a:lnTo>
                  <a:pt x="21196" y="247761"/>
                </a:lnTo>
                <a:lnTo>
                  <a:pt x="16779" y="187656"/>
                </a:lnTo>
                <a:lnTo>
                  <a:pt x="11795" y="126358"/>
                </a:lnTo>
                <a:lnTo>
                  <a:pt x="6212" y="63820"/>
                </a:lnTo>
                <a:lnTo>
                  <a:pt x="0" y="0"/>
                </a:lnTo>
              </a:path>
              <a:path w="41909" h="1511300">
                <a:moveTo>
                  <a:pt x="13954" y="24584"/>
                </a:moveTo>
                <a:lnTo>
                  <a:pt x="12858" y="64976"/>
                </a:lnTo>
                <a:lnTo>
                  <a:pt x="11978" y="105721"/>
                </a:lnTo>
                <a:lnTo>
                  <a:pt x="11298" y="146866"/>
                </a:lnTo>
                <a:lnTo>
                  <a:pt x="10802" y="188456"/>
                </a:lnTo>
                <a:lnTo>
                  <a:pt x="10472" y="230540"/>
                </a:lnTo>
                <a:lnTo>
                  <a:pt x="10292" y="273164"/>
                </a:lnTo>
                <a:lnTo>
                  <a:pt x="10247" y="316376"/>
                </a:lnTo>
                <a:lnTo>
                  <a:pt x="10318" y="360223"/>
                </a:lnTo>
                <a:lnTo>
                  <a:pt x="10490" y="404752"/>
                </a:lnTo>
                <a:lnTo>
                  <a:pt x="10746" y="450009"/>
                </a:lnTo>
                <a:lnTo>
                  <a:pt x="11070" y="496043"/>
                </a:lnTo>
                <a:lnTo>
                  <a:pt x="11444" y="542900"/>
                </a:lnTo>
                <a:lnTo>
                  <a:pt x="11854" y="590627"/>
                </a:lnTo>
                <a:lnTo>
                  <a:pt x="12280" y="639271"/>
                </a:lnTo>
                <a:lnTo>
                  <a:pt x="12709" y="688881"/>
                </a:lnTo>
                <a:lnTo>
                  <a:pt x="13122" y="739501"/>
                </a:lnTo>
                <a:lnTo>
                  <a:pt x="13503" y="791181"/>
                </a:lnTo>
                <a:lnTo>
                  <a:pt x="13836" y="843966"/>
                </a:lnTo>
                <a:lnTo>
                  <a:pt x="14105" y="897904"/>
                </a:lnTo>
                <a:lnTo>
                  <a:pt x="14292" y="953043"/>
                </a:lnTo>
                <a:lnTo>
                  <a:pt x="14381" y="1009428"/>
                </a:lnTo>
                <a:lnTo>
                  <a:pt x="14355" y="1067108"/>
                </a:lnTo>
                <a:lnTo>
                  <a:pt x="14199" y="1126129"/>
                </a:lnTo>
                <a:lnTo>
                  <a:pt x="13895" y="1186539"/>
                </a:lnTo>
                <a:lnTo>
                  <a:pt x="13427" y="1248384"/>
                </a:lnTo>
                <a:lnTo>
                  <a:pt x="12778" y="1311713"/>
                </a:lnTo>
                <a:lnTo>
                  <a:pt x="11933" y="1376571"/>
                </a:lnTo>
                <a:lnTo>
                  <a:pt x="10873" y="1443006"/>
                </a:lnTo>
                <a:lnTo>
                  <a:pt x="9584" y="1511065"/>
                </a:lnTo>
              </a:path>
            </a:pathLst>
          </a:custGeom>
          <a:ln w="9525">
            <a:solidFill>
              <a:srgbClr val="006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0" y="2381249"/>
            <a:ext cx="5202555" cy="217170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84"/>
              </a:spcBef>
            </a:pPr>
            <a:endParaRPr sz="1350">
              <a:latin typeface="Times New Roman"/>
              <a:cs typeface="Times New Roman"/>
            </a:endParaRPr>
          </a:p>
          <a:p>
            <a:pPr marL="1036319">
              <a:lnSpc>
                <a:spcPct val="100000"/>
              </a:lnSpc>
              <a:spcBef>
                <a:spcPts val="5"/>
              </a:spcBef>
            </a:pPr>
            <a:r>
              <a:rPr sz="1350" b="1" spc="110" dirty="0">
                <a:solidFill>
                  <a:srgbClr val="3389FF"/>
                </a:solidFill>
                <a:latin typeface="Calibri"/>
                <a:cs typeface="Calibri"/>
              </a:rPr>
              <a:t>Automated</a:t>
            </a:r>
            <a:r>
              <a:rPr sz="1350" b="1" spc="30" dirty="0">
                <a:solidFill>
                  <a:srgbClr val="3389FF"/>
                </a:solidFill>
                <a:latin typeface="Calibri"/>
                <a:cs typeface="Calibri"/>
              </a:rPr>
              <a:t> </a:t>
            </a:r>
            <a:r>
              <a:rPr sz="1350" b="1" spc="70" dirty="0">
                <a:solidFill>
                  <a:srgbClr val="3389FF"/>
                </a:solidFill>
                <a:latin typeface="Calibri"/>
                <a:cs typeface="Calibri"/>
              </a:rPr>
              <a:t>Payroll</a:t>
            </a:r>
            <a:r>
              <a:rPr sz="1350" b="1" spc="35" dirty="0">
                <a:solidFill>
                  <a:srgbClr val="3389FF"/>
                </a:solidFill>
                <a:latin typeface="Calibri"/>
                <a:cs typeface="Calibri"/>
              </a:rPr>
              <a:t> </a:t>
            </a:r>
            <a:r>
              <a:rPr sz="1350" b="1" spc="120" dirty="0">
                <a:solidFill>
                  <a:srgbClr val="3389FF"/>
                </a:solidFill>
                <a:latin typeface="Calibri"/>
                <a:cs typeface="Calibri"/>
              </a:rPr>
              <a:t>Close</a:t>
            </a:r>
            <a:endParaRPr sz="1350">
              <a:latin typeface="Calibri"/>
              <a:cs typeface="Calibri"/>
            </a:endParaRPr>
          </a:p>
          <a:p>
            <a:pPr marL="1028065">
              <a:lnSpc>
                <a:spcPct val="100000"/>
              </a:lnSpc>
              <a:spcBef>
                <a:spcPts val="780"/>
              </a:spcBef>
            </a:pP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You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5" dirty="0">
                <a:solidFill>
                  <a:srgbClr val="2D3A48"/>
                </a:solidFill>
                <a:latin typeface="Calibri"/>
                <a:cs typeface="Calibri"/>
              </a:rPr>
              <a:t>no</a:t>
            </a:r>
            <a:r>
              <a:rPr sz="1050" b="1" spc="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longer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have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to</a:t>
            </a:r>
            <a:r>
              <a:rPr sz="1050" b="1" spc="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5" dirty="0">
                <a:solidFill>
                  <a:srgbClr val="2D3A48"/>
                </a:solidFill>
                <a:latin typeface="Calibri"/>
                <a:cs typeface="Calibri"/>
              </a:rPr>
              <a:t>run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25" dirty="0">
                <a:solidFill>
                  <a:srgbClr val="2D3A48"/>
                </a:solidFill>
                <a:latin typeface="Calibri"/>
                <a:cs typeface="Calibri"/>
              </a:rPr>
              <a:t>a</a:t>
            </a:r>
            <a:r>
              <a:rPr sz="1050" b="1" spc="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payroll</a:t>
            </a:r>
            <a:r>
              <a:rPr sz="1050" b="1" spc="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close</a:t>
            </a:r>
            <a:r>
              <a:rPr sz="1050" b="1" spc="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in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sz="1050" b="1" spc="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10" dirty="0">
                <a:solidFill>
                  <a:srgbClr val="2D3A48"/>
                </a:solidFill>
                <a:latin typeface="Calibri"/>
                <a:cs typeface="Calibri"/>
              </a:rPr>
              <a:t>sotware.</a:t>
            </a:r>
            <a:endParaRPr sz="1050">
              <a:latin typeface="Calibri"/>
              <a:cs typeface="Calibri"/>
            </a:endParaRPr>
          </a:p>
          <a:p>
            <a:pPr marL="1028065" marR="656590" algn="just">
              <a:lnSpc>
                <a:spcPct val="148400"/>
              </a:lnSpc>
              <a:spcBef>
                <a:spcPts val="25"/>
              </a:spcBef>
            </a:pP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automated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close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signiicantly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improves</a:t>
            </a:r>
            <a:r>
              <a:rPr sz="800" spc="-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sotware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across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facets.</a:t>
            </a:r>
            <a:endParaRPr sz="800">
              <a:latin typeface="Verdana"/>
              <a:cs typeface="Verdana"/>
            </a:endParaRPr>
          </a:p>
          <a:p>
            <a:pPr marL="1348105" algn="just">
              <a:lnSpc>
                <a:spcPct val="100000"/>
              </a:lnSpc>
              <a:spcBef>
                <a:spcPts val="670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sends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provider.</a:t>
            </a:r>
            <a:endParaRPr sz="800">
              <a:latin typeface="Verdana"/>
              <a:cs typeface="Verdana"/>
            </a:endParaRPr>
          </a:p>
          <a:p>
            <a:pPr marL="1348105" marR="296545" algn="just">
              <a:lnSpc>
                <a:spcPct val="152300"/>
              </a:lnSpc>
              <a:spcBef>
                <a:spcPts val="40"/>
              </a:spcBef>
            </a:pP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Save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time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no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longer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worry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about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need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run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payroll.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Eliminates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potential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corruption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occur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the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payroll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not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regularly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closed.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190625" y="3562350"/>
            <a:ext cx="114300" cy="666750"/>
            <a:chOff x="1190625" y="3562350"/>
            <a:chExt cx="114300" cy="666750"/>
          </a:xfrm>
        </p:grpSpPr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90625" y="3562350"/>
              <a:ext cx="114299" cy="9525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90625" y="3762390"/>
              <a:ext cx="114299" cy="9525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90625" y="4133850"/>
              <a:ext cx="114299" cy="95250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325718" y="4855071"/>
            <a:ext cx="206729" cy="214906"/>
          </a:xfrm>
          <a:prstGeom prst="rect">
            <a:avLst/>
          </a:prstGeom>
        </p:spPr>
      </p:pic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5276" y="1577665"/>
            <a:ext cx="382905" cy="386080"/>
          </a:xfrm>
          <a:custGeom>
            <a:avLst/>
            <a:gdLst/>
            <a:ahLst/>
            <a:cxnLst/>
            <a:rect l="l" t="t" r="r" b="b"/>
            <a:pathLst>
              <a:path w="382904" h="386080">
                <a:moveTo>
                  <a:pt x="117067" y="16651"/>
                </a:moveTo>
                <a:lnTo>
                  <a:pt x="126727" y="8913"/>
                </a:lnTo>
                <a:lnTo>
                  <a:pt x="137896" y="3561"/>
                </a:lnTo>
                <a:lnTo>
                  <a:pt x="150649" y="591"/>
                </a:lnTo>
                <a:lnTo>
                  <a:pt x="165063" y="0"/>
                </a:lnTo>
                <a:lnTo>
                  <a:pt x="323275" y="5514"/>
                </a:lnTo>
                <a:lnTo>
                  <a:pt x="363272" y="21780"/>
                </a:lnTo>
                <a:lnTo>
                  <a:pt x="379553" y="61793"/>
                </a:lnTo>
                <a:lnTo>
                  <a:pt x="382879" y="218675"/>
                </a:lnTo>
                <a:lnTo>
                  <a:pt x="382380" y="232544"/>
                </a:lnTo>
                <a:lnTo>
                  <a:pt x="349149" y="277211"/>
                </a:lnTo>
                <a:lnTo>
                  <a:pt x="328896" y="281865"/>
                </a:lnTo>
                <a:lnTo>
                  <a:pt x="308957" y="278859"/>
                </a:lnTo>
                <a:lnTo>
                  <a:pt x="281449" y="247816"/>
                </a:lnTo>
                <a:lnTo>
                  <a:pt x="281079" y="174717"/>
                </a:lnTo>
                <a:lnTo>
                  <a:pt x="92651" y="363144"/>
                </a:lnTo>
                <a:lnTo>
                  <a:pt x="71963" y="378886"/>
                </a:lnTo>
                <a:lnTo>
                  <a:pt x="50986" y="385807"/>
                </a:lnTo>
                <a:lnTo>
                  <a:pt x="31066" y="383737"/>
                </a:lnTo>
                <a:lnTo>
                  <a:pt x="13559" y="372513"/>
                </a:lnTo>
                <a:lnTo>
                  <a:pt x="2249" y="354932"/>
                </a:lnTo>
                <a:lnTo>
                  <a:pt x="0" y="334922"/>
                </a:lnTo>
                <a:lnTo>
                  <a:pt x="6663" y="313935"/>
                </a:lnTo>
                <a:lnTo>
                  <a:pt x="22102" y="293428"/>
                </a:lnTo>
                <a:lnTo>
                  <a:pt x="210946" y="104584"/>
                </a:lnTo>
                <a:lnTo>
                  <a:pt x="167635" y="106357"/>
                </a:lnTo>
                <a:lnTo>
                  <a:pt x="122584" y="99943"/>
                </a:lnTo>
                <a:lnTo>
                  <a:pt x="99665" y="55505"/>
                </a:lnTo>
                <a:lnTo>
                  <a:pt x="104550" y="34935"/>
                </a:lnTo>
                <a:lnTo>
                  <a:pt x="117067" y="16651"/>
                </a:lnTo>
                <a:close/>
              </a:path>
            </a:pathLst>
          </a:custGeom>
          <a:solidFill>
            <a:srgbClr val="136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1525" y="904875"/>
            <a:ext cx="57150" cy="1066800"/>
          </a:xfrm>
          <a:custGeom>
            <a:avLst/>
            <a:gdLst/>
            <a:ahLst/>
            <a:cxnLst/>
            <a:rect l="l" t="t" r="r" b="b"/>
            <a:pathLst>
              <a:path w="57150" h="1066800">
                <a:moveTo>
                  <a:pt x="57149" y="1066799"/>
                </a:moveTo>
                <a:lnTo>
                  <a:pt x="0" y="1066799"/>
                </a:lnTo>
                <a:lnTo>
                  <a:pt x="0" y="0"/>
                </a:lnTo>
                <a:lnTo>
                  <a:pt x="57149" y="0"/>
                </a:lnTo>
                <a:lnTo>
                  <a:pt x="57149" y="1066799"/>
                </a:lnTo>
                <a:close/>
              </a:path>
            </a:pathLst>
          </a:custGeom>
          <a:solidFill>
            <a:srgbClr val="1476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spc="-70" dirty="0">
                <a:solidFill>
                  <a:srgbClr val="0F1C2A"/>
                </a:solidFill>
              </a:rPr>
              <a:t>New</a:t>
            </a:r>
            <a:r>
              <a:rPr spc="-320" dirty="0">
                <a:solidFill>
                  <a:srgbClr val="0F1C2A"/>
                </a:solidFill>
              </a:rPr>
              <a:t> </a:t>
            </a:r>
            <a:r>
              <a:rPr spc="-20" dirty="0">
                <a:solidFill>
                  <a:srgbClr val="0F1C2A"/>
                </a:solidFill>
              </a:rPr>
              <a:t>shortcuts,</a:t>
            </a:r>
          </a:p>
          <a:p>
            <a:pPr marL="12700">
              <a:lnSpc>
                <a:spcPts val="3229"/>
              </a:lnSpc>
            </a:pPr>
            <a:r>
              <a:rPr b="1" spc="195" dirty="0">
                <a:solidFill>
                  <a:srgbClr val="0F1C2A"/>
                </a:solidFill>
                <a:latin typeface="Calibri"/>
                <a:cs typeface="Calibri"/>
              </a:rPr>
              <a:t>Boosted</a:t>
            </a:r>
            <a:r>
              <a:rPr b="1" spc="20" dirty="0">
                <a:solidFill>
                  <a:srgbClr val="0F1C2A"/>
                </a:solidFill>
                <a:latin typeface="Calibri"/>
                <a:cs typeface="Calibri"/>
              </a:rPr>
              <a:t> </a:t>
            </a:r>
            <a:r>
              <a:rPr b="1" spc="345" dirty="0">
                <a:solidFill>
                  <a:srgbClr val="0F1C2A"/>
                </a:solidFill>
                <a:latin typeface="Calibri"/>
                <a:cs typeface="Calibri"/>
              </a:rPr>
              <a:t>eficiency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0275" y="892175"/>
            <a:ext cx="2499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8570" algn="l"/>
              </a:tabLst>
            </a:pPr>
            <a:r>
              <a:rPr sz="1200" spc="-175" dirty="0">
                <a:solidFill>
                  <a:srgbClr val="006CFF"/>
                </a:solidFill>
                <a:latin typeface="Verdana"/>
                <a:cs typeface="Verdana"/>
              </a:rPr>
              <a:t>I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50" dirty="0">
                <a:solidFill>
                  <a:srgbClr val="006CFF"/>
                </a:solidFill>
                <a:latin typeface="Verdana"/>
                <a:cs typeface="Verdana"/>
              </a:rPr>
              <a:t>M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P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6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V</a:t>
            </a:r>
            <a:r>
              <a:rPr sz="1200" spc="-4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E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D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	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W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6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0" dirty="0">
                <a:solidFill>
                  <a:srgbClr val="006CFF"/>
                </a:solidFill>
                <a:latin typeface="Verdana"/>
                <a:cs typeface="Verdana"/>
              </a:rPr>
              <a:t>R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K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F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006CFF"/>
                </a:solidFill>
                <a:latin typeface="Verdana"/>
                <a:cs typeface="Verdana"/>
              </a:rPr>
              <a:t>L</a:t>
            </a:r>
            <a:r>
              <a:rPr sz="1200" spc="-105" dirty="0">
                <a:solidFill>
                  <a:srgbClr val="006C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006CFF"/>
                </a:solidFill>
                <a:latin typeface="Verdana"/>
                <a:cs typeface="Verdana"/>
              </a:rPr>
              <a:t>O</a:t>
            </a:r>
            <a:r>
              <a:rPr sz="1200" spc="-50" dirty="0">
                <a:solidFill>
                  <a:srgbClr val="006CFF"/>
                </a:solidFill>
                <a:latin typeface="Verdana"/>
                <a:cs typeface="Verdana"/>
              </a:rPr>
              <a:t> W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6500" y="3168650"/>
            <a:ext cx="102806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Smarter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Search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9047" y="3421630"/>
            <a:ext cx="1469441" cy="10651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9047" y="3974080"/>
            <a:ext cx="818284" cy="10546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06500" y="3332479"/>
            <a:ext cx="2864485" cy="113982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1515110" algn="just">
              <a:lnSpc>
                <a:spcPct val="152300"/>
              </a:lnSpc>
              <a:spcBef>
                <a:spcPts val="55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the fexible</a:t>
            </a:r>
            <a:r>
              <a:rPr sz="800" spc="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options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allow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to search by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table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number,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customer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name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or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check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number.</a:t>
            </a:r>
            <a:endParaRPr sz="800">
              <a:latin typeface="Verdana"/>
              <a:cs typeface="Verdana"/>
            </a:endParaRPr>
          </a:p>
          <a:p>
            <a:pPr marL="12700" marR="5080" indent="862330" algn="just">
              <a:lnSpc>
                <a:spcPts val="1500"/>
              </a:lnSpc>
              <a:spcBef>
                <a:spcPts val="30"/>
              </a:spcBef>
            </a:pP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Previously,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required</a:t>
            </a:r>
            <a:r>
              <a:rPr sz="800" spc="-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match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few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letters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typed.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Now,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simply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type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part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of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name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matching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items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populate.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6500" y="4601036"/>
            <a:ext cx="2863850" cy="9861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140" dirty="0">
                <a:solidFill>
                  <a:srgbClr val="2D3A48"/>
                </a:solidFill>
                <a:latin typeface="Calibri"/>
                <a:cs typeface="Calibri"/>
              </a:rPr>
              <a:t>Cash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out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individual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05" dirty="0">
                <a:solidFill>
                  <a:srgbClr val="2D3A48"/>
                </a:solidFill>
                <a:latin typeface="Calibri"/>
                <a:cs typeface="Calibri"/>
              </a:rPr>
              <a:t>seats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instantly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ts val="1500"/>
              </a:lnSpc>
              <a:spcBef>
                <a:spcPts val="15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You’re</a:t>
            </a:r>
            <a:r>
              <a:rPr sz="800" spc="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busy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–</a:t>
            </a:r>
            <a:r>
              <a:rPr sz="800" spc="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especially when</a:t>
            </a:r>
            <a:r>
              <a:rPr sz="800" spc="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party</a:t>
            </a:r>
            <a:r>
              <a:rPr sz="800" spc="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1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trying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cash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out.</a:t>
            </a:r>
            <a:r>
              <a:rPr sz="800" spc="1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1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1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1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take</a:t>
            </a:r>
            <a:r>
              <a:rPr sz="800" spc="1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payments</a:t>
            </a:r>
            <a:r>
              <a:rPr sz="800" spc="1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1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individual</a:t>
            </a:r>
            <a:r>
              <a:rPr sz="800" spc="1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seats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ts val="1430"/>
              </a:lnSpc>
              <a:spcBef>
                <a:spcPts val="30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directly</a:t>
            </a:r>
            <a:r>
              <a:rPr sz="800" spc="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sz="800" spc="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order</a:t>
            </a:r>
            <a:r>
              <a:rPr sz="800" spc="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screen,</a:t>
            </a:r>
            <a:r>
              <a:rPr sz="800" spc="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bypassing</a:t>
            </a:r>
            <a:r>
              <a:rPr sz="800" spc="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payment screen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completely.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6500" y="5703339"/>
            <a:ext cx="2863850" cy="8172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Split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all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items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in</a:t>
            </a:r>
            <a:r>
              <a:rPr sz="1050" b="1" spc="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25" dirty="0">
                <a:solidFill>
                  <a:srgbClr val="2D3A48"/>
                </a:solidFill>
                <a:latin typeface="Calibri"/>
                <a:cs typeface="Calibri"/>
              </a:rPr>
              <a:t>a</a:t>
            </a:r>
            <a:r>
              <a:rPr sz="1050" b="1" spc="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single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tap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Simply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enter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how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many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times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want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share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48400"/>
              </a:lnSpc>
              <a:spcBef>
                <a:spcPts val="75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sz="800" spc="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split</a:t>
            </a:r>
            <a:r>
              <a:rPr sz="800" spc="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everything</a:t>
            </a:r>
            <a:r>
              <a:rPr sz="800" spc="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800" spc="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that</a:t>
            </a:r>
            <a:r>
              <a:rPr sz="800" spc="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denomination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separate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seats.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6500" y="6636789"/>
            <a:ext cx="2863850" cy="62674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Re-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ring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multiple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drinks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10" dirty="0">
                <a:solidFill>
                  <a:srgbClr val="2D3A48"/>
                </a:solidFill>
                <a:latin typeface="Calibri"/>
                <a:cs typeface="Calibri"/>
              </a:rPr>
              <a:t>at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once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Quickly</a:t>
            </a:r>
            <a:r>
              <a:rPr sz="800" spc="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ring</a:t>
            </a:r>
            <a:r>
              <a:rPr sz="800" spc="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multiple</a:t>
            </a:r>
            <a:r>
              <a:rPr sz="800" spc="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drinks</a:t>
            </a:r>
            <a:r>
              <a:rPr sz="800" spc="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sz="800" spc="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tap</a:t>
            </a:r>
            <a:r>
              <a:rPr sz="800" spc="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repeat</a:t>
            </a:r>
            <a:r>
              <a:rPr sz="800" spc="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or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edit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attached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modifications.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06500" y="7401386"/>
            <a:ext cx="2863850" cy="61468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50" dirty="0">
                <a:solidFill>
                  <a:srgbClr val="2D3A48"/>
                </a:solidFill>
                <a:latin typeface="Calibri"/>
                <a:cs typeface="Calibri"/>
              </a:rPr>
              <a:t>Void</a:t>
            </a:r>
            <a:r>
              <a:rPr sz="1050" b="1" spc="-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&amp;</a:t>
            </a:r>
            <a:r>
              <a:rPr sz="1050" b="1" spc="-2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close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25" dirty="0">
                <a:solidFill>
                  <a:srgbClr val="2D3A48"/>
                </a:solidFill>
                <a:latin typeface="Calibri"/>
                <a:cs typeface="Calibri"/>
              </a:rPr>
              <a:t>a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14" dirty="0">
                <a:solidFill>
                  <a:srgbClr val="2D3A48"/>
                </a:solidFill>
                <a:latin typeface="Calibri"/>
                <a:cs typeface="Calibri"/>
              </a:rPr>
              <a:t>check</a:t>
            </a:r>
            <a:r>
              <a:rPr sz="1050" b="1" spc="-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instantly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ts val="1500"/>
              </a:lnSpc>
              <a:tabLst>
                <a:tab pos="1864995" algn="l"/>
              </a:tabLst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229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2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2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void</a:t>
            </a:r>
            <a:r>
              <a:rPr sz="800" spc="229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all</a:t>
            </a:r>
            <a:r>
              <a:rPr sz="800" spc="2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items</a:t>
            </a:r>
            <a:r>
              <a:rPr sz="800" spc="229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off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	an</a:t>
            </a:r>
            <a:r>
              <a:rPr sz="800" spc="2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open</a:t>
            </a:r>
            <a:r>
              <a:rPr sz="800" spc="2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check</a:t>
            </a:r>
            <a:r>
              <a:rPr sz="800" spc="2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to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sz="8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void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close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entire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ticket.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92610" y="8094129"/>
            <a:ext cx="2897505" cy="8172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Make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higher</a:t>
            </a:r>
            <a:r>
              <a:rPr sz="1050" b="1" spc="-3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tips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with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preset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tip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percentages</a:t>
            </a:r>
            <a:endParaRPr sz="1050">
              <a:latin typeface="Calibri"/>
              <a:cs typeface="Calibri"/>
            </a:endParaRPr>
          </a:p>
          <a:p>
            <a:pPr marL="12700" marR="235585">
              <a:lnSpc>
                <a:spcPct val="148400"/>
              </a:lnSpc>
              <a:spcBef>
                <a:spcPts val="25"/>
              </a:spcBef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optional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setting,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rotate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POS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screen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during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checkout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customer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choose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preset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tip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amount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large,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easy-to-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read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options.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0275" y="2170429"/>
            <a:ext cx="6111240" cy="6635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60"/>
              </a:spcBef>
            </a:pPr>
            <a:r>
              <a:rPr sz="1200" spc="-55" dirty="0">
                <a:solidFill>
                  <a:srgbClr val="62778B"/>
                </a:solidFill>
                <a:latin typeface="Verdana"/>
                <a:cs typeface="Verdana"/>
              </a:rPr>
              <a:t>Version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200" dirty="0">
                <a:solidFill>
                  <a:srgbClr val="62778B"/>
                </a:solidFill>
                <a:latin typeface="Verdana"/>
                <a:cs typeface="Verdana"/>
              </a:rPr>
              <a:t>10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2778B"/>
                </a:solidFill>
                <a:latin typeface="Verdana"/>
                <a:cs typeface="Verdana"/>
              </a:rPr>
              <a:t>packed</a:t>
            </a:r>
            <a:r>
              <a:rPr sz="1200" spc="-1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62778B"/>
                </a:solidFill>
                <a:latin typeface="Verdana"/>
                <a:cs typeface="Verdana"/>
              </a:rPr>
              <a:t>full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r>
              <a:rPr sz="1200" spc="-1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62778B"/>
                </a:solidFill>
                <a:latin typeface="Verdana"/>
                <a:cs typeface="Verdana"/>
              </a:rPr>
              <a:t>shortcuts</a:t>
            </a:r>
            <a:r>
              <a:rPr sz="1200" spc="-1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62778B"/>
                </a:solidFill>
                <a:latin typeface="Verdana"/>
                <a:cs typeface="Verdana"/>
              </a:rPr>
              <a:t>reduce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62778B"/>
                </a:solidFill>
                <a:latin typeface="Verdana"/>
                <a:cs typeface="Verdana"/>
              </a:rPr>
              <a:t>staff’s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62778B"/>
                </a:solidFill>
                <a:latin typeface="Verdana"/>
                <a:cs typeface="Verdana"/>
              </a:rPr>
              <a:t>computer</a:t>
            </a:r>
            <a:r>
              <a:rPr sz="1200" spc="-1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70" dirty="0">
                <a:solidFill>
                  <a:srgbClr val="62778B"/>
                </a:solidFill>
                <a:latin typeface="Verdana"/>
                <a:cs typeface="Verdana"/>
              </a:rPr>
              <a:t>time.</a:t>
            </a:r>
            <a:r>
              <a:rPr sz="1200" spc="-1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62778B"/>
                </a:solidFill>
                <a:latin typeface="Verdana"/>
                <a:cs typeface="Verdana"/>
              </a:rPr>
              <a:t>New</a:t>
            </a:r>
            <a:r>
              <a:rPr sz="1200" spc="-1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2778B"/>
                </a:solidFill>
                <a:latin typeface="Verdana"/>
                <a:cs typeface="Verdana"/>
              </a:rPr>
              <a:t>shortcuts </a:t>
            </a:r>
            <a:r>
              <a:rPr sz="1200" spc="-25" dirty="0">
                <a:solidFill>
                  <a:srgbClr val="62778B"/>
                </a:solidFill>
                <a:latin typeface="Verdana"/>
                <a:cs typeface="Verdana"/>
              </a:rPr>
              <a:t>include</a:t>
            </a:r>
            <a:r>
              <a:rPr sz="1200" spc="-10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62778B"/>
                </a:solidFill>
                <a:latin typeface="Verdana"/>
                <a:cs typeface="Verdana"/>
              </a:rPr>
              <a:t>faster</a:t>
            </a:r>
            <a:r>
              <a:rPr sz="1200" spc="-12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62778B"/>
                </a:solidFill>
                <a:latin typeface="Verdana"/>
                <a:cs typeface="Verdana"/>
              </a:rPr>
              <a:t>split</a:t>
            </a:r>
            <a:r>
              <a:rPr sz="12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62778B"/>
                </a:solidFill>
                <a:latin typeface="Verdana"/>
                <a:cs typeface="Verdana"/>
              </a:rPr>
              <a:t>payments,</a:t>
            </a:r>
            <a:r>
              <a:rPr sz="12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62778B"/>
                </a:solidFill>
                <a:latin typeface="Verdana"/>
                <a:cs typeface="Verdana"/>
              </a:rPr>
              <a:t>auto-</a:t>
            </a:r>
            <a:r>
              <a:rPr sz="1200" spc="-35" dirty="0">
                <a:solidFill>
                  <a:srgbClr val="62778B"/>
                </a:solidFill>
                <a:latin typeface="Verdana"/>
                <a:cs typeface="Verdana"/>
              </a:rPr>
              <a:t>voiding</a:t>
            </a:r>
            <a:r>
              <a:rPr sz="1200" spc="-10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sz="1200" spc="-1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120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62778B"/>
                </a:solidFill>
                <a:latin typeface="Verdana"/>
                <a:cs typeface="Verdana"/>
              </a:rPr>
              <a:t>order</a:t>
            </a:r>
            <a:r>
              <a:rPr sz="1200" spc="-12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62778B"/>
                </a:solidFill>
                <a:latin typeface="Verdana"/>
                <a:cs typeface="Verdana"/>
              </a:rPr>
              <a:t>screen,</a:t>
            </a:r>
            <a:r>
              <a:rPr sz="12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120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65" dirty="0">
                <a:solidFill>
                  <a:srgbClr val="62778B"/>
                </a:solidFill>
                <a:latin typeface="Verdana"/>
                <a:cs typeface="Verdana"/>
              </a:rPr>
              <a:t>multi-</a:t>
            </a:r>
            <a:r>
              <a:rPr sz="1200" spc="-50" dirty="0">
                <a:solidFill>
                  <a:srgbClr val="62778B"/>
                </a:solidFill>
                <a:latin typeface="Verdana"/>
                <a:cs typeface="Verdana"/>
              </a:rPr>
              <a:t>ring</a:t>
            </a:r>
            <a:r>
              <a:rPr sz="12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62778B"/>
                </a:solidFill>
                <a:latin typeface="Verdana"/>
                <a:cs typeface="Verdana"/>
              </a:rPr>
              <a:t>next </a:t>
            </a:r>
            <a:r>
              <a:rPr sz="1200" spc="-55" dirty="0">
                <a:solidFill>
                  <a:srgbClr val="62778B"/>
                </a:solidFill>
                <a:latin typeface="Verdana"/>
                <a:cs typeface="Verdana"/>
              </a:rPr>
              <a:t>round</a:t>
            </a:r>
            <a:r>
              <a:rPr sz="12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2778B"/>
                </a:solidFill>
                <a:latin typeface="Verdana"/>
                <a:cs typeface="Verdana"/>
              </a:rPr>
              <a:t>capability.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1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5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5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1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696551" y="3138170"/>
            <a:ext cx="2521585" cy="114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5765">
              <a:lnSpc>
                <a:spcPct val="119000"/>
              </a:lnSpc>
              <a:spcBef>
                <a:spcPts val="100"/>
              </a:spcBef>
            </a:pP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Prompt</a:t>
            </a:r>
            <a:r>
              <a:rPr sz="1050" b="1" spc="-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servers‘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drinks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110" dirty="0">
                <a:solidFill>
                  <a:srgbClr val="2D3A48"/>
                </a:solidFill>
                <a:latin typeface="Calibri"/>
                <a:cs typeface="Calibri"/>
              </a:rPr>
              <a:t>at</a:t>
            </a:r>
            <a:r>
              <a:rPr sz="1050" b="1" spc="-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the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5" dirty="0">
                <a:solidFill>
                  <a:srgbClr val="2D3A48"/>
                </a:solidFill>
                <a:latin typeface="Calibri"/>
                <a:cs typeface="Calibri"/>
              </a:rPr>
              <a:t>bar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station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2D3A48"/>
                </a:solidFill>
                <a:latin typeface="Calibri"/>
                <a:cs typeface="Calibri"/>
              </a:rPr>
              <a:t>with</a:t>
            </a:r>
            <a:r>
              <a:rPr sz="10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Berg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Berg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Liquor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Control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System,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drinks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entered</a:t>
            </a:r>
            <a:endParaRPr sz="800">
              <a:latin typeface="Verdana"/>
              <a:cs typeface="Verdana"/>
            </a:endParaRPr>
          </a:p>
          <a:p>
            <a:pPr marL="12700" marR="65405">
              <a:lnSpc>
                <a:spcPct val="152300"/>
              </a:lnSpc>
              <a:spcBef>
                <a:spcPts val="35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server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stations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will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automatically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populate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bartender’s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terminal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unlocks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controls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make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drink.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96551" y="4398414"/>
            <a:ext cx="2503170" cy="10077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Prevent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walkouts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&amp;</a:t>
            </a:r>
            <a:r>
              <a:rPr sz="1050" b="1" spc="-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2D3A48"/>
                </a:solidFill>
                <a:latin typeface="Calibri"/>
                <a:cs typeface="Calibri"/>
              </a:rPr>
              <a:t>speed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up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0" dirty="0">
                <a:solidFill>
                  <a:srgbClr val="2D3A48"/>
                </a:solidFill>
                <a:latin typeface="Calibri"/>
                <a:cs typeface="Calibri"/>
              </a:rPr>
              <a:t>checkout</a:t>
            </a:r>
            <a:endParaRPr sz="1050">
              <a:latin typeface="Calibri"/>
              <a:cs typeface="Calibri"/>
            </a:endParaRPr>
          </a:p>
          <a:p>
            <a:pPr marL="12700" marR="201295">
              <a:lnSpc>
                <a:spcPct val="148400"/>
              </a:lnSpc>
              <a:spcBef>
                <a:spcPts val="25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Useful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bars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breweries,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attach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a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credit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card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table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eliminate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stress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of</a:t>
            </a:r>
            <a:endParaRPr sz="800">
              <a:latin typeface="Verdana"/>
              <a:cs typeface="Verdana"/>
            </a:endParaRPr>
          </a:p>
          <a:p>
            <a:pPr marL="12700" marR="176530">
              <a:lnSpc>
                <a:spcPct val="156200"/>
              </a:lnSpc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potential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walkouts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provides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customer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quick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option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ready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cash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out.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96551" y="5534486"/>
            <a:ext cx="2346960" cy="80518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Easily</a:t>
            </a:r>
            <a:r>
              <a:rPr sz="1050" b="1" spc="-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delete</a:t>
            </a:r>
            <a:r>
              <a:rPr sz="10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single</a:t>
            </a:r>
            <a:r>
              <a:rPr sz="10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0" dirty="0">
                <a:solidFill>
                  <a:srgbClr val="2D3A48"/>
                </a:solidFill>
                <a:latin typeface="Calibri"/>
                <a:cs typeface="Calibri"/>
              </a:rPr>
              <a:t>line</a:t>
            </a:r>
            <a:r>
              <a:rPr sz="1050" b="1" spc="1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0" dirty="0">
                <a:solidFill>
                  <a:srgbClr val="2D3A48"/>
                </a:solidFill>
                <a:latin typeface="Calibri"/>
                <a:cs typeface="Calibri"/>
              </a:rPr>
              <a:t>items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ts val="1500"/>
              </a:lnSpc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Delete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line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(menu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modifier)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without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having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delete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entire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item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re- enter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it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before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sending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kitchen.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96551" y="6467936"/>
            <a:ext cx="2534920" cy="9861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050" b="1" spc="110" dirty="0">
                <a:solidFill>
                  <a:srgbClr val="2D3A48"/>
                </a:solidFill>
                <a:latin typeface="Calibri"/>
                <a:cs typeface="Calibri"/>
              </a:rPr>
              <a:t>Simpliied</a:t>
            </a:r>
            <a:r>
              <a:rPr sz="1050" b="1" spc="5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course</a:t>
            </a:r>
            <a:r>
              <a:rPr sz="1050" b="1" spc="1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55" dirty="0">
                <a:solidFill>
                  <a:srgbClr val="2D3A48"/>
                </a:solidFill>
                <a:latin typeface="Calibri"/>
                <a:cs typeface="Calibri"/>
              </a:rPr>
              <a:t>ordering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Course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ordering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is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completely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automated.</a:t>
            </a: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52300"/>
              </a:lnSpc>
              <a:spcBef>
                <a:spcPts val="40"/>
              </a:spcBef>
            </a:pP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Items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preprogrammed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specific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courses,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if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an item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needs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be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changed,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simply</a:t>
            </a:r>
            <a:r>
              <a:rPr sz="80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switch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50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course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“change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course”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button.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96551" y="7570239"/>
            <a:ext cx="2378075" cy="62674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050" b="1" spc="65" dirty="0">
                <a:solidFill>
                  <a:srgbClr val="2D3A48"/>
                </a:solidFill>
                <a:latin typeface="Calibri"/>
                <a:cs typeface="Calibri"/>
              </a:rPr>
              <a:t>Email</a:t>
            </a:r>
            <a:r>
              <a:rPr sz="1050" b="1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85" dirty="0">
                <a:solidFill>
                  <a:srgbClr val="2D3A48"/>
                </a:solidFill>
                <a:latin typeface="Calibri"/>
                <a:cs typeface="Calibri"/>
              </a:rPr>
              <a:t>customer</a:t>
            </a:r>
            <a:r>
              <a:rPr sz="1050" b="1" spc="-20" dirty="0">
                <a:solidFill>
                  <a:srgbClr val="2D3A48"/>
                </a:solidFill>
                <a:latin typeface="Calibri"/>
                <a:cs typeface="Calibri"/>
              </a:rPr>
              <a:t> </a:t>
            </a:r>
            <a:r>
              <a:rPr sz="1050" b="1" spc="75" dirty="0">
                <a:solidFill>
                  <a:srgbClr val="2D3A48"/>
                </a:solidFill>
                <a:latin typeface="Calibri"/>
                <a:cs typeface="Calibri"/>
              </a:rPr>
              <a:t>receipts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48400"/>
              </a:lnSpc>
              <a:spcBef>
                <a:spcPts val="25"/>
              </a:spcBef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email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receipts.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Find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out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how</a:t>
            </a:r>
            <a:r>
              <a:rPr sz="800" spc="-9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you‘re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doing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attaching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survey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link.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6375" y="3209221"/>
            <a:ext cx="149826" cy="14901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8610" y="5819971"/>
            <a:ext cx="180974" cy="18079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3205" y="6761196"/>
            <a:ext cx="149291" cy="18467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2706" y="7505700"/>
            <a:ext cx="114300" cy="16176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69135" y="7698919"/>
            <a:ext cx="134754" cy="12528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71873" y="5629698"/>
            <a:ext cx="151307" cy="14237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70160" y="4534515"/>
            <a:ext cx="131138" cy="13899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84142" y="3211921"/>
            <a:ext cx="258483" cy="168837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1032494" y="4715282"/>
            <a:ext cx="93980" cy="341630"/>
            <a:chOff x="1032494" y="4715282"/>
            <a:chExt cx="93980" cy="341630"/>
          </a:xfrm>
        </p:grpSpPr>
        <p:sp>
          <p:nvSpPr>
            <p:cNvPr id="31" name="object 31"/>
            <p:cNvSpPr/>
            <p:nvPr/>
          </p:nvSpPr>
          <p:spPr>
            <a:xfrm>
              <a:off x="1038726" y="4969601"/>
              <a:ext cx="81280" cy="80645"/>
            </a:xfrm>
            <a:custGeom>
              <a:avLst/>
              <a:gdLst/>
              <a:ahLst/>
              <a:cxnLst/>
              <a:rect l="l" t="t" r="r" b="b"/>
              <a:pathLst>
                <a:path w="81280" h="80645">
                  <a:moveTo>
                    <a:pt x="81022" y="80639"/>
                  </a:moveTo>
                  <a:lnTo>
                    <a:pt x="0" y="80639"/>
                  </a:lnTo>
                  <a:lnTo>
                    <a:pt x="0" y="0"/>
                  </a:lnTo>
                  <a:lnTo>
                    <a:pt x="81022" y="0"/>
                  </a:lnTo>
                  <a:lnTo>
                    <a:pt x="81022" y="80639"/>
                  </a:lnTo>
                  <a:close/>
                </a:path>
              </a:pathLst>
            </a:custGeom>
            <a:solidFill>
              <a:srgbClr val="ECEFF0">
                <a:alpha val="3764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32494" y="4715282"/>
              <a:ext cx="93980" cy="341630"/>
            </a:xfrm>
            <a:custGeom>
              <a:avLst/>
              <a:gdLst/>
              <a:ahLst/>
              <a:cxnLst/>
              <a:rect l="l" t="t" r="r" b="b"/>
              <a:pathLst>
                <a:path w="93980" h="341629">
                  <a:moveTo>
                    <a:pt x="90699" y="341160"/>
                  </a:moveTo>
                  <a:lnTo>
                    <a:pt x="2789" y="341160"/>
                  </a:lnTo>
                  <a:lnTo>
                    <a:pt x="0" y="338387"/>
                  </a:lnTo>
                  <a:lnTo>
                    <a:pt x="0" y="250890"/>
                  </a:lnTo>
                  <a:lnTo>
                    <a:pt x="2786" y="248116"/>
                  </a:lnTo>
                  <a:lnTo>
                    <a:pt x="90699" y="248116"/>
                  </a:lnTo>
                  <a:lnTo>
                    <a:pt x="93483" y="250890"/>
                  </a:lnTo>
                  <a:lnTo>
                    <a:pt x="93486" y="260521"/>
                  </a:lnTo>
                  <a:lnTo>
                    <a:pt x="12463" y="260521"/>
                  </a:lnTo>
                  <a:lnTo>
                    <a:pt x="12463" y="328756"/>
                  </a:lnTo>
                  <a:lnTo>
                    <a:pt x="93486" y="328756"/>
                  </a:lnTo>
                  <a:lnTo>
                    <a:pt x="93486" y="338387"/>
                  </a:lnTo>
                  <a:lnTo>
                    <a:pt x="90699" y="341160"/>
                  </a:lnTo>
                  <a:close/>
                </a:path>
                <a:path w="93980" h="341629">
                  <a:moveTo>
                    <a:pt x="93486" y="328756"/>
                  </a:moveTo>
                  <a:lnTo>
                    <a:pt x="81022" y="328756"/>
                  </a:lnTo>
                  <a:lnTo>
                    <a:pt x="81022" y="260521"/>
                  </a:lnTo>
                  <a:lnTo>
                    <a:pt x="93486" y="260521"/>
                  </a:lnTo>
                  <a:lnTo>
                    <a:pt x="93486" y="328756"/>
                  </a:lnTo>
                  <a:close/>
                </a:path>
                <a:path w="93980" h="341629">
                  <a:moveTo>
                    <a:pt x="90699" y="217102"/>
                  </a:moveTo>
                  <a:lnTo>
                    <a:pt x="2789" y="217102"/>
                  </a:lnTo>
                  <a:lnTo>
                    <a:pt x="0" y="214328"/>
                  </a:lnTo>
                  <a:lnTo>
                    <a:pt x="2" y="126831"/>
                  </a:lnTo>
                  <a:lnTo>
                    <a:pt x="2786" y="124058"/>
                  </a:lnTo>
                  <a:lnTo>
                    <a:pt x="90699" y="124058"/>
                  </a:lnTo>
                  <a:lnTo>
                    <a:pt x="93486" y="126831"/>
                  </a:lnTo>
                  <a:lnTo>
                    <a:pt x="93486" y="136463"/>
                  </a:lnTo>
                  <a:lnTo>
                    <a:pt x="12463" y="136463"/>
                  </a:lnTo>
                  <a:lnTo>
                    <a:pt x="12463" y="204697"/>
                  </a:lnTo>
                  <a:lnTo>
                    <a:pt x="93486" y="204697"/>
                  </a:lnTo>
                  <a:lnTo>
                    <a:pt x="93486" y="214328"/>
                  </a:lnTo>
                  <a:lnTo>
                    <a:pt x="90699" y="217102"/>
                  </a:lnTo>
                  <a:close/>
                </a:path>
                <a:path w="93980" h="341629">
                  <a:moveTo>
                    <a:pt x="93486" y="204697"/>
                  </a:moveTo>
                  <a:lnTo>
                    <a:pt x="81022" y="204697"/>
                  </a:lnTo>
                  <a:lnTo>
                    <a:pt x="81022" y="136463"/>
                  </a:lnTo>
                  <a:lnTo>
                    <a:pt x="93486" y="136463"/>
                  </a:lnTo>
                  <a:lnTo>
                    <a:pt x="93486" y="204697"/>
                  </a:lnTo>
                  <a:close/>
                </a:path>
                <a:path w="93980" h="341629">
                  <a:moveTo>
                    <a:pt x="57330" y="183451"/>
                  </a:moveTo>
                  <a:lnTo>
                    <a:pt x="43766" y="183451"/>
                  </a:lnTo>
                  <a:lnTo>
                    <a:pt x="61064" y="143271"/>
                  </a:lnTo>
                  <a:lnTo>
                    <a:pt x="64752" y="141815"/>
                  </a:lnTo>
                  <a:lnTo>
                    <a:pt x="71058" y="144517"/>
                  </a:lnTo>
                  <a:lnTo>
                    <a:pt x="72527" y="148165"/>
                  </a:lnTo>
                  <a:lnTo>
                    <a:pt x="57330" y="183451"/>
                  </a:lnTo>
                  <a:close/>
                </a:path>
                <a:path w="93980" h="341629">
                  <a:moveTo>
                    <a:pt x="47412" y="198495"/>
                  </a:moveTo>
                  <a:lnTo>
                    <a:pt x="45673" y="198495"/>
                  </a:lnTo>
                  <a:lnTo>
                    <a:pt x="44601" y="198215"/>
                  </a:lnTo>
                  <a:lnTo>
                    <a:pt x="18849" y="183569"/>
                  </a:lnTo>
                  <a:lnTo>
                    <a:pt x="17808" y="179789"/>
                  </a:lnTo>
                  <a:lnTo>
                    <a:pt x="21223" y="173825"/>
                  </a:lnTo>
                  <a:lnTo>
                    <a:pt x="25021" y="172772"/>
                  </a:lnTo>
                  <a:lnTo>
                    <a:pt x="43766" y="183451"/>
                  </a:lnTo>
                  <a:lnTo>
                    <a:pt x="57330" y="183451"/>
                  </a:lnTo>
                  <a:lnTo>
                    <a:pt x="51770" y="196361"/>
                  </a:lnTo>
                  <a:lnTo>
                    <a:pt x="50408" y="197606"/>
                  </a:lnTo>
                  <a:lnTo>
                    <a:pt x="48077" y="198382"/>
                  </a:lnTo>
                  <a:lnTo>
                    <a:pt x="47412" y="198495"/>
                  </a:lnTo>
                  <a:close/>
                </a:path>
                <a:path w="93980" h="341629">
                  <a:moveTo>
                    <a:pt x="90699" y="93043"/>
                  </a:moveTo>
                  <a:lnTo>
                    <a:pt x="2789" y="93043"/>
                  </a:lnTo>
                  <a:lnTo>
                    <a:pt x="0" y="90270"/>
                  </a:lnTo>
                  <a:lnTo>
                    <a:pt x="2" y="2773"/>
                  </a:lnTo>
                  <a:lnTo>
                    <a:pt x="2786" y="0"/>
                  </a:lnTo>
                  <a:lnTo>
                    <a:pt x="90699" y="0"/>
                  </a:lnTo>
                  <a:lnTo>
                    <a:pt x="93486" y="2773"/>
                  </a:lnTo>
                  <a:lnTo>
                    <a:pt x="93486" y="12404"/>
                  </a:lnTo>
                  <a:lnTo>
                    <a:pt x="12463" y="12404"/>
                  </a:lnTo>
                  <a:lnTo>
                    <a:pt x="12463" y="80639"/>
                  </a:lnTo>
                  <a:lnTo>
                    <a:pt x="93486" y="80639"/>
                  </a:lnTo>
                  <a:lnTo>
                    <a:pt x="93486" y="90270"/>
                  </a:lnTo>
                  <a:lnTo>
                    <a:pt x="90699" y="93043"/>
                  </a:lnTo>
                  <a:close/>
                </a:path>
                <a:path w="93980" h="341629">
                  <a:moveTo>
                    <a:pt x="93486" y="80639"/>
                  </a:moveTo>
                  <a:lnTo>
                    <a:pt x="81022" y="80639"/>
                  </a:lnTo>
                  <a:lnTo>
                    <a:pt x="81022" y="12404"/>
                  </a:lnTo>
                  <a:lnTo>
                    <a:pt x="93486" y="12404"/>
                  </a:lnTo>
                  <a:lnTo>
                    <a:pt x="93486" y="80639"/>
                  </a:lnTo>
                  <a:close/>
                </a:path>
                <a:path w="93980" h="341629">
                  <a:moveTo>
                    <a:pt x="57330" y="59393"/>
                  </a:moveTo>
                  <a:lnTo>
                    <a:pt x="43766" y="59393"/>
                  </a:lnTo>
                  <a:lnTo>
                    <a:pt x="61064" y="19216"/>
                  </a:lnTo>
                  <a:lnTo>
                    <a:pt x="64752" y="17759"/>
                  </a:lnTo>
                  <a:lnTo>
                    <a:pt x="71058" y="20461"/>
                  </a:lnTo>
                  <a:lnTo>
                    <a:pt x="72527" y="24109"/>
                  </a:lnTo>
                  <a:lnTo>
                    <a:pt x="57330" y="59393"/>
                  </a:lnTo>
                  <a:close/>
                </a:path>
                <a:path w="93980" h="341629">
                  <a:moveTo>
                    <a:pt x="47412" y="74436"/>
                  </a:moveTo>
                  <a:lnTo>
                    <a:pt x="45673" y="74436"/>
                  </a:lnTo>
                  <a:lnTo>
                    <a:pt x="44601" y="74156"/>
                  </a:lnTo>
                  <a:lnTo>
                    <a:pt x="18849" y="59508"/>
                  </a:lnTo>
                  <a:lnTo>
                    <a:pt x="17808" y="55728"/>
                  </a:lnTo>
                  <a:lnTo>
                    <a:pt x="21223" y="49778"/>
                  </a:lnTo>
                  <a:lnTo>
                    <a:pt x="25021" y="48724"/>
                  </a:lnTo>
                  <a:lnTo>
                    <a:pt x="43766" y="59393"/>
                  </a:lnTo>
                  <a:lnTo>
                    <a:pt x="57330" y="59393"/>
                  </a:lnTo>
                  <a:lnTo>
                    <a:pt x="51770" y="72302"/>
                  </a:lnTo>
                  <a:lnTo>
                    <a:pt x="50408" y="73550"/>
                  </a:lnTo>
                  <a:lnTo>
                    <a:pt x="48077" y="74327"/>
                  </a:lnTo>
                  <a:lnTo>
                    <a:pt x="47412" y="74436"/>
                  </a:lnTo>
                  <a:close/>
                </a:path>
              </a:pathLst>
            </a:custGeom>
            <a:solidFill>
              <a:srgbClr val="006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7368" y="8212237"/>
            <a:ext cx="121335" cy="101817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445508" y="6564669"/>
            <a:ext cx="179922" cy="141317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83" y="0"/>
            <a:ext cx="7759700" cy="3591560"/>
            <a:chOff x="12083" y="0"/>
            <a:chExt cx="7759700" cy="35915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3" y="0"/>
              <a:ext cx="7759700" cy="35909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1525" y="923925"/>
              <a:ext cx="57150" cy="1066800"/>
            </a:xfrm>
            <a:custGeom>
              <a:avLst/>
              <a:gdLst/>
              <a:ahLst/>
              <a:cxnLst/>
              <a:rect l="l" t="t" r="r" b="b"/>
              <a:pathLst>
                <a:path w="57150" h="1066800">
                  <a:moveTo>
                    <a:pt x="5714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57149" y="0"/>
                  </a:lnTo>
                  <a:lnTo>
                    <a:pt x="57149" y="1066799"/>
                  </a:lnTo>
                  <a:close/>
                </a:path>
              </a:pathLst>
            </a:custGeom>
            <a:solidFill>
              <a:srgbClr val="006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39800" y="8695070"/>
            <a:ext cx="29997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95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Assign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orders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drivers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from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on-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screen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map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see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stops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closest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together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most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80" dirty="0">
                <a:solidFill>
                  <a:srgbClr val="62778B"/>
                </a:solidFill>
                <a:latin typeface="Verdana"/>
                <a:cs typeface="Verdana"/>
              </a:rPr>
              <a:t>eicient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routes.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00"/>
              </a:spcBef>
            </a:pPr>
            <a:r>
              <a:rPr spc="-70" dirty="0"/>
              <a:t>New</a:t>
            </a:r>
            <a:r>
              <a:rPr spc="-320" dirty="0"/>
              <a:t> </a:t>
            </a:r>
            <a:r>
              <a:rPr spc="-120" dirty="0"/>
              <a:t>look,</a:t>
            </a:r>
            <a:r>
              <a:rPr spc="-265" dirty="0"/>
              <a:t> </a:t>
            </a:r>
            <a:r>
              <a:rPr spc="-140" dirty="0"/>
              <a:t>new</a:t>
            </a:r>
            <a:r>
              <a:rPr spc="-365" dirty="0"/>
              <a:t> </a:t>
            </a:r>
            <a:r>
              <a:rPr spc="-10" dirty="0"/>
              <a:t>tools,</a:t>
            </a:r>
          </a:p>
          <a:p>
            <a:pPr marL="12700">
              <a:lnSpc>
                <a:spcPts val="3229"/>
              </a:lnSpc>
            </a:pPr>
            <a:r>
              <a:rPr b="1" spc="195" dirty="0">
                <a:latin typeface="Calibri"/>
                <a:cs typeface="Calibri"/>
              </a:rPr>
              <a:t>Streamlined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spc="190" dirty="0">
                <a:latin typeface="Calibri"/>
                <a:cs typeface="Calibri"/>
              </a:rPr>
              <a:t>takeout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06475" y="2189479"/>
            <a:ext cx="2979420" cy="6635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60"/>
              </a:spcBef>
            </a:pP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new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design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streamlined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functionality,</a:t>
            </a:r>
            <a:r>
              <a:rPr sz="12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you'll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able</a:t>
            </a:r>
            <a:r>
              <a:rPr sz="12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take</a:t>
            </a:r>
            <a:r>
              <a:rPr sz="12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orders faster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easily</a:t>
            </a:r>
            <a:r>
              <a:rPr sz="12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than</a:t>
            </a:r>
            <a:r>
              <a:rPr sz="12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FFFFFF"/>
                </a:solidFill>
                <a:latin typeface="Verdana"/>
                <a:cs typeface="Verdana"/>
              </a:rPr>
              <a:t>ever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before.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0275" y="7997840"/>
            <a:ext cx="2872740" cy="579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70" dirty="0">
                <a:solidFill>
                  <a:srgbClr val="394B66"/>
                </a:solidFill>
                <a:latin typeface="Calibri"/>
                <a:cs typeface="Calibri"/>
              </a:rPr>
              <a:t>Enter</a:t>
            </a:r>
            <a:r>
              <a:rPr sz="1050" b="1" spc="-1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394B66"/>
                </a:solidFill>
                <a:latin typeface="Calibri"/>
                <a:cs typeface="Calibri"/>
              </a:rPr>
              <a:t>addresses</a:t>
            </a:r>
            <a:r>
              <a:rPr sz="1050" b="1" spc="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394B66"/>
                </a:solidFill>
                <a:latin typeface="Calibri"/>
                <a:cs typeface="Calibri"/>
              </a:rPr>
              <a:t>faster</a:t>
            </a:r>
            <a:r>
              <a:rPr sz="1050" b="1" spc="-2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394B66"/>
                </a:solidFill>
                <a:latin typeface="Calibri"/>
                <a:cs typeface="Calibri"/>
              </a:rPr>
              <a:t>with</a:t>
            </a:r>
            <a:r>
              <a:rPr sz="1050" b="1" spc="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90" dirty="0">
                <a:solidFill>
                  <a:srgbClr val="394B66"/>
                </a:solidFill>
                <a:latin typeface="Calibri"/>
                <a:cs typeface="Calibri"/>
              </a:rPr>
              <a:t>100%</a:t>
            </a:r>
            <a:r>
              <a:rPr sz="1050" b="1" spc="1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105" dirty="0">
                <a:solidFill>
                  <a:srgbClr val="394B66"/>
                </a:solidFill>
                <a:latin typeface="Calibri"/>
                <a:cs typeface="Calibri"/>
              </a:rPr>
              <a:t>accuracy</a:t>
            </a:r>
            <a:endParaRPr sz="1050">
              <a:latin typeface="Calibri"/>
              <a:cs typeface="Calibri"/>
            </a:endParaRPr>
          </a:p>
          <a:p>
            <a:pPr marL="22225" marR="5080">
              <a:lnSpc>
                <a:spcPct val="117200"/>
              </a:lnSpc>
              <a:spcBef>
                <a:spcPts val="850"/>
              </a:spcBef>
            </a:pP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phone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orders,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customers’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addresses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auto-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complete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to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speed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up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entry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prevent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mistakes.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72884" y="7967360"/>
            <a:ext cx="2760980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19000"/>
              </a:lnSpc>
              <a:spcBef>
                <a:spcPts val="100"/>
              </a:spcBef>
            </a:pPr>
            <a:r>
              <a:rPr sz="1050" b="1" spc="120" dirty="0">
                <a:solidFill>
                  <a:srgbClr val="394B66"/>
                </a:solidFill>
                <a:latin typeface="Calibri"/>
                <a:cs typeface="Calibri"/>
              </a:rPr>
              <a:t>Accept</a:t>
            </a:r>
            <a:r>
              <a:rPr sz="1050" b="1" spc="-1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394B66"/>
                </a:solidFill>
                <a:latin typeface="Calibri"/>
                <a:cs typeface="Calibri"/>
              </a:rPr>
              <a:t>third-</a:t>
            </a:r>
            <a:r>
              <a:rPr sz="1050" b="1" spc="90" dirty="0">
                <a:solidFill>
                  <a:srgbClr val="394B66"/>
                </a:solidFill>
                <a:latin typeface="Calibri"/>
                <a:cs typeface="Calibri"/>
              </a:rPr>
              <a:t>party</a:t>
            </a:r>
            <a:r>
              <a:rPr sz="1050" b="1" spc="-1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394B66"/>
                </a:solidFill>
                <a:latin typeface="Calibri"/>
                <a:cs typeface="Calibri"/>
              </a:rPr>
              <a:t>delivery</a:t>
            </a:r>
            <a:r>
              <a:rPr sz="1050" b="1" spc="-10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394B66"/>
                </a:solidFill>
                <a:latin typeface="Calibri"/>
                <a:cs typeface="Calibri"/>
              </a:rPr>
              <a:t>orders</a:t>
            </a:r>
            <a:r>
              <a:rPr sz="1050" b="1" spc="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65" dirty="0">
                <a:solidFill>
                  <a:srgbClr val="394B66"/>
                </a:solidFill>
                <a:latin typeface="Calibri"/>
                <a:cs typeface="Calibri"/>
              </a:rPr>
              <a:t>directly </a:t>
            </a:r>
            <a:r>
              <a:rPr sz="1050" b="1" dirty="0">
                <a:solidFill>
                  <a:srgbClr val="394B66"/>
                </a:solidFill>
                <a:latin typeface="Calibri"/>
                <a:cs typeface="Calibri"/>
              </a:rPr>
              <a:t>in</a:t>
            </a:r>
            <a:r>
              <a:rPr sz="1050" b="1" spc="85" dirty="0">
                <a:solidFill>
                  <a:srgbClr val="394B66"/>
                </a:solidFill>
                <a:latin typeface="Calibri"/>
                <a:cs typeface="Calibri"/>
              </a:rPr>
              <a:t> </a:t>
            </a:r>
            <a:r>
              <a:rPr sz="1050" b="1" spc="60" dirty="0">
                <a:solidFill>
                  <a:srgbClr val="394B66"/>
                </a:solidFill>
                <a:latin typeface="Calibri"/>
                <a:cs typeface="Calibri"/>
              </a:rPr>
              <a:t>MicroSale</a:t>
            </a:r>
            <a:endParaRPr sz="1050">
              <a:latin typeface="Calibri"/>
              <a:cs typeface="Calibri"/>
            </a:endParaRPr>
          </a:p>
          <a:p>
            <a:pPr marL="12700" marR="66675">
              <a:lnSpc>
                <a:spcPct val="121100"/>
              </a:lnSpc>
              <a:spcBef>
                <a:spcPts val="960"/>
              </a:spcBef>
            </a:pP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Orders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placed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through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 third-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party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platforms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automatically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flow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into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your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MicroSale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system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through Chowly’s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gateway.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9496440"/>
            <a:ext cx="7772400" cy="561975"/>
          </a:xfrm>
          <a:custGeom>
            <a:avLst/>
            <a:gdLst/>
            <a:ahLst/>
            <a:cxnLst/>
            <a:rect l="l" t="t" r="r" b="b"/>
            <a:pathLst>
              <a:path w="7772400" h="561975">
                <a:moveTo>
                  <a:pt x="7542181" y="561959"/>
                </a:moveTo>
                <a:lnTo>
                  <a:pt x="0" y="561959"/>
                </a:lnTo>
                <a:lnTo>
                  <a:pt x="0" y="0"/>
                </a:lnTo>
                <a:lnTo>
                  <a:pt x="7539533" y="0"/>
                </a:lnTo>
                <a:lnTo>
                  <a:pt x="7615379" y="436"/>
                </a:lnTo>
                <a:lnTo>
                  <a:pt x="7686869" y="1694"/>
                </a:lnTo>
                <a:lnTo>
                  <a:pt x="7752785" y="3696"/>
                </a:lnTo>
                <a:lnTo>
                  <a:pt x="7772400" y="4581"/>
                </a:lnTo>
                <a:lnTo>
                  <a:pt x="7772400" y="557393"/>
                </a:lnTo>
                <a:lnTo>
                  <a:pt x="7752785" y="558278"/>
                </a:lnTo>
                <a:lnTo>
                  <a:pt x="7686869" y="560280"/>
                </a:lnTo>
                <a:lnTo>
                  <a:pt x="7615379" y="561538"/>
                </a:lnTo>
                <a:lnTo>
                  <a:pt x="7542181" y="561959"/>
                </a:lnTo>
                <a:close/>
              </a:path>
            </a:pathLst>
          </a:custGeom>
          <a:solidFill>
            <a:srgbClr val="0F1C2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958080" y="959979"/>
            <a:ext cx="4294505" cy="7174865"/>
            <a:chOff x="958080" y="959979"/>
            <a:chExt cx="4294505" cy="717486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8080" y="959979"/>
              <a:ext cx="3968544" cy="11816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0334" y="7419999"/>
              <a:ext cx="962024" cy="71431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20750" y="3911615"/>
            <a:ext cx="96837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110" dirty="0">
                <a:solidFill>
                  <a:srgbClr val="136DF8"/>
                </a:solidFill>
                <a:latin typeface="Calibri"/>
                <a:cs typeface="Calibri"/>
              </a:rPr>
              <a:t>Highlights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3450" y="4186237"/>
            <a:ext cx="2790825" cy="10160"/>
          </a:xfrm>
          <a:custGeom>
            <a:avLst/>
            <a:gdLst/>
            <a:ahLst/>
            <a:cxnLst/>
            <a:rect l="l" t="t" r="r" b="b"/>
            <a:pathLst>
              <a:path w="2790825" h="10160">
                <a:moveTo>
                  <a:pt x="2117128" y="0"/>
                </a:moveTo>
                <a:lnTo>
                  <a:pt x="2117128" y="0"/>
                </a:lnTo>
                <a:lnTo>
                  <a:pt x="0" y="0"/>
                </a:lnTo>
                <a:lnTo>
                  <a:pt x="0" y="9537"/>
                </a:lnTo>
                <a:lnTo>
                  <a:pt x="2117128" y="9537"/>
                </a:lnTo>
                <a:lnTo>
                  <a:pt x="2117128" y="0"/>
                </a:lnTo>
                <a:close/>
              </a:path>
              <a:path w="2790825" h="10160">
                <a:moveTo>
                  <a:pt x="2790812" y="12"/>
                </a:moveTo>
                <a:lnTo>
                  <a:pt x="2470010" y="12"/>
                </a:lnTo>
                <a:lnTo>
                  <a:pt x="2117140" y="0"/>
                </a:lnTo>
                <a:lnTo>
                  <a:pt x="2117140" y="9537"/>
                </a:lnTo>
                <a:lnTo>
                  <a:pt x="2469997" y="9537"/>
                </a:lnTo>
                <a:lnTo>
                  <a:pt x="2790812" y="9537"/>
                </a:lnTo>
                <a:lnTo>
                  <a:pt x="2790812" y="12"/>
                </a:lnTo>
                <a:close/>
              </a:path>
            </a:pathLst>
          </a:custGeom>
          <a:solidFill>
            <a:srgbClr val="006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86837" y="7140575"/>
            <a:ext cx="6241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28080" algn="l"/>
              </a:tabLst>
            </a:pPr>
            <a:r>
              <a:rPr sz="1500" b="1" u="sng" spc="135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New</a:t>
            </a:r>
            <a:r>
              <a:rPr sz="1500" b="1" u="sng" spc="-30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 </a:t>
            </a:r>
            <a:r>
              <a:rPr sz="1500" b="1" u="sng" spc="95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Integrations</a:t>
            </a:r>
            <a:r>
              <a:rPr sz="1500" b="1" u="sng" dirty="0">
                <a:solidFill>
                  <a:srgbClr val="136DF8"/>
                </a:solidFill>
                <a:uFill>
                  <a:solidFill>
                    <a:srgbClr val="006CFF"/>
                  </a:solidFill>
                </a:uFill>
                <a:latin typeface="Calibri"/>
                <a:cs typeface="Calibri"/>
              </a:rPr>
              <a:t>	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3925" y="7600956"/>
            <a:ext cx="1495424" cy="28573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4400" y="4591050"/>
            <a:ext cx="171450" cy="13335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3925" y="5219700"/>
            <a:ext cx="171450" cy="13335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71960" y="3590940"/>
            <a:ext cx="4000438" cy="382904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139825" y="4523120"/>
            <a:ext cx="2461895" cy="24733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245745">
              <a:lnSpc>
                <a:spcPct val="128899"/>
              </a:lnSpc>
              <a:spcBef>
                <a:spcPts val="130"/>
              </a:spcBef>
            </a:pP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Customer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proiles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are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linked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phone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number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only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(previously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name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number),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preventing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duplicate</a:t>
            </a:r>
            <a:r>
              <a:rPr sz="800" spc="-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proiles.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800">
              <a:latin typeface="Verdana"/>
              <a:cs typeface="Verdana"/>
            </a:endParaRPr>
          </a:p>
          <a:p>
            <a:pPr marL="12700" marR="5080">
              <a:lnSpc>
                <a:spcPct val="132800"/>
              </a:lnSpc>
            </a:pP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Improved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phone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orders: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now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search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any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criteria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such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address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or</a:t>
            </a:r>
            <a:r>
              <a:rPr sz="800" spc="-8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number.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800">
              <a:latin typeface="Verdana"/>
              <a:cs typeface="Verdana"/>
            </a:endParaRPr>
          </a:p>
          <a:p>
            <a:pPr marL="40640" marR="105410">
              <a:lnSpc>
                <a:spcPct val="132800"/>
              </a:lnSpc>
            </a:pP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Efortlessly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separately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on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one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call-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in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order,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with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the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new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shortcut,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</a:t>
            </a:r>
            <a:r>
              <a:rPr sz="800" spc="-7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by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Bag.</a:t>
            </a:r>
            <a:endParaRPr sz="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800">
              <a:latin typeface="Verdana"/>
              <a:cs typeface="Verdana"/>
            </a:endParaRPr>
          </a:p>
          <a:p>
            <a:pPr marL="40640" marR="27305">
              <a:lnSpc>
                <a:spcPct val="128899"/>
              </a:lnSpc>
            </a:pP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Easily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reconcile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third-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party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delivery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payments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when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using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tablet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8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receiving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orders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and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the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POS</a:t>
            </a:r>
            <a:r>
              <a:rPr sz="800" spc="-6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for</a:t>
            </a:r>
            <a:r>
              <a:rPr sz="80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tracking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5" dirty="0">
                <a:solidFill>
                  <a:srgbClr val="62778B"/>
                </a:solidFill>
                <a:latin typeface="Verdana"/>
                <a:cs typeface="Verdana"/>
              </a:rPr>
              <a:t>sales;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Now</a:t>
            </a:r>
            <a:r>
              <a:rPr sz="800" spc="-9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62778B"/>
                </a:solidFill>
                <a:latin typeface="Verdana"/>
                <a:cs typeface="Verdana"/>
              </a:rPr>
              <a:t>you</a:t>
            </a:r>
            <a:r>
              <a:rPr sz="800" spc="-5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can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label</a:t>
            </a:r>
            <a:r>
              <a:rPr sz="800" spc="-5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orders for</a:t>
            </a:r>
            <a:r>
              <a:rPr sz="800" spc="-7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UberEats,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25" dirty="0">
                <a:solidFill>
                  <a:srgbClr val="62778B"/>
                </a:solidFill>
                <a:latin typeface="Verdana"/>
                <a:cs typeface="Verdana"/>
              </a:rPr>
              <a:t>DoorDash,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etc.,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to</a:t>
            </a:r>
            <a:r>
              <a:rPr sz="800" spc="-45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30" dirty="0">
                <a:solidFill>
                  <a:srgbClr val="62778B"/>
                </a:solidFill>
                <a:latin typeface="Verdana"/>
                <a:cs typeface="Verdana"/>
              </a:rPr>
              <a:t>more</a:t>
            </a:r>
            <a:r>
              <a:rPr sz="800" spc="-4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clearly </a:t>
            </a:r>
            <a:r>
              <a:rPr sz="800" dirty="0">
                <a:solidFill>
                  <a:srgbClr val="62778B"/>
                </a:solidFill>
                <a:latin typeface="Verdana"/>
                <a:cs typeface="Verdana"/>
              </a:rPr>
              <a:t>reconcile</a:t>
            </a:r>
            <a:r>
              <a:rPr sz="800" spc="-60" dirty="0">
                <a:solidFill>
                  <a:srgbClr val="62778B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62778B"/>
                </a:solidFill>
                <a:latin typeface="Verdana"/>
                <a:cs typeface="Verdana"/>
              </a:rPr>
              <a:t>sales.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23925" y="3883030"/>
            <a:ext cx="6848475" cy="2570480"/>
            <a:chOff x="923925" y="3883030"/>
            <a:chExt cx="6848475" cy="2570480"/>
          </a:xfrm>
        </p:grpSpPr>
        <p:sp>
          <p:nvSpPr>
            <p:cNvPr id="23" name="object 23"/>
            <p:cNvSpPr/>
            <p:nvPr/>
          </p:nvSpPr>
          <p:spPr>
            <a:xfrm>
              <a:off x="6057198" y="3883030"/>
              <a:ext cx="1715770" cy="2570480"/>
            </a:xfrm>
            <a:custGeom>
              <a:avLst/>
              <a:gdLst/>
              <a:ahLst/>
              <a:cxnLst/>
              <a:rect l="l" t="t" r="r" b="b"/>
              <a:pathLst>
                <a:path w="1715770" h="2570479">
                  <a:moveTo>
                    <a:pt x="0" y="0"/>
                  </a:moveTo>
                  <a:lnTo>
                    <a:pt x="1715200" y="0"/>
                  </a:lnTo>
                  <a:lnTo>
                    <a:pt x="1715200" y="2570362"/>
                  </a:lnTo>
                  <a:lnTo>
                    <a:pt x="1685909" y="2560658"/>
                  </a:lnTo>
                  <a:lnTo>
                    <a:pt x="1644827" y="2546127"/>
                  </a:lnTo>
                  <a:lnTo>
                    <a:pt x="1604070" y="2530788"/>
                  </a:lnTo>
                  <a:lnTo>
                    <a:pt x="1563644" y="2514650"/>
                  </a:lnTo>
                  <a:lnTo>
                    <a:pt x="1523557" y="2497721"/>
                  </a:lnTo>
                  <a:lnTo>
                    <a:pt x="1483817" y="2480010"/>
                  </a:lnTo>
                  <a:lnTo>
                    <a:pt x="1444431" y="2461525"/>
                  </a:lnTo>
                  <a:lnTo>
                    <a:pt x="1405406" y="2442273"/>
                  </a:lnTo>
                  <a:lnTo>
                    <a:pt x="1366750" y="2422265"/>
                  </a:lnTo>
                  <a:lnTo>
                    <a:pt x="1328471" y="2401507"/>
                  </a:lnTo>
                  <a:lnTo>
                    <a:pt x="1290575" y="2380009"/>
                  </a:lnTo>
                  <a:lnTo>
                    <a:pt x="1253071" y="2357778"/>
                  </a:lnTo>
                  <a:lnTo>
                    <a:pt x="1215965" y="2334824"/>
                  </a:lnTo>
                  <a:lnTo>
                    <a:pt x="1179265" y="2311154"/>
                  </a:lnTo>
                  <a:lnTo>
                    <a:pt x="1142979" y="2286776"/>
                  </a:lnTo>
                  <a:lnTo>
                    <a:pt x="1107113" y="2261700"/>
                  </a:lnTo>
                  <a:lnTo>
                    <a:pt x="1071676" y="2235933"/>
                  </a:lnTo>
                  <a:lnTo>
                    <a:pt x="1036675" y="2209484"/>
                  </a:lnTo>
                  <a:lnTo>
                    <a:pt x="1002118" y="2182362"/>
                  </a:lnTo>
                  <a:lnTo>
                    <a:pt x="968010" y="2154574"/>
                  </a:lnTo>
                  <a:lnTo>
                    <a:pt x="934362" y="2126128"/>
                  </a:lnTo>
                  <a:lnTo>
                    <a:pt x="901178" y="2097034"/>
                  </a:lnTo>
                  <a:lnTo>
                    <a:pt x="868468" y="2067300"/>
                  </a:lnTo>
                  <a:lnTo>
                    <a:pt x="836238" y="2036934"/>
                  </a:lnTo>
                  <a:lnTo>
                    <a:pt x="804496" y="2005944"/>
                  </a:lnTo>
                  <a:lnTo>
                    <a:pt x="773249" y="1974339"/>
                  </a:lnTo>
                  <a:lnTo>
                    <a:pt x="742505" y="1942127"/>
                  </a:lnTo>
                  <a:lnTo>
                    <a:pt x="712272" y="1909316"/>
                  </a:lnTo>
                  <a:lnTo>
                    <a:pt x="682556" y="1875915"/>
                  </a:lnTo>
                  <a:lnTo>
                    <a:pt x="653365" y="1841933"/>
                  </a:lnTo>
                  <a:lnTo>
                    <a:pt x="624706" y="1807376"/>
                  </a:lnTo>
                  <a:lnTo>
                    <a:pt x="596588" y="1772255"/>
                  </a:lnTo>
                  <a:lnTo>
                    <a:pt x="569017" y="1736577"/>
                  </a:lnTo>
                  <a:lnTo>
                    <a:pt x="542000" y="1700351"/>
                  </a:lnTo>
                  <a:lnTo>
                    <a:pt x="515546" y="1663584"/>
                  </a:lnTo>
                  <a:lnTo>
                    <a:pt x="489662" y="1626286"/>
                  </a:lnTo>
                  <a:lnTo>
                    <a:pt x="464355" y="1588465"/>
                  </a:lnTo>
                  <a:lnTo>
                    <a:pt x="439632" y="1550128"/>
                  </a:lnTo>
                  <a:lnTo>
                    <a:pt x="415502" y="1511285"/>
                  </a:lnTo>
                  <a:lnTo>
                    <a:pt x="391971" y="1471944"/>
                  </a:lnTo>
                  <a:lnTo>
                    <a:pt x="369047" y="1432113"/>
                  </a:lnTo>
                  <a:lnTo>
                    <a:pt x="346737" y="1391801"/>
                  </a:lnTo>
                  <a:lnTo>
                    <a:pt x="325049" y="1351015"/>
                  </a:lnTo>
                  <a:lnTo>
                    <a:pt x="303990" y="1309764"/>
                  </a:lnTo>
                  <a:lnTo>
                    <a:pt x="283568" y="1268057"/>
                  </a:lnTo>
                  <a:lnTo>
                    <a:pt x="263790" y="1225902"/>
                  </a:lnTo>
                  <a:lnTo>
                    <a:pt x="244663" y="1183307"/>
                  </a:lnTo>
                  <a:lnTo>
                    <a:pt x="226195" y="1140281"/>
                  </a:lnTo>
                  <a:lnTo>
                    <a:pt x="208394" y="1096832"/>
                  </a:lnTo>
                  <a:lnTo>
                    <a:pt x="191267" y="1052969"/>
                  </a:lnTo>
                  <a:lnTo>
                    <a:pt x="174821" y="1008698"/>
                  </a:lnTo>
                  <a:lnTo>
                    <a:pt x="159063" y="964031"/>
                  </a:lnTo>
                  <a:lnTo>
                    <a:pt x="144002" y="918973"/>
                  </a:lnTo>
                  <a:lnTo>
                    <a:pt x="129645" y="873534"/>
                  </a:lnTo>
                  <a:lnTo>
                    <a:pt x="115998" y="827723"/>
                  </a:lnTo>
                  <a:lnTo>
                    <a:pt x="103070" y="781547"/>
                  </a:lnTo>
                  <a:lnTo>
                    <a:pt x="90867" y="735015"/>
                  </a:lnTo>
                  <a:lnTo>
                    <a:pt x="79399" y="688135"/>
                  </a:lnTo>
                  <a:lnTo>
                    <a:pt x="68670" y="640916"/>
                  </a:lnTo>
                  <a:lnTo>
                    <a:pt x="58690" y="593365"/>
                  </a:lnTo>
                  <a:lnTo>
                    <a:pt x="49466" y="545492"/>
                  </a:lnTo>
                  <a:lnTo>
                    <a:pt x="41005" y="497305"/>
                  </a:lnTo>
                  <a:lnTo>
                    <a:pt x="33314" y="448812"/>
                  </a:lnTo>
                  <a:lnTo>
                    <a:pt x="26402" y="400021"/>
                  </a:lnTo>
                  <a:lnTo>
                    <a:pt x="20274" y="350941"/>
                  </a:lnTo>
                  <a:lnTo>
                    <a:pt x="14940" y="301580"/>
                  </a:lnTo>
                  <a:lnTo>
                    <a:pt x="10406" y="251947"/>
                  </a:lnTo>
                  <a:lnTo>
                    <a:pt x="6679" y="202049"/>
                  </a:lnTo>
                  <a:lnTo>
                    <a:pt x="3768" y="151896"/>
                  </a:lnTo>
                  <a:lnTo>
                    <a:pt x="1679" y="101495"/>
                  </a:lnTo>
                  <a:lnTo>
                    <a:pt x="421" y="50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95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3925" y="5753100"/>
              <a:ext cx="171450" cy="1333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2975" y="6248400"/>
              <a:ext cx="171450" cy="133350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1932</Words>
  <Application>Microsoft Office PowerPoint</Application>
  <PresentationFormat>Custom</PresentationFormat>
  <Paragraphs>174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Tahoma</vt:lpstr>
      <vt:lpstr>Times New Roman</vt:lpstr>
      <vt:lpstr>Verdana</vt:lpstr>
      <vt:lpstr>Office Theme</vt:lpstr>
      <vt:lpstr>More powerful, even more user-friendly features.</vt:lpstr>
      <vt:lpstr>Simple, yet signiicant</vt:lpstr>
      <vt:lpstr>New ways to accept orders, more revenue</vt:lpstr>
      <vt:lpstr>Get mobilized, secure, and the latest payment technology</vt:lpstr>
      <vt:lpstr>All your restaurant's data in the palm of your hand</vt:lpstr>
      <vt:lpstr>Make fast, easy decisions with clear, understandable data</vt:lpstr>
      <vt:lpstr>Refined &amp; reworked time keeping for full transparency over your labor</vt:lpstr>
      <vt:lpstr>New shortcuts, Boosted eficiency</vt:lpstr>
      <vt:lpstr>New look, new tools, Streamlined takeout</vt:lpstr>
      <vt:lpstr>Get years of free updates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MicroSale-Version-10-2022</dc:title>
  <dc:creator>Visme</dc:creator>
  <cp:lastModifiedBy>Jon Bomser</cp:lastModifiedBy>
  <cp:revision>1</cp:revision>
  <dcterms:created xsi:type="dcterms:W3CDTF">2024-03-22T13:20:20Z</dcterms:created>
  <dcterms:modified xsi:type="dcterms:W3CDTF">2024-03-22T13:24:30Z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Visme</vt:lpwstr>
  </property>
  <property fmtid="{D5CDD505-2E9C-101B-9397-08002B2CF9AE}" pid="3" name="Producer">
    <vt:lpwstr>Visme</vt:lpwstr>
  </property>
</Properties>
</file>