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394B66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5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394B66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5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5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5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5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1225" y="1158875"/>
            <a:ext cx="4857115" cy="846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759" y="2681271"/>
            <a:ext cx="3371215" cy="2545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394B66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434559" y="9655175"/>
            <a:ext cx="198120" cy="243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006CFF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5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hyperlink" Target="https://itunes.apple.com/us/app/microsale/id1246248778?mt=8" TargetMode="External"/><Relationship Id="rId10" Type="http://schemas.openxmlformats.org/officeDocument/2006/relationships/image" Target="../media/image27.png"/><Relationship Id="rId11" Type="http://schemas.openxmlformats.org/officeDocument/2006/relationships/hyperlink" Target="https://play.google.com/store/apps/details?id=com.microsale&amp;hl=en" TargetMode="External"/><Relationship Id="rId12" Type="http://schemas.openxmlformats.org/officeDocument/2006/relationships/image" Target="../media/image28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jp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jpg"/><Relationship Id="rId5" Type="http://schemas.openxmlformats.org/officeDocument/2006/relationships/image" Target="../media/image40.png"/><Relationship Id="rId6" Type="http://schemas.openxmlformats.org/officeDocument/2006/relationships/hyperlink" Target="http://www.7shits.com/" TargetMode="External"/><Relationship Id="rId7" Type="http://schemas.openxmlformats.org/officeDocument/2006/relationships/hyperlink" Target="http://www.fourth.com/" TargetMode="External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2" Type="http://schemas.openxmlformats.org/officeDocument/2006/relationships/image" Target="../media/image45.png"/><Relationship Id="rId13" Type="http://schemas.openxmlformats.org/officeDocument/2006/relationships/image" Target="../media/image46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Relationship Id="rId11" Type="http://schemas.openxmlformats.org/officeDocument/2006/relationships/image" Target="../media/image56.png"/><Relationship Id="rId12" Type="http://schemas.openxmlformats.org/officeDocument/2006/relationships/image" Target="../media/image57.png"/><Relationship Id="rId13" Type="http://schemas.openxmlformats.org/officeDocument/2006/relationships/image" Target="../media/image58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18.png"/><Relationship Id="rId7" Type="http://schemas.openxmlformats.org/officeDocument/2006/relationships/image" Target="../media/image63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9400" y="5092700"/>
            <a:ext cx="4267835" cy="846455"/>
          </a:xfrm>
          <a:prstGeom prst="rect"/>
        </p:spPr>
        <p:txBody>
          <a:bodyPr wrap="square" lIns="0" tIns="26034" rIns="0" bIns="0" rtlCol="0" vert="horz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204"/>
              </a:spcBef>
            </a:pPr>
            <a:r>
              <a:rPr dirty="0" spc="105" b="1">
                <a:latin typeface="Calibri"/>
                <a:cs typeface="Calibri"/>
              </a:rPr>
              <a:t>More</a:t>
            </a:r>
            <a:r>
              <a:rPr dirty="0" spc="10" b="1">
                <a:latin typeface="Calibri"/>
                <a:cs typeface="Calibri"/>
              </a:rPr>
              <a:t> </a:t>
            </a:r>
            <a:r>
              <a:rPr dirty="0" spc="155" b="1">
                <a:latin typeface="Calibri"/>
                <a:cs typeface="Calibri"/>
              </a:rPr>
              <a:t>powerful,</a:t>
            </a:r>
            <a:r>
              <a:rPr dirty="0" spc="10" b="1">
                <a:latin typeface="Calibri"/>
                <a:cs typeface="Calibri"/>
              </a:rPr>
              <a:t> </a:t>
            </a:r>
            <a:r>
              <a:rPr dirty="0" spc="-125"/>
              <a:t>even</a:t>
            </a:r>
            <a:r>
              <a:rPr dirty="0" spc="-270"/>
              <a:t> </a:t>
            </a:r>
            <a:r>
              <a:rPr dirty="0" spc="-125"/>
              <a:t>more </a:t>
            </a:r>
            <a:r>
              <a:rPr dirty="0" spc="-215"/>
              <a:t>user-</a:t>
            </a:r>
            <a:r>
              <a:rPr dirty="0" spc="-95"/>
              <a:t>friendly</a:t>
            </a:r>
            <a:r>
              <a:rPr dirty="0" spc="-290"/>
              <a:t> </a:t>
            </a:r>
            <a:r>
              <a:rPr dirty="0" spc="-10"/>
              <a:t>features.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549400" y="4730765"/>
            <a:ext cx="12928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9660" algn="l"/>
              </a:tabLst>
            </a:pP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V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5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65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75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N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dirty="0" sz="1200" spc="-390">
                <a:solidFill>
                  <a:srgbClr val="006CFF"/>
                </a:solidFill>
                <a:latin typeface="Verdana"/>
                <a:cs typeface="Verdana"/>
              </a:rPr>
              <a:t>1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0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703582" y="8618616"/>
            <a:ext cx="6069330" cy="1440180"/>
            <a:chOff x="1703582" y="8618616"/>
            <a:chExt cx="6069330" cy="1440180"/>
          </a:xfrm>
        </p:grpSpPr>
        <p:sp>
          <p:nvSpPr>
            <p:cNvPr id="5" name="object 5" descr=""/>
            <p:cNvSpPr/>
            <p:nvPr/>
          </p:nvSpPr>
          <p:spPr>
            <a:xfrm>
              <a:off x="6028982" y="8736314"/>
              <a:ext cx="1743710" cy="1322705"/>
            </a:xfrm>
            <a:custGeom>
              <a:avLst/>
              <a:gdLst/>
              <a:ahLst/>
              <a:cxnLst/>
              <a:rect l="l" t="t" r="r" b="b"/>
              <a:pathLst>
                <a:path w="1743709" h="1322704">
                  <a:moveTo>
                    <a:pt x="1743417" y="1322086"/>
                  </a:moveTo>
                  <a:lnTo>
                    <a:pt x="0" y="1322086"/>
                  </a:lnTo>
                  <a:lnTo>
                    <a:pt x="10354" y="1307237"/>
                  </a:lnTo>
                  <a:lnTo>
                    <a:pt x="39295" y="1263821"/>
                  </a:lnTo>
                  <a:lnTo>
                    <a:pt x="67417" y="1219854"/>
                  </a:lnTo>
                  <a:lnTo>
                    <a:pt x="94784" y="1175424"/>
                  </a:lnTo>
                  <a:lnTo>
                    <a:pt x="121461" y="1130622"/>
                  </a:lnTo>
                  <a:lnTo>
                    <a:pt x="147513" y="1085538"/>
                  </a:lnTo>
                  <a:lnTo>
                    <a:pt x="173005" y="1040261"/>
                  </a:lnTo>
                  <a:lnTo>
                    <a:pt x="198273" y="997209"/>
                  </a:lnTo>
                  <a:lnTo>
                    <a:pt x="225038" y="955267"/>
                  </a:lnTo>
                  <a:lnTo>
                    <a:pt x="253231" y="914407"/>
                  </a:lnTo>
                  <a:lnTo>
                    <a:pt x="282781" y="874607"/>
                  </a:lnTo>
                  <a:lnTo>
                    <a:pt x="313621" y="835840"/>
                  </a:lnTo>
                  <a:lnTo>
                    <a:pt x="345682" y="798082"/>
                  </a:lnTo>
                  <a:lnTo>
                    <a:pt x="378893" y="761308"/>
                  </a:lnTo>
                  <a:lnTo>
                    <a:pt x="413185" y="725492"/>
                  </a:lnTo>
                  <a:lnTo>
                    <a:pt x="448490" y="690610"/>
                  </a:lnTo>
                  <a:lnTo>
                    <a:pt x="484739" y="656637"/>
                  </a:lnTo>
                  <a:lnTo>
                    <a:pt x="521862" y="623548"/>
                  </a:lnTo>
                  <a:lnTo>
                    <a:pt x="559790" y="591318"/>
                  </a:lnTo>
                  <a:lnTo>
                    <a:pt x="598453" y="559921"/>
                  </a:lnTo>
                  <a:lnTo>
                    <a:pt x="637784" y="529333"/>
                  </a:lnTo>
                  <a:lnTo>
                    <a:pt x="677711" y="499529"/>
                  </a:lnTo>
                  <a:lnTo>
                    <a:pt x="718168" y="470485"/>
                  </a:lnTo>
                  <a:lnTo>
                    <a:pt x="759083" y="442174"/>
                  </a:lnTo>
                  <a:lnTo>
                    <a:pt x="800389" y="414572"/>
                  </a:lnTo>
                  <a:lnTo>
                    <a:pt x="842015" y="387654"/>
                  </a:lnTo>
                  <a:lnTo>
                    <a:pt x="883893" y="361395"/>
                  </a:lnTo>
                  <a:lnTo>
                    <a:pt x="927593" y="335306"/>
                  </a:lnTo>
                  <a:lnTo>
                    <a:pt x="971723" y="310108"/>
                  </a:lnTo>
                  <a:lnTo>
                    <a:pt x="1016266" y="285774"/>
                  </a:lnTo>
                  <a:lnTo>
                    <a:pt x="1061205" y="262276"/>
                  </a:lnTo>
                  <a:lnTo>
                    <a:pt x="1106521" y="239589"/>
                  </a:lnTo>
                  <a:lnTo>
                    <a:pt x="1152198" y="217685"/>
                  </a:lnTo>
                  <a:lnTo>
                    <a:pt x="1198217" y="196538"/>
                  </a:lnTo>
                  <a:lnTo>
                    <a:pt x="1244561" y="176120"/>
                  </a:lnTo>
                  <a:lnTo>
                    <a:pt x="1291213" y="156406"/>
                  </a:lnTo>
                  <a:lnTo>
                    <a:pt x="1338154" y="137369"/>
                  </a:lnTo>
                  <a:lnTo>
                    <a:pt x="1385368" y="118981"/>
                  </a:lnTo>
                  <a:lnTo>
                    <a:pt x="1432837" y="101216"/>
                  </a:lnTo>
                  <a:lnTo>
                    <a:pt x="1480543" y="84048"/>
                  </a:lnTo>
                  <a:lnTo>
                    <a:pt x="1528468" y="67448"/>
                  </a:lnTo>
                  <a:lnTo>
                    <a:pt x="1576596" y="51392"/>
                  </a:lnTo>
                  <a:lnTo>
                    <a:pt x="1624908" y="35851"/>
                  </a:lnTo>
                  <a:lnTo>
                    <a:pt x="1673387" y="20800"/>
                  </a:lnTo>
                  <a:lnTo>
                    <a:pt x="1743417" y="0"/>
                  </a:lnTo>
                  <a:lnTo>
                    <a:pt x="1743417" y="1322086"/>
                  </a:lnTo>
                  <a:close/>
                </a:path>
              </a:pathLst>
            </a:custGeom>
            <a:solidFill>
              <a:srgbClr val="1E5B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028982" y="8736314"/>
              <a:ext cx="1743710" cy="1322705"/>
            </a:xfrm>
            <a:custGeom>
              <a:avLst/>
              <a:gdLst/>
              <a:ahLst/>
              <a:cxnLst/>
              <a:rect l="l" t="t" r="r" b="b"/>
              <a:pathLst>
                <a:path w="1743709" h="1322704">
                  <a:moveTo>
                    <a:pt x="0" y="1322086"/>
                  </a:moveTo>
                  <a:lnTo>
                    <a:pt x="39295" y="1263821"/>
                  </a:lnTo>
                  <a:lnTo>
                    <a:pt x="67417" y="1219854"/>
                  </a:lnTo>
                  <a:lnTo>
                    <a:pt x="94784" y="1175424"/>
                  </a:lnTo>
                  <a:lnTo>
                    <a:pt x="121461" y="1130622"/>
                  </a:lnTo>
                  <a:lnTo>
                    <a:pt x="147513" y="1085537"/>
                  </a:lnTo>
                  <a:lnTo>
                    <a:pt x="173005" y="1040261"/>
                  </a:lnTo>
                  <a:lnTo>
                    <a:pt x="198273" y="997209"/>
                  </a:lnTo>
                  <a:lnTo>
                    <a:pt x="225038" y="955267"/>
                  </a:lnTo>
                  <a:lnTo>
                    <a:pt x="253231" y="914407"/>
                  </a:lnTo>
                  <a:lnTo>
                    <a:pt x="282781" y="874607"/>
                  </a:lnTo>
                  <a:lnTo>
                    <a:pt x="313621" y="835840"/>
                  </a:lnTo>
                  <a:lnTo>
                    <a:pt x="345682" y="798082"/>
                  </a:lnTo>
                  <a:lnTo>
                    <a:pt x="378893" y="761308"/>
                  </a:lnTo>
                  <a:lnTo>
                    <a:pt x="413185" y="725492"/>
                  </a:lnTo>
                  <a:lnTo>
                    <a:pt x="448490" y="690610"/>
                  </a:lnTo>
                  <a:lnTo>
                    <a:pt x="484739" y="656637"/>
                  </a:lnTo>
                  <a:lnTo>
                    <a:pt x="521862" y="623548"/>
                  </a:lnTo>
                  <a:lnTo>
                    <a:pt x="559789" y="591318"/>
                  </a:lnTo>
                  <a:lnTo>
                    <a:pt x="598453" y="559921"/>
                  </a:lnTo>
                  <a:lnTo>
                    <a:pt x="637784" y="529333"/>
                  </a:lnTo>
                  <a:lnTo>
                    <a:pt x="677711" y="499529"/>
                  </a:lnTo>
                  <a:lnTo>
                    <a:pt x="718168" y="470485"/>
                  </a:lnTo>
                  <a:lnTo>
                    <a:pt x="759083" y="442174"/>
                  </a:lnTo>
                  <a:lnTo>
                    <a:pt x="800389" y="414572"/>
                  </a:lnTo>
                  <a:lnTo>
                    <a:pt x="842015" y="387654"/>
                  </a:lnTo>
                  <a:lnTo>
                    <a:pt x="883893" y="361395"/>
                  </a:lnTo>
                  <a:lnTo>
                    <a:pt x="927593" y="335306"/>
                  </a:lnTo>
                  <a:lnTo>
                    <a:pt x="971723" y="310108"/>
                  </a:lnTo>
                  <a:lnTo>
                    <a:pt x="1016266" y="285774"/>
                  </a:lnTo>
                  <a:lnTo>
                    <a:pt x="1061205" y="262276"/>
                  </a:lnTo>
                  <a:lnTo>
                    <a:pt x="1106521" y="239589"/>
                  </a:lnTo>
                  <a:lnTo>
                    <a:pt x="1152198" y="217685"/>
                  </a:lnTo>
                  <a:lnTo>
                    <a:pt x="1198217" y="196538"/>
                  </a:lnTo>
                  <a:lnTo>
                    <a:pt x="1244561" y="176120"/>
                  </a:lnTo>
                  <a:lnTo>
                    <a:pt x="1291213" y="156406"/>
                  </a:lnTo>
                  <a:lnTo>
                    <a:pt x="1338154" y="137369"/>
                  </a:lnTo>
                  <a:lnTo>
                    <a:pt x="1385368" y="118981"/>
                  </a:lnTo>
                  <a:lnTo>
                    <a:pt x="1432837" y="101216"/>
                  </a:lnTo>
                  <a:lnTo>
                    <a:pt x="1480543" y="84048"/>
                  </a:lnTo>
                  <a:lnTo>
                    <a:pt x="1528468" y="67448"/>
                  </a:lnTo>
                  <a:lnTo>
                    <a:pt x="1576596" y="51392"/>
                  </a:lnTo>
                  <a:lnTo>
                    <a:pt x="1624908" y="35851"/>
                  </a:lnTo>
                  <a:lnTo>
                    <a:pt x="1673387" y="20800"/>
                  </a:lnTo>
                  <a:lnTo>
                    <a:pt x="1722015" y="6212"/>
                  </a:lnTo>
                  <a:lnTo>
                    <a:pt x="1743417" y="0"/>
                  </a:lnTo>
                </a:path>
              </a:pathLst>
            </a:custGeom>
            <a:ln w="3175">
              <a:solidFill>
                <a:srgbClr val="1E5BF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7186" y="8618616"/>
              <a:ext cx="3135213" cy="143978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3582" y="8801100"/>
              <a:ext cx="133350" cy="13208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5268" y="9086850"/>
              <a:ext cx="122141" cy="12336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03582" y="9410700"/>
              <a:ext cx="152400" cy="95250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5066296" y="8739278"/>
            <a:ext cx="1147445" cy="3263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950" b="1">
                <a:solidFill>
                  <a:srgbClr val="FFFFFF"/>
                </a:solidFill>
                <a:latin typeface="Calibri"/>
                <a:cs typeface="Calibri"/>
              </a:rPr>
              <a:t>V.10</a:t>
            </a:r>
            <a:r>
              <a:rPr dirty="0" sz="1950" spc="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950" spc="155" b="1">
                <a:solidFill>
                  <a:srgbClr val="FFFFFF"/>
                </a:solidFill>
                <a:latin typeface="Calibri"/>
                <a:cs typeface="Calibri"/>
              </a:rPr>
              <a:t>2022</a:t>
            </a:r>
            <a:endParaRPr sz="1950">
              <a:latin typeface="Calibri"/>
              <a:cs typeface="Calibri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0" y="0"/>
            <a:ext cx="4152900" cy="4163060"/>
            <a:chOff x="0" y="0"/>
            <a:chExt cx="4152900" cy="4163060"/>
          </a:xfrm>
        </p:grpSpPr>
        <p:sp>
          <p:nvSpPr>
            <p:cNvPr id="13" name="object 13" descr=""/>
            <p:cNvSpPr/>
            <p:nvPr/>
          </p:nvSpPr>
          <p:spPr>
            <a:xfrm>
              <a:off x="0" y="0"/>
              <a:ext cx="581025" cy="828675"/>
            </a:xfrm>
            <a:custGeom>
              <a:avLst/>
              <a:gdLst/>
              <a:ahLst/>
              <a:cxnLst/>
              <a:rect l="l" t="t" r="r" b="b"/>
              <a:pathLst>
                <a:path w="581025" h="828675">
                  <a:moveTo>
                    <a:pt x="114298" y="828674"/>
                  </a:moveTo>
                  <a:lnTo>
                    <a:pt x="68553" y="826427"/>
                  </a:lnTo>
                  <a:lnTo>
                    <a:pt x="23247" y="819706"/>
                  </a:lnTo>
                  <a:lnTo>
                    <a:pt x="0" y="814451"/>
                  </a:lnTo>
                  <a:lnTo>
                    <a:pt x="0" y="0"/>
                  </a:lnTo>
                  <a:lnTo>
                    <a:pt x="408929" y="0"/>
                  </a:lnTo>
                  <a:lnTo>
                    <a:pt x="444323" y="31925"/>
                  </a:lnTo>
                  <a:lnTo>
                    <a:pt x="475082" y="65862"/>
                  </a:lnTo>
                  <a:lnTo>
                    <a:pt x="502368" y="102651"/>
                  </a:lnTo>
                  <a:lnTo>
                    <a:pt x="525914" y="141937"/>
                  </a:lnTo>
                  <a:lnTo>
                    <a:pt x="545497" y="183342"/>
                  </a:lnTo>
                  <a:lnTo>
                    <a:pt x="560929" y="226466"/>
                  </a:lnTo>
                  <a:lnTo>
                    <a:pt x="572056" y="270897"/>
                  </a:lnTo>
                  <a:lnTo>
                    <a:pt x="578777" y="316203"/>
                  </a:lnTo>
                  <a:lnTo>
                    <a:pt x="581024" y="361948"/>
                  </a:lnTo>
                  <a:lnTo>
                    <a:pt x="580884" y="373407"/>
                  </a:lnTo>
                  <a:lnTo>
                    <a:pt x="577514" y="419084"/>
                  </a:lnTo>
                  <a:lnTo>
                    <a:pt x="569682" y="464213"/>
                  </a:lnTo>
                  <a:lnTo>
                    <a:pt x="557466" y="508356"/>
                  </a:lnTo>
                  <a:lnTo>
                    <a:pt x="540982" y="551089"/>
                  </a:lnTo>
                  <a:lnTo>
                    <a:pt x="520389" y="592001"/>
                  </a:lnTo>
                  <a:lnTo>
                    <a:pt x="495885" y="630696"/>
                  </a:lnTo>
                  <a:lnTo>
                    <a:pt x="467705" y="666805"/>
                  </a:lnTo>
                  <a:lnTo>
                    <a:pt x="436123" y="699975"/>
                  </a:lnTo>
                  <a:lnTo>
                    <a:pt x="401441" y="729891"/>
                  </a:lnTo>
                  <a:lnTo>
                    <a:pt x="363992" y="756266"/>
                  </a:lnTo>
                  <a:lnTo>
                    <a:pt x="324142" y="778841"/>
                  </a:lnTo>
                  <a:lnTo>
                    <a:pt x="282267" y="797403"/>
                  </a:lnTo>
                  <a:lnTo>
                    <a:pt x="238779" y="811770"/>
                  </a:lnTo>
                  <a:lnTo>
                    <a:pt x="194088" y="821804"/>
                  </a:lnTo>
                  <a:lnTo>
                    <a:pt x="148630" y="827410"/>
                  </a:lnTo>
                  <a:lnTo>
                    <a:pt x="114298" y="828674"/>
                  </a:lnTo>
                  <a:close/>
                </a:path>
              </a:pathLst>
            </a:custGeom>
            <a:solidFill>
              <a:srgbClr val="ECEF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6849" y="3609995"/>
              <a:ext cx="2686016" cy="5524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10058400"/>
            <a:chOff x="0" y="0"/>
            <a:chExt cx="7772400" cy="100584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100584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0"/>
              <a:ext cx="7772400" cy="3870960"/>
            </a:xfrm>
            <a:custGeom>
              <a:avLst/>
              <a:gdLst/>
              <a:ahLst/>
              <a:cxnLst/>
              <a:rect l="l" t="t" r="r" b="b"/>
              <a:pathLst>
                <a:path w="7772400" h="3870960">
                  <a:moveTo>
                    <a:pt x="3571875" y="3870914"/>
                  </a:moveTo>
                  <a:lnTo>
                    <a:pt x="3475747" y="3870419"/>
                  </a:lnTo>
                  <a:lnTo>
                    <a:pt x="3331665" y="3867834"/>
                  </a:lnTo>
                  <a:lnTo>
                    <a:pt x="3187757" y="3863035"/>
                  </a:lnTo>
                  <a:lnTo>
                    <a:pt x="3044185" y="3856001"/>
                  </a:lnTo>
                  <a:lnTo>
                    <a:pt x="2901089" y="3846777"/>
                  </a:lnTo>
                  <a:lnTo>
                    <a:pt x="2758557" y="3835353"/>
                  </a:lnTo>
                  <a:lnTo>
                    <a:pt x="2616753" y="3821743"/>
                  </a:lnTo>
                  <a:lnTo>
                    <a:pt x="2475758" y="3805944"/>
                  </a:lnTo>
                  <a:lnTo>
                    <a:pt x="2335718" y="3787988"/>
                  </a:lnTo>
                  <a:lnTo>
                    <a:pt x="2196742" y="3767882"/>
                  </a:lnTo>
                  <a:lnTo>
                    <a:pt x="2058973" y="3745651"/>
                  </a:lnTo>
                  <a:lnTo>
                    <a:pt x="1922521" y="3721298"/>
                  </a:lnTo>
                  <a:lnTo>
                    <a:pt x="1787499" y="3694873"/>
                  </a:lnTo>
                  <a:lnTo>
                    <a:pt x="1642959" y="3663899"/>
                  </a:lnTo>
                  <a:lnTo>
                    <a:pt x="1533112" y="3638452"/>
                  </a:lnTo>
                  <a:lnTo>
                    <a:pt x="1424474" y="3611597"/>
                  </a:lnTo>
                  <a:lnTo>
                    <a:pt x="1317149" y="3583355"/>
                  </a:lnTo>
                  <a:lnTo>
                    <a:pt x="1211161" y="3553736"/>
                  </a:lnTo>
                  <a:lnTo>
                    <a:pt x="1106628" y="3522774"/>
                  </a:lnTo>
                  <a:lnTo>
                    <a:pt x="1003549" y="3490478"/>
                  </a:lnTo>
                  <a:lnTo>
                    <a:pt x="902056" y="3456881"/>
                  </a:lnTo>
                  <a:lnTo>
                    <a:pt x="802143" y="3421977"/>
                  </a:lnTo>
                  <a:lnTo>
                    <a:pt x="703912" y="3385809"/>
                  </a:lnTo>
                  <a:lnTo>
                    <a:pt x="607378" y="3348383"/>
                  </a:lnTo>
                  <a:lnTo>
                    <a:pt x="559786" y="3329220"/>
                  </a:lnTo>
                  <a:lnTo>
                    <a:pt x="512656" y="3309754"/>
                  </a:lnTo>
                  <a:lnTo>
                    <a:pt x="465986" y="3289980"/>
                  </a:lnTo>
                  <a:lnTo>
                    <a:pt x="419780" y="3269905"/>
                  </a:lnTo>
                  <a:lnTo>
                    <a:pt x="374047" y="3249539"/>
                  </a:lnTo>
                  <a:lnTo>
                    <a:pt x="328792" y="3228881"/>
                  </a:lnTo>
                  <a:lnTo>
                    <a:pt x="284017" y="3207932"/>
                  </a:lnTo>
                  <a:lnTo>
                    <a:pt x="239717" y="3186684"/>
                  </a:lnTo>
                  <a:lnTo>
                    <a:pt x="195959" y="3165169"/>
                  </a:lnTo>
                  <a:lnTo>
                    <a:pt x="152725" y="3143379"/>
                  </a:lnTo>
                  <a:lnTo>
                    <a:pt x="109999" y="3121305"/>
                  </a:lnTo>
                  <a:lnTo>
                    <a:pt x="67764" y="3098957"/>
                  </a:lnTo>
                  <a:lnTo>
                    <a:pt x="26070" y="3076348"/>
                  </a:lnTo>
                  <a:lnTo>
                    <a:pt x="0" y="3061859"/>
                  </a:lnTo>
                  <a:lnTo>
                    <a:pt x="0" y="0"/>
                  </a:lnTo>
                  <a:lnTo>
                    <a:pt x="7772400" y="0"/>
                  </a:lnTo>
                  <a:lnTo>
                    <a:pt x="7772400" y="2626267"/>
                  </a:lnTo>
                  <a:lnTo>
                    <a:pt x="7739972" y="2654183"/>
                  </a:lnTo>
                  <a:lnTo>
                    <a:pt x="7708144" y="2680812"/>
                  </a:lnTo>
                  <a:lnTo>
                    <a:pt x="7675699" y="2707235"/>
                  </a:lnTo>
                  <a:lnTo>
                    <a:pt x="7642637" y="2733460"/>
                  </a:lnTo>
                  <a:lnTo>
                    <a:pt x="7608943" y="2759473"/>
                  </a:lnTo>
                  <a:lnTo>
                    <a:pt x="7574653" y="2785262"/>
                  </a:lnTo>
                  <a:lnTo>
                    <a:pt x="7539762" y="2810830"/>
                  </a:lnTo>
                  <a:lnTo>
                    <a:pt x="7504261" y="2836179"/>
                  </a:lnTo>
                  <a:lnTo>
                    <a:pt x="7468166" y="2861284"/>
                  </a:lnTo>
                  <a:lnTo>
                    <a:pt x="7431494" y="2886160"/>
                  </a:lnTo>
                  <a:lnTo>
                    <a:pt x="7394242" y="2910804"/>
                  </a:lnTo>
                  <a:lnTo>
                    <a:pt x="7356406" y="2935213"/>
                  </a:lnTo>
                  <a:lnTo>
                    <a:pt x="7318004" y="2959363"/>
                  </a:lnTo>
                  <a:lnTo>
                    <a:pt x="7279052" y="2983269"/>
                  </a:lnTo>
                  <a:lnTo>
                    <a:pt x="7239541" y="3006927"/>
                  </a:lnTo>
                  <a:lnTo>
                    <a:pt x="7199465" y="3030332"/>
                  </a:lnTo>
                  <a:lnTo>
                    <a:pt x="7158838" y="3053473"/>
                  </a:lnTo>
                  <a:lnTo>
                    <a:pt x="7117680" y="3076348"/>
                  </a:lnTo>
                  <a:lnTo>
                    <a:pt x="7075985" y="3098957"/>
                  </a:lnTo>
                  <a:lnTo>
                    <a:pt x="7033750" y="3121305"/>
                  </a:lnTo>
                  <a:lnTo>
                    <a:pt x="6991009" y="3143383"/>
                  </a:lnTo>
                  <a:lnTo>
                    <a:pt x="6947747" y="3165180"/>
                  </a:lnTo>
                  <a:lnTo>
                    <a:pt x="6903982" y="3186696"/>
                  </a:lnTo>
                  <a:lnTo>
                    <a:pt x="6859732" y="3207932"/>
                  </a:lnTo>
                  <a:lnTo>
                    <a:pt x="6814963" y="3228881"/>
                  </a:lnTo>
                  <a:lnTo>
                    <a:pt x="6769717" y="3249539"/>
                  </a:lnTo>
                  <a:lnTo>
                    <a:pt x="6723986" y="3269905"/>
                  </a:lnTo>
                  <a:lnTo>
                    <a:pt x="6677763" y="3289980"/>
                  </a:lnTo>
                  <a:lnTo>
                    <a:pt x="6631093" y="3309754"/>
                  </a:lnTo>
                  <a:lnTo>
                    <a:pt x="6583963" y="3329220"/>
                  </a:lnTo>
                  <a:lnTo>
                    <a:pt x="6536371" y="3348383"/>
                  </a:lnTo>
                  <a:lnTo>
                    <a:pt x="6439837" y="3385809"/>
                  </a:lnTo>
                  <a:lnTo>
                    <a:pt x="6341607" y="3421977"/>
                  </a:lnTo>
                  <a:lnTo>
                    <a:pt x="6241693" y="3456881"/>
                  </a:lnTo>
                  <a:lnTo>
                    <a:pt x="6140200" y="3490478"/>
                  </a:lnTo>
                  <a:lnTo>
                    <a:pt x="6037121" y="3522774"/>
                  </a:lnTo>
                  <a:lnTo>
                    <a:pt x="5932588" y="3553736"/>
                  </a:lnTo>
                  <a:lnTo>
                    <a:pt x="5826600" y="3583355"/>
                  </a:lnTo>
                  <a:lnTo>
                    <a:pt x="5719275" y="3611597"/>
                  </a:lnTo>
                  <a:lnTo>
                    <a:pt x="5610637" y="3638452"/>
                  </a:lnTo>
                  <a:lnTo>
                    <a:pt x="5500790" y="3663899"/>
                  </a:lnTo>
                  <a:lnTo>
                    <a:pt x="5356250" y="3694873"/>
                  </a:lnTo>
                  <a:lnTo>
                    <a:pt x="5221228" y="3721298"/>
                  </a:lnTo>
                  <a:lnTo>
                    <a:pt x="5084776" y="3745651"/>
                  </a:lnTo>
                  <a:lnTo>
                    <a:pt x="4947007" y="3767882"/>
                  </a:lnTo>
                  <a:lnTo>
                    <a:pt x="4808031" y="3787988"/>
                  </a:lnTo>
                  <a:lnTo>
                    <a:pt x="4667991" y="3805944"/>
                  </a:lnTo>
                  <a:lnTo>
                    <a:pt x="4526996" y="3821743"/>
                  </a:lnTo>
                  <a:lnTo>
                    <a:pt x="4385192" y="3835353"/>
                  </a:lnTo>
                  <a:lnTo>
                    <a:pt x="4242660" y="3846777"/>
                  </a:lnTo>
                  <a:lnTo>
                    <a:pt x="4099564" y="3856001"/>
                  </a:lnTo>
                  <a:lnTo>
                    <a:pt x="3955993" y="3863035"/>
                  </a:lnTo>
                  <a:lnTo>
                    <a:pt x="3812085" y="3867834"/>
                  </a:lnTo>
                  <a:lnTo>
                    <a:pt x="3668002" y="3870419"/>
                  </a:lnTo>
                  <a:lnTo>
                    <a:pt x="3571875" y="3870914"/>
                  </a:lnTo>
                  <a:close/>
                </a:path>
              </a:pathLst>
            </a:custGeom>
            <a:solidFill>
              <a:srgbClr val="006CFF">
                <a:alpha val="4274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0124" y="8743949"/>
              <a:ext cx="133350" cy="13208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1808" y="9029699"/>
              <a:ext cx="122141" cy="12336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0124" y="9353549"/>
              <a:ext cx="152400" cy="95250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1002643" y="5496574"/>
            <a:ext cx="5082540" cy="162560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just" marL="12700" marR="5080">
              <a:lnSpc>
                <a:spcPct val="115700"/>
              </a:lnSpc>
              <a:spcBef>
                <a:spcPts val="125"/>
              </a:spcBef>
            </a:pPr>
            <a:r>
              <a:rPr dirty="0" sz="900" spc="55" b="1">
                <a:solidFill>
                  <a:srgbClr val="FFFFFF"/>
                </a:solidFill>
                <a:latin typeface="Century Gothic"/>
                <a:cs typeface="Century Gothic"/>
              </a:rPr>
              <a:t>KIS</a:t>
            </a:r>
            <a:r>
              <a:rPr dirty="0" sz="900" spc="75" b="1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z="900" spc="60" b="1">
                <a:solidFill>
                  <a:srgbClr val="FFFFFF"/>
                </a:solidFill>
                <a:latin typeface="Century Gothic"/>
                <a:cs typeface="Century Gothic"/>
              </a:rPr>
              <a:t>Sotware</a:t>
            </a:r>
            <a:r>
              <a:rPr dirty="0" sz="900" spc="75" b="1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z="900" b="1">
                <a:solidFill>
                  <a:srgbClr val="FFFFFF"/>
                </a:solidFill>
                <a:latin typeface="Century Gothic"/>
                <a:cs typeface="Century Gothic"/>
              </a:rPr>
              <a:t>Dba</a:t>
            </a:r>
            <a:r>
              <a:rPr dirty="0" sz="900" spc="75" b="1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z="900" b="1">
                <a:solidFill>
                  <a:srgbClr val="FFFFFF"/>
                </a:solidFill>
                <a:latin typeface="Century Gothic"/>
                <a:cs typeface="Century Gothic"/>
              </a:rPr>
              <a:t>MicroSale</a:t>
            </a:r>
            <a:r>
              <a:rPr dirty="0" sz="900" spc="80" b="1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z="900" b="1">
                <a:solidFill>
                  <a:srgbClr val="FFFFFF"/>
                </a:solidFill>
                <a:latin typeface="Century Gothic"/>
                <a:cs typeface="Century Gothic"/>
              </a:rPr>
              <a:t>POS</a:t>
            </a:r>
            <a:r>
              <a:rPr dirty="0" sz="900" spc="85" b="1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is</a:t>
            </a:r>
            <a:r>
              <a:rPr dirty="0" sz="900" spc="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a</a:t>
            </a:r>
            <a:r>
              <a:rPr dirty="0" sz="900" spc="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hospitality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focused</a:t>
            </a:r>
            <a:r>
              <a:rPr dirty="0" sz="900" spc="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sotware</a:t>
            </a:r>
            <a:r>
              <a:rPr dirty="0" sz="900" spc="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platform</a:t>
            </a:r>
            <a:r>
              <a:rPr dirty="0" sz="900" spc="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specializing</a:t>
            </a:r>
            <a:r>
              <a:rPr dirty="0" sz="900" spc="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in </a:t>
            </a:r>
            <a:r>
              <a:rPr dirty="0" sz="900" spc="-30">
                <a:solidFill>
                  <a:srgbClr val="ECEFF0"/>
                </a:solidFill>
                <a:latin typeface="Verdana"/>
                <a:cs typeface="Verdana"/>
              </a:rPr>
              <a:t>quick</a:t>
            </a:r>
            <a:r>
              <a:rPr dirty="0" sz="900" spc="-5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ECEFF0"/>
                </a:solidFill>
                <a:latin typeface="Verdana"/>
                <a:cs typeface="Verdana"/>
              </a:rPr>
              <a:t>service,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 full </a:t>
            </a:r>
            <a:r>
              <a:rPr dirty="0" sz="900" spc="-45">
                <a:solidFill>
                  <a:srgbClr val="ECEFF0"/>
                </a:solidFill>
                <a:latin typeface="Verdana"/>
                <a:cs typeface="Verdana"/>
              </a:rPr>
              <a:t>service,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ECEFF0"/>
                </a:solidFill>
                <a:latin typeface="Verdana"/>
                <a:cs typeface="Verdana"/>
              </a:rPr>
              <a:t>bars,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ECEFF0"/>
                </a:solidFill>
                <a:latin typeface="Verdana"/>
                <a:cs typeface="Verdana"/>
              </a:rPr>
              <a:t>pizzerias.</a:t>
            </a:r>
            <a:r>
              <a:rPr dirty="0" sz="900" spc="-3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ECEFF0"/>
                </a:solidFill>
                <a:latin typeface="Verdana"/>
                <a:cs typeface="Verdana"/>
              </a:rPr>
              <a:t>With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ECEFF0"/>
                </a:solidFill>
                <a:latin typeface="Verdana"/>
                <a:cs typeface="Verdana"/>
              </a:rPr>
              <a:t>over</a:t>
            </a:r>
            <a:r>
              <a:rPr dirty="0" sz="900" spc="-1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00">
                <a:solidFill>
                  <a:srgbClr val="ECEFF0"/>
                </a:solidFill>
                <a:latin typeface="Verdana"/>
                <a:cs typeface="Verdana"/>
              </a:rPr>
              <a:t>30</a:t>
            </a:r>
            <a:r>
              <a:rPr dirty="0" sz="900" spc="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ECEFF0"/>
                </a:solidFill>
                <a:latin typeface="Verdana"/>
                <a:cs typeface="Verdana"/>
              </a:rPr>
              <a:t>years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90">
                <a:solidFill>
                  <a:srgbClr val="ECEFF0"/>
                </a:solidFill>
                <a:latin typeface="Verdana"/>
                <a:cs typeface="Verdana"/>
              </a:rPr>
              <a:t>in</a:t>
            </a:r>
            <a:r>
              <a:rPr dirty="0" sz="900" spc="1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ECEFF0"/>
                </a:solidFill>
                <a:latin typeface="Verdana"/>
                <a:cs typeface="Verdana"/>
              </a:rPr>
              <a:t>business,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MicroSale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serves </a:t>
            </a:r>
            <a:r>
              <a:rPr dirty="0" sz="900" spc="-50">
                <a:solidFill>
                  <a:srgbClr val="ECEFF0"/>
                </a:solidFill>
                <a:latin typeface="Verdana"/>
                <a:cs typeface="Verdana"/>
              </a:rPr>
              <a:t>over</a:t>
            </a:r>
            <a:r>
              <a:rPr dirty="0" sz="900" spc="-3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10">
                <a:solidFill>
                  <a:srgbClr val="ECEFF0"/>
                </a:solidFill>
                <a:latin typeface="Verdana"/>
                <a:cs typeface="Verdana"/>
              </a:rPr>
              <a:t>95</a:t>
            </a:r>
            <a:r>
              <a:rPr dirty="0" sz="900" spc="3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certiied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ECEFF0"/>
                </a:solidFill>
                <a:latin typeface="Verdana"/>
                <a:cs typeface="Verdana"/>
              </a:rPr>
              <a:t>resellers</a:t>
            </a:r>
            <a:r>
              <a:rPr dirty="0" sz="900" spc="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dirty="0" sz="900" spc="1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independent</a:t>
            </a:r>
            <a:r>
              <a:rPr dirty="0" sz="900" spc="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sales</a:t>
            </a:r>
            <a:r>
              <a:rPr dirty="0" sz="900" spc="1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organizations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throughout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 the</a:t>
            </a:r>
            <a:r>
              <a:rPr dirty="0" sz="900" spc="1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United</a:t>
            </a:r>
            <a:r>
              <a:rPr dirty="0" sz="900" spc="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States and</a:t>
            </a:r>
            <a:r>
              <a:rPr dirty="0" sz="900" spc="-8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Puerto</a:t>
            </a:r>
            <a:r>
              <a:rPr dirty="0" sz="900" spc="-8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Rico.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900">
              <a:latin typeface="Verdana"/>
              <a:cs typeface="Verdana"/>
            </a:endParaRPr>
          </a:p>
          <a:p>
            <a:pPr algn="just" marL="12700" marR="5080">
              <a:lnSpc>
                <a:spcPct val="116300"/>
              </a:lnSpc>
            </a:pP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MicroSale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provides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an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afordable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 and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complete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ECEFF0"/>
                </a:solidFill>
                <a:latin typeface="Verdana"/>
                <a:cs typeface="Verdana"/>
              </a:rPr>
              <a:t>POS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ECEFF0"/>
                </a:solidFill>
                <a:latin typeface="Verdana"/>
                <a:cs typeface="Verdana"/>
              </a:rPr>
              <a:t>solution</a:t>
            </a:r>
            <a:r>
              <a:rPr dirty="0" sz="900" spc="-3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ECEFF0"/>
                </a:solidFill>
                <a:latin typeface="Verdana"/>
                <a:cs typeface="Verdana"/>
              </a:rPr>
              <a:t>with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advanced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features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such</a:t>
            </a:r>
            <a:r>
              <a:rPr dirty="0" sz="900" spc="-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as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mobile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ordering,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kitchen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ECEFF0"/>
                </a:solidFill>
                <a:latin typeface="Verdana"/>
                <a:cs typeface="Verdana"/>
              </a:rPr>
              <a:t>displays,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ECEFF0"/>
                </a:solidFill>
                <a:latin typeface="Verdana"/>
                <a:cs typeface="Verdana"/>
              </a:rPr>
              <a:t>menu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 boards,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online reporting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ECEFF0"/>
                </a:solidFill>
                <a:latin typeface="Verdana"/>
                <a:cs typeface="Verdana"/>
              </a:rPr>
              <a:t>remote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management.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MicroSale</a:t>
            </a:r>
            <a:r>
              <a:rPr dirty="0" sz="900" spc="2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is</a:t>
            </a:r>
            <a:r>
              <a:rPr dirty="0" sz="900" spc="2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a</a:t>
            </a:r>
            <a:r>
              <a:rPr dirty="0" sz="900" spc="229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PADSS</a:t>
            </a:r>
            <a:r>
              <a:rPr dirty="0" sz="900" spc="2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Certiied</a:t>
            </a:r>
            <a:r>
              <a:rPr dirty="0" sz="900" spc="2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application</a:t>
            </a:r>
            <a:r>
              <a:rPr dirty="0" sz="900" spc="229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using</a:t>
            </a:r>
            <a:r>
              <a:rPr dirty="0" sz="900" spc="22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EMV</a:t>
            </a:r>
            <a:r>
              <a:rPr dirty="0" sz="900" spc="20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chip</a:t>
            </a:r>
            <a:r>
              <a:rPr dirty="0" sz="900" spc="21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technology</a:t>
            </a:r>
            <a:r>
              <a:rPr dirty="0" sz="900" spc="19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through</a:t>
            </a:r>
            <a:r>
              <a:rPr dirty="0" sz="900" spc="229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PAX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Technologies</a:t>
            </a:r>
            <a:r>
              <a:rPr dirty="0" sz="900" spc="8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dirty="0" sz="900" spc="8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Datacap.</a:t>
            </a:r>
            <a:r>
              <a:rPr dirty="0" sz="900" spc="6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As</a:t>
            </a:r>
            <a:r>
              <a:rPr dirty="0" sz="900" spc="8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a</a:t>
            </a:r>
            <a:r>
              <a:rPr dirty="0" sz="900" spc="9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complete</a:t>
            </a:r>
            <a:r>
              <a:rPr dirty="0" sz="900" spc="8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all-in-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one</a:t>
            </a:r>
            <a:r>
              <a:rPr dirty="0" sz="900" spc="9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solution,</a:t>
            </a:r>
            <a:r>
              <a:rPr dirty="0" sz="900" spc="8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MicroSale</a:t>
            </a:r>
            <a:r>
              <a:rPr dirty="0" sz="900" spc="9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is</a:t>
            </a:r>
            <a:r>
              <a:rPr dirty="0" sz="900" spc="8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certiied</a:t>
            </a:r>
            <a:r>
              <a:rPr dirty="0" sz="900" spc="9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ECEFF0"/>
                </a:solidFill>
                <a:latin typeface="Verdana"/>
                <a:cs typeface="Verdana"/>
              </a:rPr>
              <a:t>and </a:t>
            </a:r>
            <a:r>
              <a:rPr dirty="0" sz="900" spc="-30">
                <a:solidFill>
                  <a:srgbClr val="ECEFF0"/>
                </a:solidFill>
                <a:latin typeface="Verdana"/>
                <a:cs typeface="Verdana"/>
              </a:rPr>
              <a:t>integrated</a:t>
            </a:r>
            <a:r>
              <a:rPr dirty="0" sz="900" spc="-7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ECEFF0"/>
                </a:solidFill>
                <a:latin typeface="Verdana"/>
                <a:cs typeface="Verdana"/>
              </a:rPr>
              <a:t>to</a:t>
            </a:r>
            <a:r>
              <a:rPr dirty="0" sz="900" spc="-5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ECEFF0"/>
                </a:solidFill>
                <a:latin typeface="Verdana"/>
                <a:cs typeface="Verdana"/>
              </a:rPr>
              <a:t>QuickBooks</a:t>
            </a:r>
            <a:r>
              <a:rPr dirty="0" sz="900" spc="-5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ECEFF0"/>
                </a:solidFill>
                <a:latin typeface="Verdana"/>
                <a:cs typeface="Verdana"/>
              </a:rPr>
              <a:t>Online,</a:t>
            </a:r>
            <a:r>
              <a:rPr dirty="0" sz="900" spc="-5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ECEFF0"/>
                </a:solidFill>
                <a:latin typeface="Verdana"/>
                <a:cs typeface="Verdana"/>
              </a:rPr>
              <a:t>OLO</a:t>
            </a:r>
            <a:r>
              <a:rPr dirty="0" sz="900" spc="-5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Online</a:t>
            </a:r>
            <a:r>
              <a:rPr dirty="0" sz="900" spc="-5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ECEFF0"/>
                </a:solidFill>
                <a:latin typeface="Verdana"/>
                <a:cs typeface="Verdana"/>
              </a:rPr>
              <a:t>Ordering,</a:t>
            </a:r>
            <a:r>
              <a:rPr dirty="0" sz="900" spc="-5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ECEFF0"/>
                </a:solidFill>
                <a:latin typeface="Verdana"/>
                <a:cs typeface="Verdana"/>
              </a:rPr>
              <a:t>HotSchedules,</a:t>
            </a:r>
            <a:r>
              <a:rPr dirty="0" sz="900" spc="-55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dirty="0" sz="900" spc="-5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ECEFF0"/>
                </a:solidFill>
                <a:latin typeface="Verdana"/>
                <a:cs typeface="Verdana"/>
              </a:rPr>
              <a:t>more.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12168" y="1158871"/>
            <a:ext cx="3547110" cy="3683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50" b="1">
                <a:latin typeface="Century Gothic"/>
                <a:cs typeface="Century Gothic"/>
              </a:rPr>
              <a:t>Get</a:t>
            </a:r>
            <a:r>
              <a:rPr dirty="0" sz="2250" spc="-145" b="1">
                <a:latin typeface="Century Gothic"/>
                <a:cs typeface="Century Gothic"/>
              </a:rPr>
              <a:t> </a:t>
            </a:r>
            <a:r>
              <a:rPr dirty="0" sz="2250" b="1">
                <a:latin typeface="Century Gothic"/>
                <a:cs typeface="Century Gothic"/>
              </a:rPr>
              <a:t>years</a:t>
            </a:r>
            <a:r>
              <a:rPr dirty="0" sz="2250" spc="-90" b="1">
                <a:latin typeface="Century Gothic"/>
                <a:cs typeface="Century Gothic"/>
              </a:rPr>
              <a:t> </a:t>
            </a:r>
            <a:r>
              <a:rPr dirty="0" sz="2250" spc="90" b="1">
                <a:latin typeface="Century Gothic"/>
                <a:cs typeface="Century Gothic"/>
              </a:rPr>
              <a:t>of</a:t>
            </a:r>
            <a:r>
              <a:rPr dirty="0" sz="2250" spc="-140" b="1">
                <a:latin typeface="Century Gothic"/>
                <a:cs typeface="Century Gothic"/>
              </a:rPr>
              <a:t> </a:t>
            </a:r>
            <a:r>
              <a:rPr dirty="0" sz="2250" spc="60" b="1">
                <a:latin typeface="Century Gothic"/>
                <a:cs typeface="Century Gothic"/>
              </a:rPr>
              <a:t>free</a:t>
            </a:r>
            <a:r>
              <a:rPr dirty="0" sz="2250" spc="-90" b="1">
                <a:latin typeface="Century Gothic"/>
                <a:cs typeface="Century Gothic"/>
              </a:rPr>
              <a:t> </a:t>
            </a:r>
            <a:r>
              <a:rPr dirty="0" sz="2250" spc="-10" b="1">
                <a:latin typeface="Century Gothic"/>
                <a:cs typeface="Century Gothic"/>
              </a:rPr>
              <a:t>updates</a:t>
            </a:r>
            <a:endParaRPr sz="2250">
              <a:latin typeface="Century Gothic"/>
              <a:cs typeface="Century Gothic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02643" y="1770376"/>
            <a:ext cx="5812155" cy="854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1000"/>
              </a:lnSpc>
              <a:spcBef>
                <a:spcPts val="100"/>
              </a:spcBef>
            </a:pPr>
            <a:r>
              <a:rPr dirty="0" sz="1200" spc="-25">
                <a:solidFill>
                  <a:srgbClr val="FFFFFF"/>
                </a:solidFill>
                <a:latin typeface="Verdana"/>
                <a:cs typeface="Verdana"/>
              </a:rPr>
              <a:t>MicroSale</a:t>
            </a:r>
            <a:r>
              <a:rPr dirty="0" sz="1200" spc="-8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dirty="0" sz="1200" spc="-8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dirty="0" sz="1200" spc="-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Verdana"/>
                <a:cs typeface="Verdana"/>
              </a:rPr>
              <a:t>evolving</a:t>
            </a:r>
            <a:r>
              <a:rPr dirty="0" sz="1200" spc="-8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sotware</a:t>
            </a:r>
            <a:r>
              <a:rPr dirty="0" sz="1200" spc="-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Verdana"/>
                <a:cs typeface="Verdana"/>
              </a:rPr>
              <a:t>solution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dirty="0" sz="1200" spc="-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continues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dirty="0" sz="1200" spc="-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FFFFFF"/>
                </a:solidFill>
                <a:latin typeface="Verdana"/>
                <a:cs typeface="Verdana"/>
              </a:rPr>
              <a:t>improve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dirty="0" sz="1200" spc="-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every </a:t>
            </a:r>
            <a:r>
              <a:rPr dirty="0" sz="1200" spc="-50">
                <a:solidFill>
                  <a:srgbClr val="FFFFFF"/>
                </a:solidFill>
                <a:latin typeface="Verdana"/>
                <a:cs typeface="Verdana"/>
              </a:rPr>
              <a:t>release.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Verdana"/>
                <a:cs typeface="Verdana"/>
              </a:rPr>
              <a:t>Updates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are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0">
                <a:solidFill>
                  <a:srgbClr val="FFFFFF"/>
                </a:solidFill>
                <a:latin typeface="Verdana"/>
                <a:cs typeface="Verdana"/>
              </a:rPr>
              <a:t>developed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released</a:t>
            </a:r>
            <a:r>
              <a:rPr dirty="0" sz="1200" spc="-11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dirty="0" sz="1200" spc="-15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Verdana"/>
                <a:cs typeface="Verdana"/>
              </a:rPr>
              <a:t>two</a:t>
            </a:r>
            <a:r>
              <a:rPr dirty="0" sz="1200" spc="-12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dirty="0" sz="1200" spc="-1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three</a:t>
            </a:r>
            <a:r>
              <a:rPr dirty="0" sz="1200" spc="-1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years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80">
                <a:solidFill>
                  <a:srgbClr val="FFFFFF"/>
                </a:solidFill>
                <a:latin typeface="Verdana"/>
                <a:cs typeface="Verdana"/>
              </a:rPr>
              <a:t>ater</a:t>
            </a:r>
            <a:r>
              <a:rPr dirty="0" sz="1200" spc="-1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major </a:t>
            </a: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version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Verdana"/>
                <a:cs typeface="Verdana"/>
              </a:rPr>
              <a:t>launch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so</a:t>
            </a:r>
            <a:r>
              <a:rPr dirty="0" sz="1200" spc="-1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dirty="0" sz="1200" spc="-1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you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can</a:t>
            </a:r>
            <a:r>
              <a:rPr dirty="0" sz="1200" spc="-10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get</a:t>
            </a:r>
            <a:r>
              <a:rPr dirty="0" sz="1200" spc="-1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dirty="0" sz="1200" spc="-10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FFFFFF"/>
                </a:solidFill>
                <a:latin typeface="Verdana"/>
                <a:cs typeface="Verdana"/>
              </a:rPr>
              <a:t>most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out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dirty="0" sz="1200" spc="-17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FFFFFF"/>
                </a:solidFill>
                <a:latin typeface="Verdana"/>
                <a:cs typeface="Verdana"/>
              </a:rPr>
              <a:t>your</a:t>
            </a:r>
            <a:r>
              <a:rPr dirty="0" sz="1200" spc="-1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investment.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07841" y="5004386"/>
            <a:ext cx="1748789" cy="2844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b="1">
                <a:solidFill>
                  <a:srgbClr val="FFFFFF"/>
                </a:solidFill>
                <a:latin typeface="Century Gothic"/>
                <a:cs typeface="Century Gothic"/>
              </a:rPr>
              <a:t>About</a:t>
            </a:r>
            <a:r>
              <a:rPr dirty="0" sz="1700" spc="-95" b="1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z="1700" spc="-10" b="1">
                <a:solidFill>
                  <a:srgbClr val="FFFFFF"/>
                </a:solidFill>
                <a:latin typeface="Century Gothic"/>
                <a:cs typeface="Century Gothic"/>
              </a:rPr>
              <a:t>MicroSale</a:t>
            </a:r>
            <a:endParaRPr sz="1700">
              <a:latin typeface="Century Gothic"/>
              <a:cs typeface="Century Gothic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1019175" y="1643054"/>
            <a:ext cx="3752850" cy="6863080"/>
            <a:chOff x="1019175" y="1643054"/>
            <a:chExt cx="3752850" cy="6863080"/>
          </a:xfrm>
        </p:grpSpPr>
        <p:sp>
          <p:nvSpPr>
            <p:cNvPr id="13" name="object 13" descr=""/>
            <p:cNvSpPr/>
            <p:nvPr/>
          </p:nvSpPr>
          <p:spPr>
            <a:xfrm>
              <a:off x="1019175" y="1643062"/>
              <a:ext cx="3752850" cy="10160"/>
            </a:xfrm>
            <a:custGeom>
              <a:avLst/>
              <a:gdLst/>
              <a:ahLst/>
              <a:cxnLst/>
              <a:rect l="l" t="t" r="r" b="b"/>
              <a:pathLst>
                <a:path w="3752850" h="10160">
                  <a:moveTo>
                    <a:pt x="2469997" y="0"/>
                  </a:moveTo>
                  <a:lnTo>
                    <a:pt x="2469997" y="0"/>
                  </a:lnTo>
                  <a:lnTo>
                    <a:pt x="0" y="0"/>
                  </a:lnTo>
                  <a:lnTo>
                    <a:pt x="0" y="9537"/>
                  </a:lnTo>
                  <a:lnTo>
                    <a:pt x="2469997" y="9537"/>
                  </a:lnTo>
                  <a:lnTo>
                    <a:pt x="2469997" y="0"/>
                  </a:lnTo>
                  <a:close/>
                </a:path>
                <a:path w="3752850" h="10160">
                  <a:moveTo>
                    <a:pt x="3752837" y="12"/>
                  </a:moveTo>
                  <a:lnTo>
                    <a:pt x="3528618" y="12"/>
                  </a:lnTo>
                  <a:lnTo>
                    <a:pt x="3175762" y="0"/>
                  </a:lnTo>
                  <a:lnTo>
                    <a:pt x="2822892" y="0"/>
                  </a:lnTo>
                  <a:lnTo>
                    <a:pt x="2470023" y="0"/>
                  </a:lnTo>
                  <a:lnTo>
                    <a:pt x="2470023" y="9537"/>
                  </a:lnTo>
                  <a:lnTo>
                    <a:pt x="3752837" y="9537"/>
                  </a:lnTo>
                  <a:lnTo>
                    <a:pt x="3752837" y="12"/>
                  </a:lnTo>
                  <a:close/>
                </a:path>
              </a:pathLst>
            </a:custGeom>
            <a:solidFill>
              <a:srgbClr val="006C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9175" y="8134353"/>
              <a:ext cx="1809724" cy="371472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55"/>
              <a:t>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9496440"/>
            <a:ext cx="7772400" cy="561975"/>
          </a:xfrm>
          <a:custGeom>
            <a:avLst/>
            <a:gdLst/>
            <a:ahLst/>
            <a:cxnLst/>
            <a:rect l="l" t="t" r="r" b="b"/>
            <a:pathLst>
              <a:path w="7772400" h="561975">
                <a:moveTo>
                  <a:pt x="7542180" y="561959"/>
                </a:moveTo>
                <a:lnTo>
                  <a:pt x="0" y="561959"/>
                </a:lnTo>
                <a:lnTo>
                  <a:pt x="0" y="0"/>
                </a:lnTo>
                <a:lnTo>
                  <a:pt x="7539533" y="0"/>
                </a:lnTo>
                <a:lnTo>
                  <a:pt x="7615379" y="436"/>
                </a:lnTo>
                <a:lnTo>
                  <a:pt x="7686869" y="1694"/>
                </a:lnTo>
                <a:lnTo>
                  <a:pt x="7752784" y="3696"/>
                </a:lnTo>
                <a:lnTo>
                  <a:pt x="7772400" y="4581"/>
                </a:lnTo>
                <a:lnTo>
                  <a:pt x="7772400" y="557393"/>
                </a:lnTo>
                <a:lnTo>
                  <a:pt x="7752784" y="558278"/>
                </a:lnTo>
                <a:lnTo>
                  <a:pt x="7686869" y="560280"/>
                </a:lnTo>
                <a:lnTo>
                  <a:pt x="7615379" y="561538"/>
                </a:lnTo>
                <a:lnTo>
                  <a:pt x="7542180" y="561959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0"/>
            <a:ext cx="7772400" cy="5038725"/>
          </a:xfrm>
          <a:custGeom>
            <a:avLst/>
            <a:gdLst/>
            <a:ahLst/>
            <a:cxnLst/>
            <a:rect l="l" t="t" r="r" b="b"/>
            <a:pathLst>
              <a:path w="7772400" h="5038725">
                <a:moveTo>
                  <a:pt x="0" y="0"/>
                </a:moveTo>
                <a:lnTo>
                  <a:pt x="7772400" y="0"/>
                </a:lnTo>
                <a:lnTo>
                  <a:pt x="7772400" y="5038724"/>
                </a:lnTo>
                <a:lnTo>
                  <a:pt x="0" y="5038724"/>
                </a:lnTo>
                <a:lnTo>
                  <a:pt x="0" y="0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83097" y="1149350"/>
            <a:ext cx="5187315" cy="608330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800" spc="-235"/>
              <a:t>Simple,</a:t>
            </a:r>
            <a:r>
              <a:rPr dirty="0" sz="3800" spc="-370"/>
              <a:t> </a:t>
            </a:r>
            <a:r>
              <a:rPr dirty="0" sz="3800" spc="335" b="1">
                <a:latin typeface="Calibri"/>
                <a:cs typeface="Calibri"/>
              </a:rPr>
              <a:t>yet</a:t>
            </a:r>
            <a:r>
              <a:rPr dirty="0" sz="3800" spc="35" b="1">
                <a:latin typeface="Calibri"/>
                <a:cs typeface="Calibri"/>
              </a:rPr>
              <a:t> </a:t>
            </a:r>
            <a:r>
              <a:rPr dirty="0" sz="3800" spc="470" b="1">
                <a:latin typeface="Calibri"/>
                <a:cs typeface="Calibri"/>
              </a:rPr>
              <a:t>signiicant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298374" y="1862121"/>
            <a:ext cx="5150485" cy="2743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600">
                <a:solidFill>
                  <a:srgbClr val="3389FF"/>
                </a:solidFill>
                <a:latin typeface="Verdana"/>
                <a:cs typeface="Verdana"/>
              </a:rPr>
              <a:t>NEW</a:t>
            </a:r>
            <a:r>
              <a:rPr dirty="0" sz="1600" spc="-10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dirty="0" sz="1600">
                <a:solidFill>
                  <a:srgbClr val="3389FF"/>
                </a:solidFill>
                <a:latin typeface="Verdana"/>
                <a:cs typeface="Verdana"/>
              </a:rPr>
              <a:t>LOOK.</a:t>
            </a:r>
            <a:r>
              <a:rPr dirty="0" sz="1600" spc="-6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dirty="0" sz="1600">
                <a:solidFill>
                  <a:srgbClr val="3389FF"/>
                </a:solidFill>
                <a:latin typeface="Verdana"/>
                <a:cs typeface="Verdana"/>
              </a:rPr>
              <a:t>NEW</a:t>
            </a:r>
            <a:r>
              <a:rPr dirty="0" sz="1600" spc="-16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dirty="0" sz="1600" spc="-20">
                <a:solidFill>
                  <a:srgbClr val="3389FF"/>
                </a:solidFill>
                <a:latin typeface="Verdana"/>
                <a:cs typeface="Verdana"/>
              </a:rPr>
              <a:t>TOOLS.</a:t>
            </a:r>
            <a:r>
              <a:rPr dirty="0" sz="1600" spc="-6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dirty="0" sz="1600" spc="-45">
                <a:solidFill>
                  <a:srgbClr val="3389FF"/>
                </a:solidFill>
                <a:latin typeface="Verdana"/>
                <a:cs typeface="Verdana"/>
              </a:rPr>
              <a:t>BETTER</a:t>
            </a:r>
            <a:r>
              <a:rPr dirty="0" sz="1600" spc="-9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dirty="0" sz="1600" spc="-10">
                <a:solidFill>
                  <a:srgbClr val="3389FF"/>
                </a:solidFill>
                <a:latin typeface="Verdana"/>
                <a:cs typeface="Verdana"/>
              </a:rPr>
              <a:t>PERFORMANCE.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970068" y="2247900"/>
            <a:ext cx="6802755" cy="4267200"/>
            <a:chOff x="970068" y="2247900"/>
            <a:chExt cx="6802755" cy="4267200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91050" y="2743200"/>
              <a:ext cx="3181349" cy="349569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068" y="2247900"/>
              <a:ext cx="5695949" cy="4267199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1466444" y="6242773"/>
            <a:ext cx="4881880" cy="25158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just" marL="12700" marR="5080">
              <a:lnSpc>
                <a:spcPct val="118100"/>
              </a:lnSpc>
              <a:spcBef>
                <a:spcPts val="125"/>
              </a:spcBef>
            </a:pPr>
            <a:r>
              <a:rPr dirty="0" sz="1450" spc="145" b="1">
                <a:solidFill>
                  <a:srgbClr val="2D3A48"/>
                </a:solidFill>
                <a:latin typeface="Calibri"/>
                <a:cs typeface="Calibri"/>
              </a:rPr>
              <a:t>Complete</a:t>
            </a:r>
            <a:r>
              <a:rPr dirty="0" sz="1450" spc="-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50" b="1">
                <a:solidFill>
                  <a:srgbClr val="2D3A48"/>
                </a:solidFill>
                <a:latin typeface="Calibri"/>
                <a:cs typeface="Calibri"/>
              </a:rPr>
              <a:t>tasks</a:t>
            </a:r>
            <a:r>
              <a:rPr dirty="0" sz="1450" spc="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10" b="1">
                <a:solidFill>
                  <a:srgbClr val="2D3A48"/>
                </a:solidFill>
                <a:latin typeface="Calibri"/>
                <a:cs typeface="Calibri"/>
              </a:rPr>
              <a:t>faster,</a:t>
            </a:r>
            <a:r>
              <a:rPr dirty="0" sz="1450" spc="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35" b="1">
                <a:solidFill>
                  <a:srgbClr val="2D3A48"/>
                </a:solidFill>
                <a:latin typeface="Calibri"/>
                <a:cs typeface="Calibri"/>
              </a:rPr>
              <a:t>gain</a:t>
            </a:r>
            <a:r>
              <a:rPr dirty="0" sz="1450" spc="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85" b="1">
                <a:solidFill>
                  <a:srgbClr val="2D3A48"/>
                </a:solidFill>
                <a:latin typeface="Calibri"/>
                <a:cs typeface="Calibri"/>
              </a:rPr>
              <a:t>a</a:t>
            </a:r>
            <a:r>
              <a:rPr dirty="0" sz="1450" spc="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229" b="1">
                <a:solidFill>
                  <a:srgbClr val="2D3A48"/>
                </a:solidFill>
                <a:latin typeface="Calibri"/>
                <a:cs typeface="Calibri"/>
              </a:rPr>
              <a:t>beter</a:t>
            </a:r>
            <a:r>
              <a:rPr dirty="0" sz="1450" spc="-5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10" b="1">
                <a:solidFill>
                  <a:srgbClr val="2D3A48"/>
                </a:solidFill>
                <a:latin typeface="Calibri"/>
                <a:cs typeface="Calibri"/>
              </a:rPr>
              <a:t>view</a:t>
            </a:r>
            <a:r>
              <a:rPr dirty="0" sz="1450" spc="-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10" b="1">
                <a:solidFill>
                  <a:srgbClr val="2D3A48"/>
                </a:solidFill>
                <a:latin typeface="Calibri"/>
                <a:cs typeface="Calibri"/>
              </a:rPr>
              <a:t>of</a:t>
            </a:r>
            <a:r>
              <a:rPr dirty="0" sz="1450" spc="-6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90" b="1">
                <a:solidFill>
                  <a:srgbClr val="2D3A48"/>
                </a:solidFill>
                <a:latin typeface="Calibri"/>
                <a:cs typeface="Calibri"/>
              </a:rPr>
              <a:t>your</a:t>
            </a:r>
            <a:r>
              <a:rPr dirty="0" sz="1450" spc="-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35" b="1">
                <a:solidFill>
                  <a:srgbClr val="2D3A48"/>
                </a:solidFill>
                <a:latin typeface="Calibri"/>
                <a:cs typeface="Calibri"/>
              </a:rPr>
              <a:t>data and</a:t>
            </a:r>
            <a:r>
              <a:rPr dirty="0" sz="1450" spc="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20" b="1">
                <a:solidFill>
                  <a:srgbClr val="2D3A48"/>
                </a:solidFill>
                <a:latin typeface="Calibri"/>
                <a:cs typeface="Calibri"/>
              </a:rPr>
              <a:t>feel</a:t>
            </a:r>
            <a:r>
              <a:rPr dirty="0" sz="1450" spc="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200" b="1">
                <a:solidFill>
                  <a:srgbClr val="2D3A48"/>
                </a:solidFill>
                <a:latin typeface="Calibri"/>
                <a:cs typeface="Calibri"/>
              </a:rPr>
              <a:t>conident</a:t>
            </a:r>
            <a:r>
              <a:rPr dirty="0" sz="1450" spc="-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45" b="1">
                <a:solidFill>
                  <a:srgbClr val="2D3A48"/>
                </a:solidFill>
                <a:latin typeface="Calibri"/>
                <a:cs typeface="Calibri"/>
              </a:rPr>
              <a:t>that</a:t>
            </a:r>
            <a:r>
              <a:rPr dirty="0" sz="1450" spc="-2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85" b="1">
                <a:solidFill>
                  <a:srgbClr val="2D3A48"/>
                </a:solidFill>
                <a:latin typeface="Calibri"/>
                <a:cs typeface="Calibri"/>
              </a:rPr>
              <a:t>you’re</a:t>
            </a:r>
            <a:r>
              <a:rPr dirty="0" sz="1450" spc="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05" b="1">
                <a:solidFill>
                  <a:srgbClr val="2D3A48"/>
                </a:solidFill>
                <a:latin typeface="Calibri"/>
                <a:cs typeface="Calibri"/>
              </a:rPr>
              <a:t>running</a:t>
            </a:r>
            <a:r>
              <a:rPr dirty="0" sz="1450" spc="-2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90" b="1">
                <a:solidFill>
                  <a:srgbClr val="2D3A48"/>
                </a:solidFill>
                <a:latin typeface="Calibri"/>
                <a:cs typeface="Calibri"/>
              </a:rPr>
              <a:t>your</a:t>
            </a:r>
            <a:r>
              <a:rPr dirty="0" sz="1450" spc="-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10" b="1">
                <a:solidFill>
                  <a:srgbClr val="2D3A48"/>
                </a:solidFill>
                <a:latin typeface="Calibri"/>
                <a:cs typeface="Calibri"/>
              </a:rPr>
              <a:t>restaurant </a:t>
            </a:r>
            <a:r>
              <a:rPr dirty="0" sz="1450" spc="100" b="1">
                <a:solidFill>
                  <a:srgbClr val="2D3A48"/>
                </a:solidFill>
                <a:latin typeface="Calibri"/>
                <a:cs typeface="Calibri"/>
              </a:rPr>
              <a:t>with</a:t>
            </a:r>
            <a:r>
              <a:rPr dirty="0" sz="1450" spc="-2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30" b="1">
                <a:solidFill>
                  <a:srgbClr val="2D3A48"/>
                </a:solidFill>
                <a:latin typeface="Calibri"/>
                <a:cs typeface="Calibri"/>
              </a:rPr>
              <a:t>the</a:t>
            </a:r>
            <a:r>
              <a:rPr dirty="0" sz="1450" spc="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35" b="1">
                <a:solidFill>
                  <a:srgbClr val="2D3A48"/>
                </a:solidFill>
                <a:latin typeface="Calibri"/>
                <a:cs typeface="Calibri"/>
              </a:rPr>
              <a:t>latest</a:t>
            </a:r>
            <a:r>
              <a:rPr dirty="0" sz="1450" spc="-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450" spc="100" b="1">
                <a:solidFill>
                  <a:srgbClr val="2D3A48"/>
                </a:solidFill>
                <a:latin typeface="Calibri"/>
                <a:cs typeface="Calibri"/>
              </a:rPr>
              <a:t>technology.</a:t>
            </a:r>
            <a:endParaRPr sz="1450">
              <a:latin typeface="Calibri"/>
              <a:cs typeface="Calibri"/>
            </a:endParaRPr>
          </a:p>
          <a:p>
            <a:pPr algn="just" marL="29845" marR="53340">
              <a:lnSpc>
                <a:spcPct val="114599"/>
              </a:lnSpc>
              <a:spcBef>
                <a:spcPts val="1714"/>
              </a:spcBef>
            </a:pP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The</a:t>
            </a:r>
            <a:r>
              <a:rPr dirty="0" sz="1200" spc="12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new</a:t>
            </a:r>
            <a:r>
              <a:rPr dirty="0" sz="1200" spc="114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design</a:t>
            </a:r>
            <a:r>
              <a:rPr dirty="0" sz="1200" spc="12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offers</a:t>
            </a:r>
            <a:r>
              <a:rPr dirty="0" sz="1200" spc="1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a</a:t>
            </a:r>
            <a:r>
              <a:rPr dirty="0" sz="1200" spc="1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streamlined</a:t>
            </a:r>
            <a:r>
              <a:rPr dirty="0" sz="1200" spc="12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experience</a:t>
            </a:r>
            <a:r>
              <a:rPr dirty="0" sz="1200" spc="114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that’s</a:t>
            </a:r>
            <a:r>
              <a:rPr dirty="0" sz="1200" spc="1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0F1C2A"/>
                </a:solidFill>
                <a:latin typeface="Verdana"/>
                <a:cs typeface="Verdana"/>
              </a:rPr>
              <a:t>better </a:t>
            </a:r>
            <a:r>
              <a:rPr dirty="0" sz="1200" spc="-45">
                <a:solidFill>
                  <a:srgbClr val="0F1C2A"/>
                </a:solidFill>
                <a:latin typeface="Verdana"/>
                <a:cs typeface="Verdana"/>
              </a:rPr>
              <a:t>suited</a:t>
            </a:r>
            <a:r>
              <a:rPr dirty="0" sz="1200" spc="-11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0F1C2A"/>
                </a:solidFill>
                <a:latin typeface="Verdana"/>
                <a:cs typeface="Verdana"/>
              </a:rPr>
              <a:t>for</a:t>
            </a:r>
            <a:r>
              <a:rPr dirty="0" sz="1200" spc="-15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0F1C2A"/>
                </a:solidFill>
                <a:latin typeface="Verdana"/>
                <a:cs typeface="Verdana"/>
              </a:rPr>
              <a:t>today’s</a:t>
            </a:r>
            <a:r>
              <a:rPr dirty="0" sz="1200" spc="-9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0F1C2A"/>
                </a:solidFill>
                <a:latin typeface="Verdana"/>
                <a:cs typeface="Verdana"/>
              </a:rPr>
              <a:t>digital</a:t>
            </a:r>
            <a:r>
              <a:rPr dirty="0" sz="1200" spc="-11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0F1C2A"/>
                </a:solidFill>
                <a:latin typeface="Verdana"/>
                <a:cs typeface="Verdana"/>
              </a:rPr>
              <a:t>world.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200">
              <a:latin typeface="Verdana"/>
              <a:cs typeface="Verdana"/>
            </a:endParaRPr>
          </a:p>
          <a:p>
            <a:pPr algn="just" marL="29845" marR="53340">
              <a:lnSpc>
                <a:spcPct val="116300"/>
              </a:lnSpc>
            </a:pP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The</a:t>
            </a:r>
            <a:r>
              <a:rPr dirty="0" sz="1200" spc="14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changes</a:t>
            </a:r>
            <a:r>
              <a:rPr dirty="0" sz="1200" spc="15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are</a:t>
            </a:r>
            <a:r>
              <a:rPr dirty="0" sz="1200" spc="14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subtle</a:t>
            </a:r>
            <a:r>
              <a:rPr dirty="0" sz="1200" spc="15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enough</a:t>
            </a:r>
            <a:r>
              <a:rPr dirty="0" sz="1200" spc="1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that</a:t>
            </a:r>
            <a:r>
              <a:rPr dirty="0" sz="1200" spc="1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you</a:t>
            </a:r>
            <a:r>
              <a:rPr dirty="0" sz="1200" spc="15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can</a:t>
            </a:r>
            <a:r>
              <a:rPr dirty="0" sz="1200" spc="14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easily</a:t>
            </a:r>
            <a:r>
              <a:rPr dirty="0" sz="1200" spc="1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0F1C2A"/>
                </a:solidFill>
                <a:latin typeface="Verdana"/>
                <a:cs typeface="Verdana"/>
              </a:rPr>
              <a:t>navigate </a:t>
            </a:r>
            <a:r>
              <a:rPr dirty="0" sz="1200" spc="-20">
                <a:solidFill>
                  <a:srgbClr val="0F1C2A"/>
                </a:solidFill>
                <a:latin typeface="Verdana"/>
                <a:cs typeface="Verdana"/>
              </a:rPr>
              <a:t>through</a:t>
            </a:r>
            <a:r>
              <a:rPr dirty="0" sz="1200" spc="-4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familiar</a:t>
            </a:r>
            <a:r>
              <a:rPr dirty="0" sz="1200" spc="-5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0F1C2A"/>
                </a:solidFill>
                <a:latin typeface="Verdana"/>
                <a:cs typeface="Verdana"/>
              </a:rPr>
              <a:t>screens</a:t>
            </a:r>
            <a:r>
              <a:rPr dirty="0" sz="1200" spc="-4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with</a:t>
            </a:r>
            <a:r>
              <a:rPr dirty="0" sz="1200" spc="-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0F1C2A"/>
                </a:solidFill>
                <a:latin typeface="Verdana"/>
                <a:cs typeface="Verdana"/>
              </a:rPr>
              <a:t>minimal</a:t>
            </a:r>
            <a:r>
              <a:rPr dirty="0" sz="1200" spc="-2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0F1C2A"/>
                </a:solidFill>
                <a:latin typeface="Verdana"/>
                <a:cs typeface="Verdana"/>
              </a:rPr>
              <a:t>effort,</a:t>
            </a:r>
            <a:r>
              <a:rPr dirty="0" sz="1200" spc="-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but</a:t>
            </a:r>
            <a:r>
              <a:rPr dirty="0" sz="1200" spc="-4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you’ll</a:t>
            </a:r>
            <a:r>
              <a:rPr dirty="0" sz="1200" spc="-2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notice</a:t>
            </a:r>
            <a:r>
              <a:rPr dirty="0" sz="1200" spc="-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0F1C2A"/>
                </a:solidFill>
                <a:latin typeface="Verdana"/>
                <a:cs typeface="Verdana"/>
              </a:rPr>
              <a:t>a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lighter</a:t>
            </a:r>
            <a:r>
              <a:rPr dirty="0" sz="1200" spc="2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design</a:t>
            </a:r>
            <a:r>
              <a:rPr dirty="0" sz="1200" spc="4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and</a:t>
            </a:r>
            <a:r>
              <a:rPr dirty="0" sz="1200" spc="4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newly</a:t>
            </a:r>
            <a:r>
              <a:rPr dirty="0" sz="1200" spc="2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optimized</a:t>
            </a:r>
            <a:r>
              <a:rPr dirty="0" sz="1200" spc="2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ways</a:t>
            </a:r>
            <a:r>
              <a:rPr dirty="0" sz="1200" spc="3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to</a:t>
            </a:r>
            <a:r>
              <a:rPr dirty="0" sz="1200" spc="4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get</a:t>
            </a:r>
            <a:r>
              <a:rPr dirty="0" sz="1200" spc="2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your</a:t>
            </a:r>
            <a:r>
              <a:rPr dirty="0" sz="1200" spc="25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F1C2A"/>
                </a:solidFill>
                <a:latin typeface="Verdana"/>
                <a:cs typeface="Verdana"/>
              </a:rPr>
              <a:t>job</a:t>
            </a:r>
            <a:r>
              <a:rPr dirty="0" sz="1200" spc="4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0F1C2A"/>
                </a:solidFill>
                <a:latin typeface="Verdana"/>
                <a:cs typeface="Verdana"/>
              </a:rPr>
              <a:t>done </a:t>
            </a:r>
            <a:r>
              <a:rPr dirty="0" sz="1200" spc="-10">
                <a:solidFill>
                  <a:srgbClr val="0F1C2A"/>
                </a:solidFill>
                <a:latin typeface="Verdana"/>
                <a:cs typeface="Verdana"/>
              </a:rPr>
              <a:t>faster.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0" y="9329337"/>
            <a:ext cx="1006475" cy="729615"/>
          </a:xfrm>
          <a:custGeom>
            <a:avLst/>
            <a:gdLst/>
            <a:ahLst/>
            <a:cxnLst/>
            <a:rect l="l" t="t" r="r" b="b"/>
            <a:pathLst>
              <a:path w="1006475" h="729615">
                <a:moveTo>
                  <a:pt x="1005898" y="729062"/>
                </a:moveTo>
                <a:lnTo>
                  <a:pt x="0" y="729062"/>
                </a:lnTo>
                <a:lnTo>
                  <a:pt x="0" y="0"/>
                </a:lnTo>
                <a:lnTo>
                  <a:pt x="71216" y="39384"/>
                </a:lnTo>
                <a:lnTo>
                  <a:pt x="110361" y="61736"/>
                </a:lnTo>
                <a:lnTo>
                  <a:pt x="149274" y="84446"/>
                </a:lnTo>
                <a:lnTo>
                  <a:pt x="187953" y="107510"/>
                </a:lnTo>
                <a:lnTo>
                  <a:pt x="226395" y="130927"/>
                </a:lnTo>
                <a:lnTo>
                  <a:pt x="264598" y="154694"/>
                </a:lnTo>
                <a:lnTo>
                  <a:pt x="302561" y="178809"/>
                </a:lnTo>
                <a:lnTo>
                  <a:pt x="340279" y="203270"/>
                </a:lnTo>
                <a:lnTo>
                  <a:pt x="377753" y="228075"/>
                </a:lnTo>
                <a:lnTo>
                  <a:pt x="414978" y="253221"/>
                </a:lnTo>
                <a:lnTo>
                  <a:pt x="451954" y="278707"/>
                </a:lnTo>
                <a:lnTo>
                  <a:pt x="488677" y="304529"/>
                </a:lnTo>
                <a:lnTo>
                  <a:pt x="525145" y="330686"/>
                </a:lnTo>
                <a:lnTo>
                  <a:pt x="561357" y="357176"/>
                </a:lnTo>
                <a:lnTo>
                  <a:pt x="597311" y="383996"/>
                </a:lnTo>
                <a:lnTo>
                  <a:pt x="633002" y="411144"/>
                </a:lnTo>
                <a:lnTo>
                  <a:pt x="668431" y="438618"/>
                </a:lnTo>
                <a:lnTo>
                  <a:pt x="703594" y="466415"/>
                </a:lnTo>
                <a:lnTo>
                  <a:pt x="738489" y="494534"/>
                </a:lnTo>
                <a:lnTo>
                  <a:pt x="773114" y="522972"/>
                </a:lnTo>
                <a:lnTo>
                  <a:pt x="807466" y="551727"/>
                </a:lnTo>
                <a:lnTo>
                  <a:pt x="841544" y="580797"/>
                </a:lnTo>
                <a:lnTo>
                  <a:pt x="875346" y="610179"/>
                </a:lnTo>
                <a:lnTo>
                  <a:pt x="908868" y="639871"/>
                </a:lnTo>
                <a:lnTo>
                  <a:pt x="942109" y="669871"/>
                </a:lnTo>
                <a:lnTo>
                  <a:pt x="975066" y="700177"/>
                </a:lnTo>
                <a:lnTo>
                  <a:pt x="1005898" y="729062"/>
                </a:lnTo>
                <a:close/>
              </a:path>
            </a:pathLst>
          </a:custGeom>
          <a:solidFill>
            <a:srgbClr val="136DF8">
              <a:alpha val="97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55"/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2115041"/>
            <a:ext cx="7772400" cy="3819525"/>
            <a:chOff x="0" y="2115041"/>
            <a:chExt cx="7772400" cy="3819525"/>
          </a:xfrm>
        </p:grpSpPr>
        <p:sp>
          <p:nvSpPr>
            <p:cNvPr id="3" name="object 3" descr=""/>
            <p:cNvSpPr/>
            <p:nvPr/>
          </p:nvSpPr>
          <p:spPr>
            <a:xfrm>
              <a:off x="0" y="2238375"/>
              <a:ext cx="7772400" cy="3695700"/>
            </a:xfrm>
            <a:custGeom>
              <a:avLst/>
              <a:gdLst/>
              <a:ahLst/>
              <a:cxnLst/>
              <a:rect l="l" t="t" r="r" b="b"/>
              <a:pathLst>
                <a:path w="7772400" h="3695700">
                  <a:moveTo>
                    <a:pt x="7772399" y="3695700"/>
                  </a:moveTo>
                  <a:lnTo>
                    <a:pt x="0" y="3695700"/>
                  </a:lnTo>
                  <a:lnTo>
                    <a:pt x="0" y="0"/>
                  </a:lnTo>
                  <a:lnTo>
                    <a:pt x="7772399" y="0"/>
                  </a:lnTo>
                  <a:lnTo>
                    <a:pt x="7772399" y="3695700"/>
                  </a:lnTo>
                  <a:close/>
                </a:path>
              </a:pathLst>
            </a:custGeom>
            <a:solidFill>
              <a:srgbClr val="F1F6F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2433" y="2115041"/>
              <a:ext cx="3239966" cy="3695700"/>
            </a:xfrm>
            <a:prstGeom prst="rect">
              <a:avLst/>
            </a:prstGeom>
          </p:spPr>
        </p:pic>
      </p:grpSp>
      <p:grpSp>
        <p:nvGrpSpPr>
          <p:cNvPr id="5" name="object 5" descr=""/>
          <p:cNvGrpSpPr/>
          <p:nvPr/>
        </p:nvGrpSpPr>
        <p:grpSpPr>
          <a:xfrm>
            <a:off x="0" y="5503164"/>
            <a:ext cx="7772400" cy="4555490"/>
            <a:chOff x="0" y="5503164"/>
            <a:chExt cx="7772400" cy="4555490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953250"/>
              <a:ext cx="2623437" cy="310514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503164"/>
              <a:ext cx="4080327" cy="4143390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0" y="9496440"/>
              <a:ext cx="7772400" cy="561975"/>
            </a:xfrm>
            <a:custGeom>
              <a:avLst/>
              <a:gdLst/>
              <a:ahLst/>
              <a:cxnLst/>
              <a:rect l="l" t="t" r="r" b="b"/>
              <a:pathLst>
                <a:path w="7772400" h="561975">
                  <a:moveTo>
                    <a:pt x="7542180" y="561959"/>
                  </a:moveTo>
                  <a:lnTo>
                    <a:pt x="0" y="561959"/>
                  </a:lnTo>
                  <a:lnTo>
                    <a:pt x="0" y="0"/>
                  </a:lnTo>
                  <a:lnTo>
                    <a:pt x="7539533" y="0"/>
                  </a:lnTo>
                  <a:lnTo>
                    <a:pt x="7615379" y="436"/>
                  </a:lnTo>
                  <a:lnTo>
                    <a:pt x="7686869" y="1694"/>
                  </a:lnTo>
                  <a:lnTo>
                    <a:pt x="7752784" y="3696"/>
                  </a:lnTo>
                  <a:lnTo>
                    <a:pt x="7772400" y="4581"/>
                  </a:lnTo>
                  <a:lnTo>
                    <a:pt x="7772400" y="557393"/>
                  </a:lnTo>
                  <a:lnTo>
                    <a:pt x="7752784" y="558278"/>
                  </a:lnTo>
                  <a:lnTo>
                    <a:pt x="7686869" y="560280"/>
                  </a:lnTo>
                  <a:lnTo>
                    <a:pt x="7615379" y="561538"/>
                  </a:lnTo>
                  <a:lnTo>
                    <a:pt x="7542180" y="561959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/>
          <p:nvPr/>
        </p:nvSpPr>
        <p:spPr>
          <a:xfrm>
            <a:off x="771525" y="904875"/>
            <a:ext cx="57150" cy="1066800"/>
          </a:xfrm>
          <a:custGeom>
            <a:avLst/>
            <a:gdLst/>
            <a:ahLst/>
            <a:cxnLst/>
            <a:rect l="l" t="t" r="r" b="b"/>
            <a:pathLst>
              <a:path w="57150" h="1066800">
                <a:moveTo>
                  <a:pt x="57149" y="1066799"/>
                </a:moveTo>
                <a:lnTo>
                  <a:pt x="0" y="1066799"/>
                </a:lnTo>
                <a:lnTo>
                  <a:pt x="0" y="0"/>
                </a:lnTo>
                <a:lnTo>
                  <a:pt x="57149" y="0"/>
                </a:lnTo>
                <a:lnTo>
                  <a:pt x="57149" y="1066799"/>
                </a:lnTo>
                <a:close/>
              </a:path>
            </a:pathLst>
          </a:custGeom>
          <a:solidFill>
            <a:srgbClr val="006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dirty="0" spc="-70">
                <a:solidFill>
                  <a:srgbClr val="0F1C2A"/>
                </a:solidFill>
              </a:rPr>
              <a:t>New</a:t>
            </a:r>
            <a:r>
              <a:rPr dirty="0" spc="-320">
                <a:solidFill>
                  <a:srgbClr val="0F1C2A"/>
                </a:solidFill>
              </a:rPr>
              <a:t> </a:t>
            </a:r>
            <a:r>
              <a:rPr dirty="0" spc="-125">
                <a:solidFill>
                  <a:srgbClr val="0F1C2A"/>
                </a:solidFill>
              </a:rPr>
              <a:t>ways</a:t>
            </a:r>
            <a:r>
              <a:rPr dirty="0" spc="-245">
                <a:solidFill>
                  <a:srgbClr val="0F1C2A"/>
                </a:solidFill>
              </a:rPr>
              <a:t> </a:t>
            </a:r>
            <a:r>
              <a:rPr dirty="0" spc="-55">
                <a:solidFill>
                  <a:srgbClr val="0F1C2A"/>
                </a:solidFill>
              </a:rPr>
              <a:t>to</a:t>
            </a:r>
            <a:r>
              <a:rPr dirty="0" spc="-200">
                <a:solidFill>
                  <a:srgbClr val="0F1C2A"/>
                </a:solidFill>
              </a:rPr>
              <a:t> </a:t>
            </a:r>
            <a:r>
              <a:rPr dirty="0">
                <a:solidFill>
                  <a:srgbClr val="0F1C2A"/>
                </a:solidFill>
              </a:rPr>
              <a:t>accept</a:t>
            </a:r>
            <a:r>
              <a:rPr dirty="0" spc="-195">
                <a:solidFill>
                  <a:srgbClr val="0F1C2A"/>
                </a:solidFill>
              </a:rPr>
              <a:t> </a:t>
            </a:r>
            <a:r>
              <a:rPr dirty="0" spc="-120">
                <a:solidFill>
                  <a:srgbClr val="0F1C2A"/>
                </a:solidFill>
              </a:rPr>
              <a:t>orders,</a:t>
            </a:r>
          </a:p>
          <a:p>
            <a:pPr marL="12700">
              <a:lnSpc>
                <a:spcPts val="3229"/>
              </a:lnSpc>
            </a:pPr>
            <a:r>
              <a:rPr dirty="0" spc="160" b="1">
                <a:solidFill>
                  <a:srgbClr val="0F1C2A"/>
                </a:solidFill>
                <a:latin typeface="Calibri"/>
                <a:cs typeface="Calibri"/>
              </a:rPr>
              <a:t>more</a:t>
            </a:r>
            <a:r>
              <a:rPr dirty="0" spc="10" b="1">
                <a:solidFill>
                  <a:srgbClr val="0F1C2A"/>
                </a:solidFill>
                <a:latin typeface="Calibri"/>
                <a:cs typeface="Calibri"/>
              </a:rPr>
              <a:t> </a:t>
            </a:r>
            <a:r>
              <a:rPr dirty="0" spc="170" b="1">
                <a:solidFill>
                  <a:srgbClr val="0F1C2A"/>
                </a:solidFill>
                <a:latin typeface="Calibri"/>
                <a:cs typeface="Calibri"/>
              </a:rPr>
              <a:t>revenue</a:t>
            </a:r>
          </a:p>
        </p:txBody>
      </p:sp>
      <p:sp>
        <p:nvSpPr>
          <p:cNvPr id="11" name="object 11" descr=""/>
          <p:cNvSpPr txBox="1"/>
          <p:nvPr/>
        </p:nvSpPr>
        <p:spPr>
          <a:xfrm>
            <a:off x="930275" y="892175"/>
            <a:ext cx="35528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99360" algn="l"/>
              </a:tabLst>
            </a:pP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U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T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U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5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dirty="0" sz="1200" spc="-8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0">
                <a:solidFill>
                  <a:srgbClr val="006CFF"/>
                </a:solidFill>
                <a:latin typeface="Verdana"/>
                <a:cs typeface="Verdana"/>
              </a:rPr>
              <a:t>-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P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dirty="0" sz="1200" spc="-5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dirty="0" sz="1200" spc="60">
                <a:solidFill>
                  <a:srgbClr val="006CFF"/>
                </a:solidFill>
                <a:latin typeface="Verdana"/>
                <a:cs typeface="Verdana"/>
              </a:rPr>
              <a:t>  </a:t>
            </a:r>
            <a:r>
              <a:rPr dirty="0" sz="1200" spc="55">
                <a:solidFill>
                  <a:srgbClr val="006CFF"/>
                </a:solidFill>
                <a:latin typeface="Verdana"/>
                <a:cs typeface="Verdana"/>
              </a:rPr>
              <a:t>Y</a:t>
            </a:r>
            <a:r>
              <a:rPr dirty="0" sz="1200" spc="-10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U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R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dirty="0" sz="1200" spc="-80">
                <a:solidFill>
                  <a:srgbClr val="006CFF"/>
                </a:solidFill>
                <a:latin typeface="Verdana"/>
                <a:cs typeface="Verdana"/>
              </a:rPr>
              <a:t>B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U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65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75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N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5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65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85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0" y="0"/>
            <a:ext cx="557530" cy="400050"/>
          </a:xfrm>
          <a:custGeom>
            <a:avLst/>
            <a:gdLst/>
            <a:ahLst/>
            <a:cxnLst/>
            <a:rect l="l" t="t" r="r" b="b"/>
            <a:pathLst>
              <a:path w="557530" h="400050">
                <a:moveTo>
                  <a:pt x="95250" y="400049"/>
                </a:moveTo>
                <a:lnTo>
                  <a:pt x="49503" y="397802"/>
                </a:lnTo>
                <a:lnTo>
                  <a:pt x="4197" y="391081"/>
                </a:lnTo>
                <a:lnTo>
                  <a:pt x="0" y="390192"/>
                </a:lnTo>
                <a:lnTo>
                  <a:pt x="0" y="0"/>
                </a:lnTo>
                <a:lnTo>
                  <a:pt x="557169" y="0"/>
                </a:lnTo>
                <a:lnTo>
                  <a:pt x="556924" y="1807"/>
                </a:lnTo>
                <a:lnTo>
                  <a:pt x="547987" y="46730"/>
                </a:lnTo>
                <a:lnTo>
                  <a:pt x="534692" y="90559"/>
                </a:lnTo>
                <a:lnTo>
                  <a:pt x="517164" y="132876"/>
                </a:lnTo>
                <a:lnTo>
                  <a:pt x="495573" y="173269"/>
                </a:lnTo>
                <a:lnTo>
                  <a:pt x="470126" y="211353"/>
                </a:lnTo>
                <a:lnTo>
                  <a:pt x="441069" y="246759"/>
                </a:lnTo>
                <a:lnTo>
                  <a:pt x="408684" y="279144"/>
                </a:lnTo>
                <a:lnTo>
                  <a:pt x="373278" y="308201"/>
                </a:lnTo>
                <a:lnTo>
                  <a:pt x="335194" y="333648"/>
                </a:lnTo>
                <a:lnTo>
                  <a:pt x="294801" y="355239"/>
                </a:lnTo>
                <a:lnTo>
                  <a:pt x="252484" y="372768"/>
                </a:lnTo>
                <a:lnTo>
                  <a:pt x="208655" y="386062"/>
                </a:lnTo>
                <a:lnTo>
                  <a:pt x="163732" y="394999"/>
                </a:lnTo>
                <a:lnTo>
                  <a:pt x="118151" y="399487"/>
                </a:lnTo>
                <a:lnTo>
                  <a:pt x="95250" y="400049"/>
                </a:lnTo>
                <a:close/>
              </a:path>
            </a:pathLst>
          </a:custGeom>
          <a:solidFill>
            <a:srgbClr val="ECEF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0" y="8979884"/>
            <a:ext cx="1981200" cy="1078865"/>
          </a:xfrm>
          <a:custGeom>
            <a:avLst/>
            <a:gdLst/>
            <a:ahLst/>
            <a:cxnLst/>
            <a:rect l="l" t="t" r="r" b="b"/>
            <a:pathLst>
              <a:path w="1981200" h="1078865">
                <a:moveTo>
                  <a:pt x="1980783" y="1078515"/>
                </a:moveTo>
                <a:lnTo>
                  <a:pt x="0" y="1078515"/>
                </a:lnTo>
                <a:lnTo>
                  <a:pt x="0" y="0"/>
                </a:lnTo>
                <a:lnTo>
                  <a:pt x="70608" y="19265"/>
                </a:lnTo>
                <a:lnTo>
                  <a:pt x="114834" y="31967"/>
                </a:lnTo>
                <a:lnTo>
                  <a:pt x="158883" y="45081"/>
                </a:lnTo>
                <a:lnTo>
                  <a:pt x="202753" y="58606"/>
                </a:lnTo>
                <a:lnTo>
                  <a:pt x="246442" y="72539"/>
                </a:lnTo>
                <a:lnTo>
                  <a:pt x="289949" y="86879"/>
                </a:lnTo>
                <a:lnTo>
                  <a:pt x="333270" y="101622"/>
                </a:lnTo>
                <a:lnTo>
                  <a:pt x="376403" y="116767"/>
                </a:lnTo>
                <a:lnTo>
                  <a:pt x="419346" y="132311"/>
                </a:lnTo>
                <a:lnTo>
                  <a:pt x="462098" y="148252"/>
                </a:lnTo>
                <a:lnTo>
                  <a:pt x="504655" y="164589"/>
                </a:lnTo>
                <a:lnTo>
                  <a:pt x="547016" y="181318"/>
                </a:lnTo>
                <a:lnTo>
                  <a:pt x="589177" y="198437"/>
                </a:lnTo>
                <a:lnTo>
                  <a:pt x="631138" y="215945"/>
                </a:lnTo>
                <a:lnTo>
                  <a:pt x="672896" y="233839"/>
                </a:lnTo>
                <a:lnTo>
                  <a:pt x="714448" y="252117"/>
                </a:lnTo>
                <a:lnTo>
                  <a:pt x="755793" y="270776"/>
                </a:lnTo>
                <a:lnTo>
                  <a:pt x="796928" y="289815"/>
                </a:lnTo>
                <a:lnTo>
                  <a:pt x="837850" y="309230"/>
                </a:lnTo>
                <a:lnTo>
                  <a:pt x="878559" y="329021"/>
                </a:lnTo>
                <a:lnTo>
                  <a:pt x="919050" y="349184"/>
                </a:lnTo>
                <a:lnTo>
                  <a:pt x="959323" y="369718"/>
                </a:lnTo>
                <a:lnTo>
                  <a:pt x="999375" y="390619"/>
                </a:lnTo>
                <a:lnTo>
                  <a:pt x="1039204" y="411887"/>
                </a:lnTo>
                <a:lnTo>
                  <a:pt x="1078807" y="433519"/>
                </a:lnTo>
                <a:lnTo>
                  <a:pt x="1118182" y="455512"/>
                </a:lnTo>
                <a:lnTo>
                  <a:pt x="1157328" y="477864"/>
                </a:lnTo>
                <a:lnTo>
                  <a:pt x="1196241" y="500573"/>
                </a:lnTo>
                <a:lnTo>
                  <a:pt x="1234920" y="523638"/>
                </a:lnTo>
                <a:lnTo>
                  <a:pt x="1273362" y="547054"/>
                </a:lnTo>
                <a:lnTo>
                  <a:pt x="1311565" y="570821"/>
                </a:lnTo>
                <a:lnTo>
                  <a:pt x="1349527" y="594937"/>
                </a:lnTo>
                <a:lnTo>
                  <a:pt x="1387246" y="619398"/>
                </a:lnTo>
                <a:lnTo>
                  <a:pt x="1424719" y="644203"/>
                </a:lnTo>
                <a:lnTo>
                  <a:pt x="1461945" y="669349"/>
                </a:lnTo>
                <a:lnTo>
                  <a:pt x="1498920" y="694834"/>
                </a:lnTo>
                <a:lnTo>
                  <a:pt x="1535643" y="720657"/>
                </a:lnTo>
                <a:lnTo>
                  <a:pt x="1572112" y="746814"/>
                </a:lnTo>
                <a:lnTo>
                  <a:pt x="1608324" y="773304"/>
                </a:lnTo>
                <a:lnTo>
                  <a:pt x="1644277" y="800123"/>
                </a:lnTo>
                <a:lnTo>
                  <a:pt x="1679969" y="827272"/>
                </a:lnTo>
                <a:lnTo>
                  <a:pt x="1715398" y="854745"/>
                </a:lnTo>
                <a:lnTo>
                  <a:pt x="1750560" y="882543"/>
                </a:lnTo>
                <a:lnTo>
                  <a:pt x="1785455" y="910662"/>
                </a:lnTo>
                <a:lnTo>
                  <a:pt x="1820080" y="939100"/>
                </a:lnTo>
                <a:lnTo>
                  <a:pt x="1854433" y="967855"/>
                </a:lnTo>
                <a:lnTo>
                  <a:pt x="1888511" y="996924"/>
                </a:lnTo>
                <a:lnTo>
                  <a:pt x="1922312" y="1026306"/>
                </a:lnTo>
                <a:lnTo>
                  <a:pt x="1955834" y="1055998"/>
                </a:lnTo>
                <a:lnTo>
                  <a:pt x="1980783" y="1078515"/>
                </a:lnTo>
                <a:close/>
              </a:path>
            </a:pathLst>
          </a:custGeom>
          <a:solidFill>
            <a:srgbClr val="136DF8">
              <a:alpha val="97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3319450" y="7839075"/>
            <a:ext cx="3458210" cy="19685"/>
          </a:xfrm>
          <a:custGeom>
            <a:avLst/>
            <a:gdLst/>
            <a:ahLst/>
            <a:cxnLst/>
            <a:rect l="l" t="t" r="r" b="b"/>
            <a:pathLst>
              <a:path w="3458209" h="19684">
                <a:moveTo>
                  <a:pt x="1413243" y="0"/>
                </a:moveTo>
                <a:lnTo>
                  <a:pt x="706716" y="0"/>
                </a:lnTo>
                <a:lnTo>
                  <a:pt x="706526" y="0"/>
                </a:lnTo>
                <a:lnTo>
                  <a:pt x="0" y="0"/>
                </a:lnTo>
                <a:lnTo>
                  <a:pt x="0" y="19075"/>
                </a:lnTo>
                <a:lnTo>
                  <a:pt x="706526" y="19075"/>
                </a:lnTo>
                <a:lnTo>
                  <a:pt x="706716" y="19075"/>
                </a:lnTo>
                <a:lnTo>
                  <a:pt x="1413243" y="19075"/>
                </a:lnTo>
                <a:lnTo>
                  <a:pt x="1413243" y="0"/>
                </a:lnTo>
                <a:close/>
              </a:path>
              <a:path w="3458209" h="19684">
                <a:moveTo>
                  <a:pt x="3457587" y="25"/>
                </a:moveTo>
                <a:lnTo>
                  <a:pt x="2826689" y="25"/>
                </a:lnTo>
                <a:lnTo>
                  <a:pt x="2119985" y="0"/>
                </a:lnTo>
                <a:lnTo>
                  <a:pt x="1413268" y="0"/>
                </a:lnTo>
                <a:lnTo>
                  <a:pt x="1413268" y="19075"/>
                </a:lnTo>
                <a:lnTo>
                  <a:pt x="3457587" y="19075"/>
                </a:lnTo>
                <a:lnTo>
                  <a:pt x="3457587" y="25"/>
                </a:lnTo>
                <a:close/>
              </a:path>
            </a:pathLst>
          </a:custGeom>
          <a:solidFill>
            <a:srgbClr val="006C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5" name="object 1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150" y="4391040"/>
            <a:ext cx="152400" cy="123825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3409950" y="8115300"/>
            <a:ext cx="314325" cy="552450"/>
            <a:chOff x="3409950" y="8115300"/>
            <a:chExt cx="314325" cy="552450"/>
          </a:xfrm>
        </p:grpSpPr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5038" y="8296409"/>
              <a:ext cx="180356" cy="189966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409950" y="8115300"/>
              <a:ext cx="314325" cy="552450"/>
            </a:xfrm>
            <a:custGeom>
              <a:avLst/>
              <a:gdLst/>
              <a:ahLst/>
              <a:cxnLst/>
              <a:rect l="l" t="t" r="r" b="b"/>
              <a:pathLst>
                <a:path w="314325" h="552450">
                  <a:moveTo>
                    <a:pt x="281062" y="552449"/>
                  </a:moveTo>
                  <a:lnTo>
                    <a:pt x="33261" y="552449"/>
                  </a:lnTo>
                  <a:lnTo>
                    <a:pt x="20346" y="549834"/>
                  </a:lnTo>
                  <a:lnTo>
                    <a:pt x="9770" y="542713"/>
                  </a:lnTo>
                  <a:lnTo>
                    <a:pt x="2624" y="532173"/>
                  </a:lnTo>
                  <a:lnTo>
                    <a:pt x="0" y="519302"/>
                  </a:lnTo>
                  <a:lnTo>
                    <a:pt x="0" y="33146"/>
                  </a:lnTo>
                  <a:lnTo>
                    <a:pt x="2624" y="20276"/>
                  </a:lnTo>
                  <a:lnTo>
                    <a:pt x="9770" y="9736"/>
                  </a:lnTo>
                  <a:lnTo>
                    <a:pt x="20346" y="2615"/>
                  </a:lnTo>
                  <a:lnTo>
                    <a:pt x="33261" y="0"/>
                  </a:lnTo>
                  <a:lnTo>
                    <a:pt x="281062" y="0"/>
                  </a:lnTo>
                  <a:lnTo>
                    <a:pt x="293977" y="2615"/>
                  </a:lnTo>
                  <a:lnTo>
                    <a:pt x="304553" y="9736"/>
                  </a:lnTo>
                  <a:lnTo>
                    <a:pt x="311699" y="20276"/>
                  </a:lnTo>
                  <a:lnTo>
                    <a:pt x="312071" y="22097"/>
                  </a:lnTo>
                  <a:lnTo>
                    <a:pt x="27163" y="22097"/>
                  </a:lnTo>
                  <a:lnTo>
                    <a:pt x="22174" y="27070"/>
                  </a:lnTo>
                  <a:lnTo>
                    <a:pt x="22174" y="66846"/>
                  </a:lnTo>
                  <a:lnTo>
                    <a:pt x="314324" y="66846"/>
                  </a:lnTo>
                  <a:lnTo>
                    <a:pt x="314324" y="88944"/>
                  </a:lnTo>
                  <a:lnTo>
                    <a:pt x="22174" y="88944"/>
                  </a:lnTo>
                  <a:lnTo>
                    <a:pt x="22174" y="463505"/>
                  </a:lnTo>
                  <a:lnTo>
                    <a:pt x="314324" y="463505"/>
                  </a:lnTo>
                  <a:lnTo>
                    <a:pt x="314324" y="485603"/>
                  </a:lnTo>
                  <a:lnTo>
                    <a:pt x="22174" y="485603"/>
                  </a:lnTo>
                  <a:lnTo>
                    <a:pt x="22174" y="525379"/>
                  </a:lnTo>
                  <a:lnTo>
                    <a:pt x="27163" y="530351"/>
                  </a:lnTo>
                  <a:lnTo>
                    <a:pt x="312071" y="530351"/>
                  </a:lnTo>
                  <a:lnTo>
                    <a:pt x="311699" y="532173"/>
                  </a:lnTo>
                  <a:lnTo>
                    <a:pt x="304553" y="542713"/>
                  </a:lnTo>
                  <a:lnTo>
                    <a:pt x="293977" y="549834"/>
                  </a:lnTo>
                  <a:lnTo>
                    <a:pt x="281062" y="552449"/>
                  </a:lnTo>
                  <a:close/>
                </a:path>
                <a:path w="314325" h="552450">
                  <a:moveTo>
                    <a:pt x="314324" y="66846"/>
                  </a:moveTo>
                  <a:lnTo>
                    <a:pt x="292149" y="66846"/>
                  </a:lnTo>
                  <a:lnTo>
                    <a:pt x="292149" y="27070"/>
                  </a:lnTo>
                  <a:lnTo>
                    <a:pt x="287160" y="22097"/>
                  </a:lnTo>
                  <a:lnTo>
                    <a:pt x="312071" y="22097"/>
                  </a:lnTo>
                  <a:lnTo>
                    <a:pt x="314324" y="33146"/>
                  </a:lnTo>
                  <a:lnTo>
                    <a:pt x="314324" y="66846"/>
                  </a:lnTo>
                  <a:close/>
                </a:path>
                <a:path w="314325" h="552450">
                  <a:moveTo>
                    <a:pt x="314324" y="463505"/>
                  </a:moveTo>
                  <a:lnTo>
                    <a:pt x="292149" y="463505"/>
                  </a:lnTo>
                  <a:lnTo>
                    <a:pt x="292149" y="88944"/>
                  </a:lnTo>
                  <a:lnTo>
                    <a:pt x="314324" y="88944"/>
                  </a:lnTo>
                  <a:lnTo>
                    <a:pt x="314324" y="463505"/>
                  </a:lnTo>
                  <a:close/>
                </a:path>
                <a:path w="314325" h="552450">
                  <a:moveTo>
                    <a:pt x="312071" y="530351"/>
                  </a:moveTo>
                  <a:lnTo>
                    <a:pt x="287160" y="530351"/>
                  </a:lnTo>
                  <a:lnTo>
                    <a:pt x="292149" y="525379"/>
                  </a:lnTo>
                  <a:lnTo>
                    <a:pt x="292149" y="485603"/>
                  </a:lnTo>
                  <a:lnTo>
                    <a:pt x="314324" y="485603"/>
                  </a:lnTo>
                  <a:lnTo>
                    <a:pt x="314324" y="519302"/>
                  </a:lnTo>
                  <a:lnTo>
                    <a:pt x="312071" y="530351"/>
                  </a:lnTo>
                  <a:close/>
                </a:path>
              </a:pathLst>
            </a:custGeom>
            <a:solidFill>
              <a:srgbClr val="006DF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3816350" y="7998879"/>
            <a:ext cx="2808605" cy="815340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22225">
              <a:lnSpc>
                <a:spcPct val="100000"/>
              </a:lnSpc>
              <a:spcBef>
                <a:spcPts val="690"/>
              </a:spcBef>
            </a:pPr>
            <a:r>
              <a:rPr dirty="0" sz="1050" spc="65" b="1">
                <a:solidFill>
                  <a:srgbClr val="62778B"/>
                </a:solidFill>
                <a:latin typeface="Calibri"/>
                <a:cs typeface="Calibri"/>
              </a:rPr>
              <a:t>Why</a:t>
            </a:r>
            <a:r>
              <a:rPr dirty="0" sz="1050" spc="-20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60" b="1">
                <a:solidFill>
                  <a:srgbClr val="62778B"/>
                </a:solidFill>
                <a:latin typeface="Calibri"/>
                <a:cs typeface="Calibri"/>
              </a:rPr>
              <a:t>portrait-</a:t>
            </a:r>
            <a:r>
              <a:rPr dirty="0" sz="1050" spc="80" b="1">
                <a:solidFill>
                  <a:srgbClr val="62778B"/>
                </a:solidFill>
                <a:latin typeface="Calibri"/>
                <a:cs typeface="Calibri"/>
              </a:rPr>
              <a:t>mode?</a:t>
            </a:r>
            <a:endParaRPr sz="1050">
              <a:latin typeface="Calibri"/>
              <a:cs typeface="Calibri"/>
            </a:endParaRPr>
          </a:p>
          <a:p>
            <a:pPr marL="22225" marR="5080">
              <a:lnSpc>
                <a:spcPct val="148400"/>
              </a:lnSpc>
              <a:spcBef>
                <a:spcPts val="25"/>
              </a:spcBef>
            </a:pP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new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vertical-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style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layout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designed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small-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form tablets.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Easily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interact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sotware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hand.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750">
                <a:solidFill>
                  <a:srgbClr val="006DF4"/>
                </a:solidFill>
                <a:latin typeface="Verdana"/>
                <a:cs typeface="Verdana"/>
              </a:rPr>
              <a:t>Compatible</a:t>
            </a:r>
            <a:r>
              <a:rPr dirty="0" sz="750" spc="-85">
                <a:solidFill>
                  <a:srgbClr val="006DF4"/>
                </a:solidFill>
                <a:latin typeface="Verdana"/>
                <a:cs typeface="Verdana"/>
              </a:rPr>
              <a:t> </a:t>
            </a:r>
            <a:r>
              <a:rPr dirty="0" sz="750" spc="-25">
                <a:solidFill>
                  <a:srgbClr val="006DF4"/>
                </a:solidFill>
                <a:latin typeface="Verdana"/>
                <a:cs typeface="Verdana"/>
              </a:rPr>
              <a:t>with</a:t>
            </a:r>
            <a:r>
              <a:rPr dirty="0" sz="750" spc="-80">
                <a:solidFill>
                  <a:srgbClr val="006DF4"/>
                </a:solidFill>
                <a:latin typeface="Verdana"/>
                <a:cs typeface="Verdana"/>
              </a:rPr>
              <a:t> </a:t>
            </a:r>
            <a:r>
              <a:rPr dirty="0" sz="750" spc="-25">
                <a:solidFill>
                  <a:srgbClr val="006DF4"/>
                </a:solidFill>
                <a:latin typeface="Verdana"/>
                <a:cs typeface="Verdana"/>
              </a:rPr>
              <a:t>Windows</a:t>
            </a:r>
            <a:r>
              <a:rPr dirty="0" sz="750" spc="-65">
                <a:solidFill>
                  <a:srgbClr val="006DF4"/>
                </a:solidFill>
                <a:latin typeface="Verdana"/>
                <a:cs typeface="Verdana"/>
              </a:rPr>
              <a:t> </a:t>
            </a:r>
            <a:r>
              <a:rPr dirty="0" sz="750" spc="-10">
                <a:solidFill>
                  <a:srgbClr val="006DF4"/>
                </a:solidFill>
                <a:latin typeface="Verdana"/>
                <a:cs typeface="Verdana"/>
              </a:rPr>
              <a:t>Devices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278554" y="6291260"/>
            <a:ext cx="3650615" cy="132461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600" spc="-85">
                <a:solidFill>
                  <a:srgbClr val="394B66"/>
                </a:solidFill>
                <a:latin typeface="Verdana"/>
                <a:cs typeface="Verdana"/>
              </a:rPr>
              <a:t>Take</a:t>
            </a:r>
            <a:r>
              <a:rPr dirty="0" sz="1600" spc="-140">
                <a:solidFill>
                  <a:srgbClr val="394B66"/>
                </a:solidFill>
                <a:latin typeface="Verdana"/>
                <a:cs typeface="Verdana"/>
              </a:rPr>
              <a:t> </a:t>
            </a:r>
            <a:r>
              <a:rPr dirty="0" sz="1600" spc="-65">
                <a:solidFill>
                  <a:srgbClr val="394B66"/>
                </a:solidFill>
                <a:latin typeface="Verdana"/>
                <a:cs typeface="Verdana"/>
              </a:rPr>
              <a:t>orders</a:t>
            </a:r>
            <a:r>
              <a:rPr dirty="0" sz="1600" spc="-140">
                <a:solidFill>
                  <a:srgbClr val="394B66"/>
                </a:solidFill>
                <a:latin typeface="Verdana"/>
                <a:cs typeface="Verdana"/>
              </a:rPr>
              <a:t> </a:t>
            </a:r>
            <a:r>
              <a:rPr dirty="0" sz="1600" spc="-25">
                <a:solidFill>
                  <a:srgbClr val="394B66"/>
                </a:solidFill>
                <a:latin typeface="Verdana"/>
                <a:cs typeface="Verdana"/>
              </a:rPr>
              <a:t>on</a:t>
            </a:r>
            <a:r>
              <a:rPr dirty="0" sz="1600" spc="-170">
                <a:solidFill>
                  <a:srgbClr val="394B66"/>
                </a:solidFill>
                <a:latin typeface="Verdana"/>
                <a:cs typeface="Verdana"/>
              </a:rPr>
              <a:t> </a:t>
            </a:r>
            <a:r>
              <a:rPr dirty="0" sz="1600" spc="-40">
                <a:solidFill>
                  <a:srgbClr val="394B66"/>
                </a:solidFill>
                <a:latin typeface="Verdana"/>
                <a:cs typeface="Verdana"/>
              </a:rPr>
              <a:t>the</a:t>
            </a:r>
            <a:r>
              <a:rPr dirty="0" sz="1600" spc="-140">
                <a:solidFill>
                  <a:srgbClr val="394B66"/>
                </a:solidFill>
                <a:latin typeface="Verdana"/>
                <a:cs typeface="Verdana"/>
              </a:rPr>
              <a:t> </a:t>
            </a:r>
            <a:r>
              <a:rPr dirty="0" sz="1600" spc="-20">
                <a:solidFill>
                  <a:srgbClr val="394B66"/>
                </a:solidFill>
                <a:latin typeface="Verdana"/>
                <a:cs typeface="Verdana"/>
              </a:rPr>
              <a:t>move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600" spc="160" b="1">
                <a:solidFill>
                  <a:srgbClr val="394B66"/>
                </a:solidFill>
                <a:latin typeface="Calibri"/>
                <a:cs typeface="Calibri"/>
              </a:rPr>
              <a:t>New</a:t>
            </a:r>
            <a:r>
              <a:rPr dirty="0" sz="1600" spc="-40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600" spc="140" b="1">
                <a:solidFill>
                  <a:srgbClr val="394B66"/>
                </a:solidFill>
                <a:latin typeface="Calibri"/>
                <a:cs typeface="Calibri"/>
              </a:rPr>
              <a:t>tablet</a:t>
            </a:r>
            <a:r>
              <a:rPr dirty="0" sz="1600" spc="20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600" spc="135" b="1">
                <a:solidFill>
                  <a:srgbClr val="394B66"/>
                </a:solidFill>
                <a:latin typeface="Calibri"/>
                <a:cs typeface="Calibri"/>
              </a:rPr>
              <a:t>interface</a:t>
            </a:r>
            <a:endParaRPr sz="1600">
              <a:latin typeface="Calibri"/>
              <a:cs typeface="Calibri"/>
            </a:endParaRPr>
          </a:p>
          <a:p>
            <a:pPr marL="31115" marR="5080">
              <a:lnSpc>
                <a:spcPct val="119000"/>
              </a:lnSpc>
              <a:spcBef>
                <a:spcPts val="450"/>
              </a:spcBef>
            </a:pPr>
            <a:r>
              <a:rPr dirty="0" sz="1050" spc="60" b="1">
                <a:solidFill>
                  <a:srgbClr val="62778B"/>
                </a:solidFill>
                <a:latin typeface="Calibri"/>
                <a:cs typeface="Calibri"/>
              </a:rPr>
              <a:t>Version</a:t>
            </a:r>
            <a:r>
              <a:rPr dirty="0" sz="1050" spc="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62778B"/>
                </a:solidFill>
                <a:latin typeface="Calibri"/>
                <a:cs typeface="Calibri"/>
              </a:rPr>
              <a:t>10</a:t>
            </a:r>
            <a:r>
              <a:rPr dirty="0" sz="1050" spc="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75" b="1">
                <a:solidFill>
                  <a:srgbClr val="62778B"/>
                </a:solidFill>
                <a:latin typeface="Calibri"/>
                <a:cs typeface="Calibri"/>
              </a:rPr>
              <a:t>includes</a:t>
            </a:r>
            <a:r>
              <a:rPr dirty="0" sz="1050" spc="-10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65" b="1">
                <a:solidFill>
                  <a:srgbClr val="62778B"/>
                </a:solidFill>
                <a:latin typeface="Calibri"/>
                <a:cs typeface="Calibri"/>
              </a:rPr>
              <a:t>two</a:t>
            </a:r>
            <a:r>
              <a:rPr dirty="0" sz="1050" spc="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55" b="1">
                <a:solidFill>
                  <a:srgbClr val="62778B"/>
                </a:solidFill>
                <a:latin typeface="Calibri"/>
                <a:cs typeface="Calibri"/>
              </a:rPr>
              <a:t>built-</a:t>
            </a:r>
            <a:r>
              <a:rPr dirty="0" sz="1050" spc="60" b="1">
                <a:solidFill>
                  <a:srgbClr val="62778B"/>
                </a:solidFill>
                <a:latin typeface="Calibri"/>
                <a:cs typeface="Calibri"/>
              </a:rPr>
              <a:t>in</a:t>
            </a:r>
            <a:r>
              <a:rPr dirty="0" sz="1050" spc="-10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80" b="1">
                <a:solidFill>
                  <a:srgbClr val="62778B"/>
                </a:solidFill>
                <a:latin typeface="Calibri"/>
                <a:cs typeface="Calibri"/>
              </a:rPr>
              <a:t>tablet</a:t>
            </a:r>
            <a:r>
              <a:rPr dirty="0" sz="1050" spc="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70" b="1">
                <a:solidFill>
                  <a:srgbClr val="62778B"/>
                </a:solidFill>
                <a:latin typeface="Calibri"/>
                <a:cs typeface="Calibri"/>
              </a:rPr>
              <a:t>interfaces;</a:t>
            </a:r>
            <a:r>
              <a:rPr dirty="0" sz="1050" spc="500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90" b="1">
                <a:solidFill>
                  <a:srgbClr val="62778B"/>
                </a:solidFill>
                <a:latin typeface="Calibri"/>
                <a:cs typeface="Calibri"/>
              </a:rPr>
              <a:t>choose</a:t>
            </a:r>
            <a:r>
              <a:rPr dirty="0" sz="1050" spc="3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80" b="1">
                <a:solidFill>
                  <a:srgbClr val="62778B"/>
                </a:solidFill>
                <a:latin typeface="Calibri"/>
                <a:cs typeface="Calibri"/>
              </a:rPr>
              <a:t>between</a:t>
            </a:r>
            <a:r>
              <a:rPr dirty="0" sz="1050" spc="1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65" b="1">
                <a:solidFill>
                  <a:srgbClr val="62778B"/>
                </a:solidFill>
                <a:latin typeface="Calibri"/>
                <a:cs typeface="Calibri"/>
              </a:rPr>
              <a:t>traditional</a:t>
            </a:r>
            <a:r>
              <a:rPr dirty="0" sz="1050" spc="3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95" b="1">
                <a:solidFill>
                  <a:srgbClr val="62778B"/>
                </a:solidFill>
                <a:latin typeface="Calibri"/>
                <a:cs typeface="Calibri"/>
              </a:rPr>
              <a:t>landscape</a:t>
            </a:r>
            <a:r>
              <a:rPr dirty="0" sz="1050" spc="3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62778B"/>
                </a:solidFill>
                <a:latin typeface="Calibri"/>
                <a:cs typeface="Calibri"/>
              </a:rPr>
              <a:t>or</a:t>
            </a:r>
            <a:r>
              <a:rPr dirty="0" sz="1050" spc="1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55" b="1">
                <a:solidFill>
                  <a:srgbClr val="62778B"/>
                </a:solidFill>
                <a:latin typeface="Calibri"/>
                <a:cs typeface="Calibri"/>
              </a:rPr>
              <a:t>portrait-</a:t>
            </a:r>
            <a:r>
              <a:rPr dirty="0" sz="1050" spc="75" b="1">
                <a:solidFill>
                  <a:srgbClr val="62778B"/>
                </a:solidFill>
                <a:latin typeface="Calibri"/>
                <a:cs typeface="Calibri"/>
              </a:rPr>
              <a:t>mode.</a:t>
            </a:r>
            <a:endParaRPr sz="1050">
              <a:latin typeface="Calibri"/>
              <a:cs typeface="Calibri"/>
            </a:endParaRPr>
          </a:p>
          <a:p>
            <a:pPr marL="31115" marR="27305">
              <a:lnSpc>
                <a:spcPts val="1500"/>
              </a:lnSpc>
            </a:pP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Windows-based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tablet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application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is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substantially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lighter,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running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up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2x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faster</a:t>
            </a:r>
            <a:r>
              <a:rPr dirty="0" sz="8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than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standard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sotware.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80"/>
              <a:t>New,</a:t>
            </a:r>
            <a:r>
              <a:rPr dirty="0" spc="-155"/>
              <a:t> </a:t>
            </a:r>
            <a:r>
              <a:rPr dirty="0" spc="-55"/>
              <a:t>minimal</a:t>
            </a:r>
            <a:r>
              <a:rPr dirty="0" spc="-155"/>
              <a:t> </a:t>
            </a:r>
            <a:r>
              <a:rPr dirty="0" spc="-10"/>
              <a:t>design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145" b="1">
                <a:latin typeface="Calibri"/>
                <a:cs typeface="Calibri"/>
              </a:rPr>
              <a:t>Self-</a:t>
            </a:r>
            <a:r>
              <a:rPr dirty="0" spc="165" b="1">
                <a:latin typeface="Calibri"/>
                <a:cs typeface="Calibri"/>
              </a:rPr>
              <a:t>service</a:t>
            </a:r>
            <a:r>
              <a:rPr dirty="0" spc="20" b="1">
                <a:latin typeface="Calibri"/>
                <a:cs typeface="Calibri"/>
              </a:rPr>
              <a:t> </a:t>
            </a:r>
            <a:r>
              <a:rPr dirty="0" spc="105" b="1">
                <a:latin typeface="Calibri"/>
                <a:cs typeface="Calibri"/>
              </a:rPr>
              <a:t>kiosk</a:t>
            </a:r>
          </a:p>
          <a:p>
            <a:pPr marL="50165" marR="156845">
              <a:lnSpc>
                <a:spcPct val="119000"/>
              </a:lnSpc>
              <a:spcBef>
                <a:spcPts val="1050"/>
              </a:spcBef>
            </a:pPr>
            <a:r>
              <a:rPr dirty="0" sz="1050" spc="65" b="1">
                <a:solidFill>
                  <a:srgbClr val="62778B"/>
                </a:solidFill>
                <a:latin typeface="Calibri"/>
                <a:cs typeface="Calibri"/>
              </a:rPr>
              <a:t>Lower</a:t>
            </a:r>
            <a:r>
              <a:rPr dirty="0" sz="1050" spc="-3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75" b="1">
                <a:solidFill>
                  <a:srgbClr val="62778B"/>
                </a:solidFill>
                <a:latin typeface="Calibri"/>
                <a:cs typeface="Calibri"/>
              </a:rPr>
              <a:t>wait</a:t>
            </a:r>
            <a:r>
              <a:rPr dirty="0" sz="1050" spc="-10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70" b="1">
                <a:solidFill>
                  <a:srgbClr val="62778B"/>
                </a:solidFill>
                <a:latin typeface="Calibri"/>
                <a:cs typeface="Calibri"/>
              </a:rPr>
              <a:t>times,</a:t>
            </a:r>
            <a:r>
              <a:rPr dirty="0" sz="1050" spc="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70" b="1">
                <a:solidFill>
                  <a:srgbClr val="62778B"/>
                </a:solidFill>
                <a:latin typeface="Calibri"/>
                <a:cs typeface="Calibri"/>
              </a:rPr>
              <a:t>eliminate</a:t>
            </a:r>
            <a:r>
              <a:rPr dirty="0" sz="1050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65" b="1">
                <a:solidFill>
                  <a:srgbClr val="62778B"/>
                </a:solidFill>
                <a:latin typeface="Calibri"/>
                <a:cs typeface="Calibri"/>
              </a:rPr>
              <a:t>lines</a:t>
            </a:r>
            <a:r>
              <a:rPr dirty="0" sz="1050" spc="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90" b="1">
                <a:solidFill>
                  <a:srgbClr val="62778B"/>
                </a:solidFill>
                <a:latin typeface="Calibri"/>
                <a:cs typeface="Calibri"/>
              </a:rPr>
              <a:t>and</a:t>
            </a:r>
            <a:r>
              <a:rPr dirty="0" sz="1050" spc="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105" b="1">
                <a:solidFill>
                  <a:srgbClr val="62778B"/>
                </a:solidFill>
                <a:latin typeface="Calibri"/>
                <a:cs typeface="Calibri"/>
              </a:rPr>
              <a:t>get</a:t>
            </a:r>
            <a:r>
              <a:rPr dirty="0" sz="1050" spc="-10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60" b="1">
                <a:solidFill>
                  <a:srgbClr val="62778B"/>
                </a:solidFill>
                <a:latin typeface="Calibri"/>
                <a:cs typeface="Calibri"/>
              </a:rPr>
              <a:t>through </a:t>
            </a:r>
            <a:r>
              <a:rPr dirty="0" sz="1050" spc="75" b="1">
                <a:solidFill>
                  <a:srgbClr val="62778B"/>
                </a:solidFill>
                <a:latin typeface="Calibri"/>
                <a:cs typeface="Calibri"/>
              </a:rPr>
              <a:t>lunch</a:t>
            </a:r>
            <a:r>
              <a:rPr dirty="0" sz="1050" spc="-1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60" b="1">
                <a:solidFill>
                  <a:srgbClr val="62778B"/>
                </a:solidFill>
                <a:latin typeface="Calibri"/>
                <a:cs typeface="Calibri"/>
              </a:rPr>
              <a:t>with</a:t>
            </a:r>
            <a:r>
              <a:rPr dirty="0" sz="1050" spc="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85" b="1">
                <a:solidFill>
                  <a:srgbClr val="62778B"/>
                </a:solidFill>
                <a:latin typeface="Calibri"/>
                <a:cs typeface="Calibri"/>
              </a:rPr>
              <a:t>less</a:t>
            </a:r>
            <a:r>
              <a:rPr dirty="0" sz="1050" spc="5" b="1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dirty="0" sz="1050" spc="60" b="1">
                <a:solidFill>
                  <a:srgbClr val="62778B"/>
                </a:solidFill>
                <a:latin typeface="Calibri"/>
                <a:cs typeface="Calibri"/>
              </a:rPr>
              <a:t>employees.</a:t>
            </a:r>
            <a:endParaRPr sz="1050">
              <a:latin typeface="Calibri"/>
              <a:cs typeface="Calibri"/>
            </a:endParaRPr>
          </a:p>
          <a:p>
            <a:pPr marL="50165" marR="5080">
              <a:lnSpc>
                <a:spcPts val="1500"/>
              </a:lnSpc>
              <a:spcBef>
                <a:spcPts val="15"/>
              </a:spcBef>
            </a:pPr>
            <a:r>
              <a:rPr dirty="0" sz="800" spc="-10">
                <a:solidFill>
                  <a:srgbClr val="62778B"/>
                </a:solidFill>
              </a:rPr>
              <a:t>Redesigned</a:t>
            </a:r>
            <a:r>
              <a:rPr dirty="0" sz="800" spc="-75">
                <a:solidFill>
                  <a:srgbClr val="62778B"/>
                </a:solidFill>
              </a:rPr>
              <a:t> </a:t>
            </a:r>
            <a:r>
              <a:rPr dirty="0" sz="800" spc="-25">
                <a:solidFill>
                  <a:srgbClr val="62778B"/>
                </a:solidFill>
              </a:rPr>
              <a:t>with</a:t>
            </a:r>
            <a:r>
              <a:rPr dirty="0" sz="800" spc="-40">
                <a:solidFill>
                  <a:srgbClr val="62778B"/>
                </a:solidFill>
              </a:rPr>
              <a:t> </a:t>
            </a:r>
            <a:r>
              <a:rPr dirty="0" sz="800">
                <a:solidFill>
                  <a:srgbClr val="62778B"/>
                </a:solidFill>
              </a:rPr>
              <a:t>a</a:t>
            </a:r>
            <a:r>
              <a:rPr dirty="0" sz="800" spc="-45">
                <a:solidFill>
                  <a:srgbClr val="62778B"/>
                </a:solidFill>
              </a:rPr>
              <a:t> </a:t>
            </a:r>
            <a:r>
              <a:rPr dirty="0" sz="800" spc="-10">
                <a:solidFill>
                  <a:srgbClr val="62778B"/>
                </a:solidFill>
              </a:rPr>
              <a:t>clean,</a:t>
            </a:r>
            <a:r>
              <a:rPr dirty="0" sz="800" spc="-45">
                <a:solidFill>
                  <a:srgbClr val="62778B"/>
                </a:solidFill>
              </a:rPr>
              <a:t> </a:t>
            </a:r>
            <a:r>
              <a:rPr dirty="0" sz="800" spc="-30">
                <a:solidFill>
                  <a:srgbClr val="62778B"/>
                </a:solidFill>
              </a:rPr>
              <a:t>minimalist</a:t>
            </a:r>
            <a:r>
              <a:rPr dirty="0" sz="800" spc="-40">
                <a:solidFill>
                  <a:srgbClr val="62778B"/>
                </a:solidFill>
              </a:rPr>
              <a:t> </a:t>
            </a:r>
            <a:r>
              <a:rPr dirty="0" sz="800" spc="-25">
                <a:solidFill>
                  <a:srgbClr val="62778B"/>
                </a:solidFill>
              </a:rPr>
              <a:t>style</a:t>
            </a:r>
            <a:r>
              <a:rPr dirty="0" sz="800" spc="-60">
                <a:solidFill>
                  <a:srgbClr val="62778B"/>
                </a:solidFill>
              </a:rPr>
              <a:t> </a:t>
            </a:r>
            <a:r>
              <a:rPr dirty="0" sz="800" spc="-10">
                <a:solidFill>
                  <a:srgbClr val="62778B"/>
                </a:solidFill>
              </a:rPr>
              <a:t>to</a:t>
            </a:r>
            <a:r>
              <a:rPr dirty="0" sz="800" spc="-45">
                <a:solidFill>
                  <a:srgbClr val="62778B"/>
                </a:solidFill>
              </a:rPr>
              <a:t> </a:t>
            </a:r>
            <a:r>
              <a:rPr dirty="0" sz="800" spc="-25">
                <a:solidFill>
                  <a:srgbClr val="62778B"/>
                </a:solidFill>
              </a:rPr>
              <a:t>make</a:t>
            </a:r>
            <a:r>
              <a:rPr dirty="0" sz="800" spc="-45">
                <a:solidFill>
                  <a:srgbClr val="62778B"/>
                </a:solidFill>
              </a:rPr>
              <a:t> </a:t>
            </a:r>
            <a:r>
              <a:rPr dirty="0" sz="800" spc="-20">
                <a:solidFill>
                  <a:srgbClr val="62778B"/>
                </a:solidFill>
              </a:rPr>
              <a:t>order</a:t>
            </a:r>
            <a:r>
              <a:rPr dirty="0" sz="800" spc="-65">
                <a:solidFill>
                  <a:srgbClr val="62778B"/>
                </a:solidFill>
              </a:rPr>
              <a:t> </a:t>
            </a:r>
            <a:r>
              <a:rPr dirty="0" sz="800" spc="-30">
                <a:solidFill>
                  <a:srgbClr val="62778B"/>
                </a:solidFill>
              </a:rPr>
              <a:t>entry</a:t>
            </a:r>
            <a:r>
              <a:rPr dirty="0" sz="800" spc="-65">
                <a:solidFill>
                  <a:srgbClr val="62778B"/>
                </a:solidFill>
              </a:rPr>
              <a:t> </a:t>
            </a:r>
            <a:r>
              <a:rPr dirty="0" sz="800" spc="-10">
                <a:solidFill>
                  <a:srgbClr val="62778B"/>
                </a:solidFill>
              </a:rPr>
              <a:t>quick </a:t>
            </a:r>
            <a:r>
              <a:rPr dirty="0" sz="800">
                <a:solidFill>
                  <a:srgbClr val="62778B"/>
                </a:solidFill>
              </a:rPr>
              <a:t>and</a:t>
            </a:r>
            <a:r>
              <a:rPr dirty="0" sz="800" spc="-60">
                <a:solidFill>
                  <a:srgbClr val="62778B"/>
                </a:solidFill>
              </a:rPr>
              <a:t> </a:t>
            </a:r>
            <a:r>
              <a:rPr dirty="0" sz="800" spc="-10">
                <a:solidFill>
                  <a:srgbClr val="62778B"/>
                </a:solidFill>
              </a:rPr>
              <a:t>simple.</a:t>
            </a:r>
            <a:endParaRPr sz="800"/>
          </a:p>
          <a:p>
            <a:pPr>
              <a:lnSpc>
                <a:spcPct val="100000"/>
              </a:lnSpc>
              <a:spcBef>
                <a:spcPts val="710"/>
              </a:spcBef>
            </a:pPr>
            <a:endParaRPr sz="800"/>
          </a:p>
          <a:p>
            <a:pPr marL="347980" marR="1023619">
              <a:lnSpc>
                <a:spcPct val="166700"/>
              </a:lnSpc>
            </a:pPr>
            <a:r>
              <a:rPr dirty="0" sz="900" spc="-80">
                <a:solidFill>
                  <a:srgbClr val="62778B"/>
                </a:solidFill>
              </a:rPr>
              <a:t>Turn</a:t>
            </a:r>
            <a:r>
              <a:rPr dirty="0" sz="900" spc="-65">
                <a:solidFill>
                  <a:srgbClr val="62778B"/>
                </a:solidFill>
              </a:rPr>
              <a:t> </a:t>
            </a:r>
            <a:r>
              <a:rPr dirty="0" sz="900" spc="-35">
                <a:solidFill>
                  <a:srgbClr val="62778B"/>
                </a:solidFill>
              </a:rPr>
              <a:t>any</a:t>
            </a:r>
            <a:r>
              <a:rPr dirty="0" sz="900" spc="-114">
                <a:solidFill>
                  <a:srgbClr val="62778B"/>
                </a:solidFill>
              </a:rPr>
              <a:t> </a:t>
            </a:r>
            <a:r>
              <a:rPr dirty="0" sz="900" spc="-40">
                <a:solidFill>
                  <a:srgbClr val="62778B"/>
                </a:solidFill>
              </a:rPr>
              <a:t>Windows</a:t>
            </a:r>
            <a:r>
              <a:rPr dirty="0" sz="900" spc="-60">
                <a:solidFill>
                  <a:srgbClr val="62778B"/>
                </a:solidFill>
              </a:rPr>
              <a:t> </a:t>
            </a:r>
            <a:r>
              <a:rPr dirty="0" sz="900" spc="-20">
                <a:solidFill>
                  <a:srgbClr val="62778B"/>
                </a:solidFill>
              </a:rPr>
              <a:t>device</a:t>
            </a:r>
            <a:r>
              <a:rPr dirty="0" sz="900" spc="-65">
                <a:solidFill>
                  <a:srgbClr val="62778B"/>
                </a:solidFill>
              </a:rPr>
              <a:t> </a:t>
            </a:r>
            <a:r>
              <a:rPr dirty="0" sz="900" spc="-35">
                <a:solidFill>
                  <a:srgbClr val="62778B"/>
                </a:solidFill>
              </a:rPr>
              <a:t>into</a:t>
            </a:r>
            <a:r>
              <a:rPr dirty="0" sz="900" spc="-65">
                <a:solidFill>
                  <a:srgbClr val="62778B"/>
                </a:solidFill>
              </a:rPr>
              <a:t> </a:t>
            </a:r>
            <a:r>
              <a:rPr dirty="0" sz="900">
                <a:solidFill>
                  <a:srgbClr val="62778B"/>
                </a:solidFill>
              </a:rPr>
              <a:t>a</a:t>
            </a:r>
            <a:r>
              <a:rPr dirty="0" sz="900" spc="-65">
                <a:solidFill>
                  <a:srgbClr val="62778B"/>
                </a:solidFill>
              </a:rPr>
              <a:t> </a:t>
            </a:r>
            <a:r>
              <a:rPr dirty="0" sz="900" spc="-30">
                <a:solidFill>
                  <a:srgbClr val="62778B"/>
                </a:solidFill>
              </a:rPr>
              <a:t>kiosk </a:t>
            </a:r>
            <a:r>
              <a:rPr dirty="0" sz="900" spc="-35">
                <a:solidFill>
                  <a:srgbClr val="62778B"/>
                </a:solidFill>
              </a:rPr>
              <a:t>Customize</a:t>
            </a:r>
            <a:r>
              <a:rPr dirty="0" sz="900" spc="-50">
                <a:solidFill>
                  <a:srgbClr val="62778B"/>
                </a:solidFill>
              </a:rPr>
              <a:t> </a:t>
            </a:r>
            <a:r>
              <a:rPr dirty="0" sz="900" spc="-30">
                <a:solidFill>
                  <a:srgbClr val="62778B"/>
                </a:solidFill>
              </a:rPr>
              <a:t>backgrounds</a:t>
            </a:r>
            <a:r>
              <a:rPr dirty="0" sz="900" spc="-45">
                <a:solidFill>
                  <a:srgbClr val="62778B"/>
                </a:solidFill>
              </a:rPr>
              <a:t> </a:t>
            </a:r>
            <a:r>
              <a:rPr dirty="0" sz="900" spc="-10">
                <a:solidFill>
                  <a:srgbClr val="62778B"/>
                </a:solidFill>
              </a:rPr>
              <a:t>and</a:t>
            </a:r>
            <a:r>
              <a:rPr dirty="0" sz="900" spc="-45">
                <a:solidFill>
                  <a:srgbClr val="62778B"/>
                </a:solidFill>
              </a:rPr>
              <a:t> </a:t>
            </a:r>
            <a:r>
              <a:rPr dirty="0" sz="900" spc="-20">
                <a:solidFill>
                  <a:srgbClr val="62778B"/>
                </a:solidFill>
              </a:rPr>
              <a:t>buttons</a:t>
            </a:r>
            <a:endParaRPr sz="900"/>
          </a:p>
          <a:p>
            <a:pPr marL="347980" marR="561975">
              <a:lnSpc>
                <a:spcPct val="166700"/>
              </a:lnSpc>
            </a:pPr>
            <a:r>
              <a:rPr dirty="0" sz="900" spc="-10">
                <a:solidFill>
                  <a:srgbClr val="62778B"/>
                </a:solidFill>
              </a:rPr>
              <a:t>Upload</a:t>
            </a:r>
            <a:r>
              <a:rPr dirty="0" sz="900" spc="-60">
                <a:solidFill>
                  <a:srgbClr val="62778B"/>
                </a:solidFill>
              </a:rPr>
              <a:t> </a:t>
            </a:r>
            <a:r>
              <a:rPr dirty="0" sz="900" spc="-25">
                <a:solidFill>
                  <a:srgbClr val="62778B"/>
                </a:solidFill>
              </a:rPr>
              <a:t>languages</a:t>
            </a:r>
            <a:r>
              <a:rPr dirty="0" sz="900" spc="-55">
                <a:solidFill>
                  <a:srgbClr val="62778B"/>
                </a:solidFill>
              </a:rPr>
              <a:t> </a:t>
            </a:r>
            <a:r>
              <a:rPr dirty="0" sz="900" spc="-10">
                <a:solidFill>
                  <a:srgbClr val="62778B"/>
                </a:solidFill>
              </a:rPr>
              <a:t>and</a:t>
            </a:r>
            <a:r>
              <a:rPr dirty="0" sz="900" spc="-60">
                <a:solidFill>
                  <a:srgbClr val="62778B"/>
                </a:solidFill>
              </a:rPr>
              <a:t> </a:t>
            </a:r>
            <a:r>
              <a:rPr dirty="0" sz="900" spc="-35">
                <a:solidFill>
                  <a:srgbClr val="62778B"/>
                </a:solidFill>
              </a:rPr>
              <a:t>custom</a:t>
            </a:r>
            <a:r>
              <a:rPr dirty="0" sz="900" spc="-80">
                <a:solidFill>
                  <a:srgbClr val="62778B"/>
                </a:solidFill>
              </a:rPr>
              <a:t> </a:t>
            </a:r>
            <a:r>
              <a:rPr dirty="0" sz="900" spc="-20">
                <a:solidFill>
                  <a:srgbClr val="62778B"/>
                </a:solidFill>
              </a:rPr>
              <a:t>voice</a:t>
            </a:r>
            <a:r>
              <a:rPr dirty="0" sz="900" spc="-55">
                <a:solidFill>
                  <a:srgbClr val="62778B"/>
                </a:solidFill>
              </a:rPr>
              <a:t> </a:t>
            </a:r>
            <a:r>
              <a:rPr dirty="0" sz="900" spc="-30">
                <a:solidFill>
                  <a:srgbClr val="62778B"/>
                </a:solidFill>
              </a:rPr>
              <a:t>prompts </a:t>
            </a:r>
            <a:r>
              <a:rPr dirty="0" sz="900" spc="-45">
                <a:solidFill>
                  <a:srgbClr val="62778B"/>
                </a:solidFill>
              </a:rPr>
              <a:t>Email</a:t>
            </a:r>
            <a:r>
              <a:rPr dirty="0" sz="900" spc="-75">
                <a:solidFill>
                  <a:srgbClr val="62778B"/>
                </a:solidFill>
              </a:rPr>
              <a:t> </a:t>
            </a:r>
            <a:r>
              <a:rPr dirty="0" sz="900" spc="-10">
                <a:solidFill>
                  <a:srgbClr val="62778B"/>
                </a:solidFill>
              </a:rPr>
              <a:t>receipts</a:t>
            </a:r>
            <a:endParaRPr sz="900"/>
          </a:p>
        </p:txBody>
      </p:sp>
      <p:pic>
        <p:nvPicPr>
          <p:cNvPr id="22" name="object 2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09846" y="1914537"/>
            <a:ext cx="3047999" cy="4019519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150" y="4619640"/>
            <a:ext cx="152400" cy="123825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150" y="4857750"/>
            <a:ext cx="152400" cy="123825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150" y="5095890"/>
            <a:ext cx="152400" cy="123825"/>
          </a:xfrm>
          <a:prstGeom prst="rect">
            <a:avLst/>
          </a:prstGeom>
        </p:spPr>
      </p:pic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55"/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7936131"/>
            <a:ext cx="7772400" cy="2122805"/>
            <a:chOff x="0" y="7936131"/>
            <a:chExt cx="7772400" cy="2122805"/>
          </a:xfrm>
        </p:grpSpPr>
        <p:sp>
          <p:nvSpPr>
            <p:cNvPr id="3" name="object 3" descr=""/>
            <p:cNvSpPr/>
            <p:nvPr/>
          </p:nvSpPr>
          <p:spPr>
            <a:xfrm>
              <a:off x="0" y="9496440"/>
              <a:ext cx="7772400" cy="561975"/>
            </a:xfrm>
            <a:custGeom>
              <a:avLst/>
              <a:gdLst/>
              <a:ahLst/>
              <a:cxnLst/>
              <a:rect l="l" t="t" r="r" b="b"/>
              <a:pathLst>
                <a:path w="7772400" h="561975">
                  <a:moveTo>
                    <a:pt x="7542180" y="561959"/>
                  </a:moveTo>
                  <a:lnTo>
                    <a:pt x="0" y="561959"/>
                  </a:lnTo>
                  <a:lnTo>
                    <a:pt x="0" y="0"/>
                  </a:lnTo>
                  <a:lnTo>
                    <a:pt x="7539533" y="0"/>
                  </a:lnTo>
                  <a:lnTo>
                    <a:pt x="7615379" y="436"/>
                  </a:lnTo>
                  <a:lnTo>
                    <a:pt x="7686869" y="1694"/>
                  </a:lnTo>
                  <a:lnTo>
                    <a:pt x="7752784" y="3696"/>
                  </a:lnTo>
                  <a:lnTo>
                    <a:pt x="7772400" y="4581"/>
                  </a:lnTo>
                  <a:lnTo>
                    <a:pt x="7772400" y="557393"/>
                  </a:lnTo>
                  <a:lnTo>
                    <a:pt x="7752784" y="558278"/>
                  </a:lnTo>
                  <a:lnTo>
                    <a:pt x="7686869" y="560280"/>
                  </a:lnTo>
                  <a:lnTo>
                    <a:pt x="7615379" y="561538"/>
                  </a:lnTo>
                  <a:lnTo>
                    <a:pt x="7542180" y="561959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7936131"/>
              <a:ext cx="3380740" cy="2122805"/>
            </a:xfrm>
            <a:custGeom>
              <a:avLst/>
              <a:gdLst/>
              <a:ahLst/>
              <a:cxnLst/>
              <a:rect l="l" t="t" r="r" b="b"/>
              <a:pathLst>
                <a:path w="3380740" h="2122804">
                  <a:moveTo>
                    <a:pt x="3380510" y="2122268"/>
                  </a:moveTo>
                  <a:lnTo>
                    <a:pt x="0" y="2122268"/>
                  </a:lnTo>
                  <a:lnTo>
                    <a:pt x="0" y="0"/>
                  </a:lnTo>
                  <a:lnTo>
                    <a:pt x="43774" y="5863"/>
                  </a:lnTo>
                  <a:lnTo>
                    <a:pt x="90235" y="12551"/>
                  </a:lnTo>
                  <a:lnTo>
                    <a:pt x="136552" y="19684"/>
                  </a:lnTo>
                  <a:lnTo>
                    <a:pt x="182721" y="27258"/>
                  </a:lnTo>
                  <a:lnTo>
                    <a:pt x="228740" y="35272"/>
                  </a:lnTo>
                  <a:lnTo>
                    <a:pt x="274607" y="43723"/>
                  </a:lnTo>
                  <a:lnTo>
                    <a:pt x="320320" y="52609"/>
                  </a:lnTo>
                  <a:lnTo>
                    <a:pt x="365877" y="61928"/>
                  </a:lnTo>
                  <a:lnTo>
                    <a:pt x="411275" y="71677"/>
                  </a:lnTo>
                  <a:lnTo>
                    <a:pt x="456512" y="81855"/>
                  </a:lnTo>
                  <a:lnTo>
                    <a:pt x="501587" y="92460"/>
                  </a:lnTo>
                  <a:lnTo>
                    <a:pt x="546495" y="103488"/>
                  </a:lnTo>
                  <a:lnTo>
                    <a:pt x="591237" y="114938"/>
                  </a:lnTo>
                  <a:lnTo>
                    <a:pt x="635809" y="126807"/>
                  </a:lnTo>
                  <a:lnTo>
                    <a:pt x="680208" y="139093"/>
                  </a:lnTo>
                  <a:lnTo>
                    <a:pt x="724434" y="151795"/>
                  </a:lnTo>
                  <a:lnTo>
                    <a:pt x="768483" y="164909"/>
                  </a:lnTo>
                  <a:lnTo>
                    <a:pt x="812353" y="178434"/>
                  </a:lnTo>
                  <a:lnTo>
                    <a:pt x="856042" y="192367"/>
                  </a:lnTo>
                  <a:lnTo>
                    <a:pt x="899549" y="206707"/>
                  </a:lnTo>
                  <a:lnTo>
                    <a:pt x="942870" y="221450"/>
                  </a:lnTo>
                  <a:lnTo>
                    <a:pt x="986003" y="236595"/>
                  </a:lnTo>
                  <a:lnTo>
                    <a:pt x="1028946" y="252139"/>
                  </a:lnTo>
                  <a:lnTo>
                    <a:pt x="1071698" y="268080"/>
                  </a:lnTo>
                  <a:lnTo>
                    <a:pt x="1114255" y="284417"/>
                  </a:lnTo>
                  <a:lnTo>
                    <a:pt x="1156616" y="301146"/>
                  </a:lnTo>
                  <a:lnTo>
                    <a:pt x="1198777" y="318265"/>
                  </a:lnTo>
                  <a:lnTo>
                    <a:pt x="1240738" y="335773"/>
                  </a:lnTo>
                  <a:lnTo>
                    <a:pt x="1282496" y="353667"/>
                  </a:lnTo>
                  <a:lnTo>
                    <a:pt x="1324048" y="371945"/>
                  </a:lnTo>
                  <a:lnTo>
                    <a:pt x="1365393" y="390604"/>
                  </a:lnTo>
                  <a:lnTo>
                    <a:pt x="1406528" y="409642"/>
                  </a:lnTo>
                  <a:lnTo>
                    <a:pt x="1447450" y="429058"/>
                  </a:lnTo>
                  <a:lnTo>
                    <a:pt x="1488159" y="448849"/>
                  </a:lnTo>
                  <a:lnTo>
                    <a:pt x="1528650" y="469012"/>
                  </a:lnTo>
                  <a:lnTo>
                    <a:pt x="1568923" y="489546"/>
                  </a:lnTo>
                  <a:lnTo>
                    <a:pt x="1608975" y="510447"/>
                  </a:lnTo>
                  <a:lnTo>
                    <a:pt x="1648804" y="531715"/>
                  </a:lnTo>
                  <a:lnTo>
                    <a:pt x="1688407" y="553347"/>
                  </a:lnTo>
                  <a:lnTo>
                    <a:pt x="1727782" y="575340"/>
                  </a:lnTo>
                  <a:lnTo>
                    <a:pt x="1766928" y="597692"/>
                  </a:lnTo>
                  <a:lnTo>
                    <a:pt x="1805841" y="620401"/>
                  </a:lnTo>
                  <a:lnTo>
                    <a:pt x="1844520" y="643466"/>
                  </a:lnTo>
                  <a:lnTo>
                    <a:pt x="1882962" y="666882"/>
                  </a:lnTo>
                  <a:lnTo>
                    <a:pt x="1921165" y="690649"/>
                  </a:lnTo>
                  <a:lnTo>
                    <a:pt x="1959127" y="714765"/>
                  </a:lnTo>
                  <a:lnTo>
                    <a:pt x="1996846" y="739226"/>
                  </a:lnTo>
                  <a:lnTo>
                    <a:pt x="2034319" y="764031"/>
                  </a:lnTo>
                  <a:lnTo>
                    <a:pt x="2071545" y="789177"/>
                  </a:lnTo>
                  <a:lnTo>
                    <a:pt x="2108520" y="814662"/>
                  </a:lnTo>
                  <a:lnTo>
                    <a:pt x="2145243" y="840485"/>
                  </a:lnTo>
                  <a:lnTo>
                    <a:pt x="2181712" y="866642"/>
                  </a:lnTo>
                  <a:lnTo>
                    <a:pt x="2217924" y="893131"/>
                  </a:lnTo>
                  <a:lnTo>
                    <a:pt x="2253877" y="919951"/>
                  </a:lnTo>
                  <a:lnTo>
                    <a:pt x="2289569" y="947099"/>
                  </a:lnTo>
                  <a:lnTo>
                    <a:pt x="2324997" y="974573"/>
                  </a:lnTo>
                  <a:lnTo>
                    <a:pt x="2360160" y="1002371"/>
                  </a:lnTo>
                  <a:lnTo>
                    <a:pt x="2395055" y="1030490"/>
                  </a:lnTo>
                  <a:lnTo>
                    <a:pt x="2429680" y="1058928"/>
                  </a:lnTo>
                  <a:lnTo>
                    <a:pt x="2464033" y="1087683"/>
                  </a:lnTo>
                  <a:lnTo>
                    <a:pt x="2498111" y="1116752"/>
                  </a:lnTo>
                  <a:lnTo>
                    <a:pt x="2531912" y="1146134"/>
                  </a:lnTo>
                  <a:lnTo>
                    <a:pt x="2565434" y="1175826"/>
                  </a:lnTo>
                  <a:lnTo>
                    <a:pt x="2598675" y="1205827"/>
                  </a:lnTo>
                  <a:lnTo>
                    <a:pt x="2631633" y="1236133"/>
                  </a:lnTo>
                  <a:lnTo>
                    <a:pt x="2664305" y="1266742"/>
                  </a:lnTo>
                  <a:lnTo>
                    <a:pt x="2696689" y="1297653"/>
                  </a:lnTo>
                  <a:lnTo>
                    <a:pt x="2728782" y="1328863"/>
                  </a:lnTo>
                  <a:lnTo>
                    <a:pt x="2760584" y="1360370"/>
                  </a:lnTo>
                  <a:lnTo>
                    <a:pt x="2792091" y="1392171"/>
                  </a:lnTo>
                  <a:lnTo>
                    <a:pt x="2823301" y="1424265"/>
                  </a:lnTo>
                  <a:lnTo>
                    <a:pt x="2854211" y="1456649"/>
                  </a:lnTo>
                  <a:lnTo>
                    <a:pt x="2884821" y="1489321"/>
                  </a:lnTo>
                  <a:lnTo>
                    <a:pt x="2915127" y="1522278"/>
                  </a:lnTo>
                  <a:lnTo>
                    <a:pt x="2945127" y="1555519"/>
                  </a:lnTo>
                  <a:lnTo>
                    <a:pt x="2974819" y="1589041"/>
                  </a:lnTo>
                  <a:lnTo>
                    <a:pt x="3004201" y="1622843"/>
                  </a:lnTo>
                  <a:lnTo>
                    <a:pt x="3033271" y="1656921"/>
                  </a:lnTo>
                  <a:lnTo>
                    <a:pt x="3062026" y="1691273"/>
                  </a:lnTo>
                  <a:lnTo>
                    <a:pt x="3090464" y="1725898"/>
                  </a:lnTo>
                  <a:lnTo>
                    <a:pt x="3118583" y="1760793"/>
                  </a:lnTo>
                  <a:lnTo>
                    <a:pt x="3146380" y="1795956"/>
                  </a:lnTo>
                  <a:lnTo>
                    <a:pt x="3173854" y="1831385"/>
                  </a:lnTo>
                  <a:lnTo>
                    <a:pt x="3201002" y="1867076"/>
                  </a:lnTo>
                  <a:lnTo>
                    <a:pt x="3227822" y="1903029"/>
                  </a:lnTo>
                  <a:lnTo>
                    <a:pt x="3254312" y="1939241"/>
                  </a:lnTo>
                  <a:lnTo>
                    <a:pt x="3280469" y="1975710"/>
                  </a:lnTo>
                  <a:lnTo>
                    <a:pt x="3306291" y="2012433"/>
                  </a:lnTo>
                  <a:lnTo>
                    <a:pt x="3331777" y="2049409"/>
                  </a:lnTo>
                  <a:lnTo>
                    <a:pt x="3356923" y="2086634"/>
                  </a:lnTo>
                  <a:lnTo>
                    <a:pt x="3380510" y="2122268"/>
                  </a:lnTo>
                  <a:close/>
                </a:path>
              </a:pathLst>
            </a:custGeom>
            <a:solidFill>
              <a:srgbClr val="136DF8">
                <a:alpha val="97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533400" y="5648340"/>
            <a:ext cx="95250" cy="1581150"/>
          </a:xfrm>
          <a:custGeom>
            <a:avLst/>
            <a:gdLst/>
            <a:ahLst/>
            <a:cxnLst/>
            <a:rect l="l" t="t" r="r" b="b"/>
            <a:pathLst>
              <a:path w="95250" h="1581150">
                <a:moveTo>
                  <a:pt x="94948" y="1581149"/>
                </a:moveTo>
                <a:lnTo>
                  <a:pt x="63298" y="1581149"/>
                </a:lnTo>
                <a:lnTo>
                  <a:pt x="38721" y="1576159"/>
                </a:lnTo>
                <a:lnTo>
                  <a:pt x="18594" y="1562571"/>
                </a:lnTo>
                <a:lnTo>
                  <a:pt x="4994" y="1542461"/>
                </a:lnTo>
                <a:lnTo>
                  <a:pt x="0" y="1517903"/>
                </a:lnTo>
                <a:lnTo>
                  <a:pt x="0" y="63245"/>
                </a:lnTo>
                <a:lnTo>
                  <a:pt x="4994" y="38688"/>
                </a:lnTo>
                <a:lnTo>
                  <a:pt x="18594" y="18578"/>
                </a:lnTo>
                <a:lnTo>
                  <a:pt x="38721" y="4990"/>
                </a:lnTo>
                <a:lnTo>
                  <a:pt x="63298" y="0"/>
                </a:lnTo>
                <a:lnTo>
                  <a:pt x="94948" y="0"/>
                </a:lnTo>
                <a:lnTo>
                  <a:pt x="94948" y="1581149"/>
                </a:lnTo>
                <a:close/>
              </a:path>
            </a:pathLst>
          </a:custGeom>
          <a:solidFill>
            <a:srgbClr val="F1F6F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3442025" y="5648340"/>
            <a:ext cx="95250" cy="1581150"/>
          </a:xfrm>
          <a:custGeom>
            <a:avLst/>
            <a:gdLst/>
            <a:ahLst/>
            <a:cxnLst/>
            <a:rect l="l" t="t" r="r" b="b"/>
            <a:pathLst>
              <a:path w="95250" h="1581150">
                <a:moveTo>
                  <a:pt x="31649" y="1581149"/>
                </a:moveTo>
                <a:lnTo>
                  <a:pt x="0" y="1581149"/>
                </a:lnTo>
                <a:lnTo>
                  <a:pt x="0" y="0"/>
                </a:lnTo>
                <a:lnTo>
                  <a:pt x="31649" y="0"/>
                </a:lnTo>
                <a:lnTo>
                  <a:pt x="56227" y="4990"/>
                </a:lnTo>
                <a:lnTo>
                  <a:pt x="76354" y="18578"/>
                </a:lnTo>
                <a:lnTo>
                  <a:pt x="89953" y="38688"/>
                </a:lnTo>
                <a:lnTo>
                  <a:pt x="94948" y="63245"/>
                </a:lnTo>
                <a:lnTo>
                  <a:pt x="94948" y="1517903"/>
                </a:lnTo>
                <a:lnTo>
                  <a:pt x="89953" y="1542461"/>
                </a:lnTo>
                <a:lnTo>
                  <a:pt x="76354" y="1562571"/>
                </a:lnTo>
                <a:lnTo>
                  <a:pt x="56227" y="1576159"/>
                </a:lnTo>
                <a:lnTo>
                  <a:pt x="31649" y="1581149"/>
                </a:lnTo>
                <a:close/>
              </a:path>
            </a:pathLst>
          </a:custGeom>
          <a:solidFill>
            <a:srgbClr val="F1F6F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 descr=""/>
          <p:cNvGrpSpPr/>
          <p:nvPr/>
        </p:nvGrpSpPr>
        <p:grpSpPr>
          <a:xfrm>
            <a:off x="0" y="0"/>
            <a:ext cx="7772400" cy="7192009"/>
            <a:chOff x="0" y="0"/>
            <a:chExt cx="7772400" cy="7192009"/>
          </a:xfrm>
        </p:grpSpPr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399" cy="4286249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533400" y="3514750"/>
              <a:ext cx="3002280" cy="2047875"/>
            </a:xfrm>
            <a:custGeom>
              <a:avLst/>
              <a:gdLst/>
              <a:ahLst/>
              <a:cxnLst/>
              <a:rect l="l" t="t" r="r" b="b"/>
              <a:pathLst>
                <a:path w="3002279" h="2047875">
                  <a:moveTo>
                    <a:pt x="3001695" y="81915"/>
                  </a:moveTo>
                  <a:lnTo>
                    <a:pt x="2995231" y="50101"/>
                  </a:lnTo>
                  <a:lnTo>
                    <a:pt x="2977616" y="24053"/>
                  </a:lnTo>
                  <a:lnTo>
                    <a:pt x="2951543" y="6464"/>
                  </a:lnTo>
                  <a:lnTo>
                    <a:pt x="2919717" y="0"/>
                  </a:lnTo>
                  <a:lnTo>
                    <a:pt x="2895117" y="0"/>
                  </a:lnTo>
                  <a:lnTo>
                    <a:pt x="2878721" y="0"/>
                  </a:lnTo>
                  <a:lnTo>
                    <a:pt x="122974" y="0"/>
                  </a:lnTo>
                  <a:lnTo>
                    <a:pt x="118478" y="0"/>
                  </a:lnTo>
                  <a:lnTo>
                    <a:pt x="81978" y="0"/>
                  </a:lnTo>
                  <a:lnTo>
                    <a:pt x="50139" y="6464"/>
                  </a:lnTo>
                  <a:lnTo>
                    <a:pt x="24079" y="24053"/>
                  </a:lnTo>
                  <a:lnTo>
                    <a:pt x="6464" y="50101"/>
                  </a:lnTo>
                  <a:lnTo>
                    <a:pt x="0" y="81915"/>
                  </a:lnTo>
                  <a:lnTo>
                    <a:pt x="0" y="1965960"/>
                  </a:lnTo>
                  <a:lnTo>
                    <a:pt x="6464" y="1997760"/>
                  </a:lnTo>
                  <a:lnTo>
                    <a:pt x="24079" y="2023808"/>
                  </a:lnTo>
                  <a:lnTo>
                    <a:pt x="50139" y="2041410"/>
                  </a:lnTo>
                  <a:lnTo>
                    <a:pt x="81978" y="2047875"/>
                  </a:lnTo>
                  <a:lnTo>
                    <a:pt x="118478" y="2047875"/>
                  </a:lnTo>
                  <a:lnTo>
                    <a:pt x="122974" y="2047875"/>
                  </a:lnTo>
                  <a:lnTo>
                    <a:pt x="2878721" y="2047875"/>
                  </a:lnTo>
                  <a:lnTo>
                    <a:pt x="2895117" y="2047875"/>
                  </a:lnTo>
                  <a:lnTo>
                    <a:pt x="2919717" y="2047875"/>
                  </a:lnTo>
                  <a:lnTo>
                    <a:pt x="2951543" y="2041410"/>
                  </a:lnTo>
                  <a:lnTo>
                    <a:pt x="2977616" y="2023808"/>
                  </a:lnTo>
                  <a:lnTo>
                    <a:pt x="2995231" y="1997760"/>
                  </a:lnTo>
                  <a:lnTo>
                    <a:pt x="3001695" y="1965960"/>
                  </a:lnTo>
                  <a:lnTo>
                    <a:pt x="3001695" y="81915"/>
                  </a:lnTo>
                  <a:close/>
                </a:path>
              </a:pathLst>
            </a:custGeom>
            <a:solidFill>
              <a:srgbClr val="F1F6F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9241" y="4458884"/>
              <a:ext cx="3963158" cy="2732505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771525" y="1190625"/>
              <a:ext cx="57150" cy="1066800"/>
            </a:xfrm>
            <a:custGeom>
              <a:avLst/>
              <a:gdLst/>
              <a:ahLst/>
              <a:cxnLst/>
              <a:rect l="l" t="t" r="r" b="b"/>
              <a:pathLst>
                <a:path w="57150" h="1066800">
                  <a:moveTo>
                    <a:pt x="5714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1066799"/>
                  </a:lnTo>
                  <a:close/>
                </a:path>
              </a:pathLst>
            </a:custGeom>
            <a:solidFill>
              <a:srgbClr val="1476F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11225" y="1444625"/>
            <a:ext cx="4908550" cy="8464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dirty="0" spc="-25"/>
              <a:t>Get</a:t>
            </a:r>
            <a:r>
              <a:rPr dirty="0" spc="-245"/>
              <a:t> </a:t>
            </a:r>
            <a:r>
              <a:rPr dirty="0" spc="-114"/>
              <a:t>mobilized,</a:t>
            </a:r>
            <a:r>
              <a:rPr dirty="0" spc="-245"/>
              <a:t> </a:t>
            </a:r>
            <a:r>
              <a:rPr dirty="0" spc="-135"/>
              <a:t>secure,</a:t>
            </a:r>
            <a:r>
              <a:rPr dirty="0" spc="-245"/>
              <a:t> </a:t>
            </a:r>
            <a:r>
              <a:rPr dirty="0" spc="-25"/>
              <a:t>and</a:t>
            </a:r>
            <a:r>
              <a:rPr dirty="0" spc="-295"/>
              <a:t> </a:t>
            </a:r>
            <a:r>
              <a:rPr dirty="0" spc="-25"/>
              <a:t>the</a:t>
            </a:r>
          </a:p>
          <a:p>
            <a:pPr marL="12700">
              <a:lnSpc>
                <a:spcPts val="3229"/>
              </a:lnSpc>
            </a:pPr>
            <a:r>
              <a:rPr dirty="0" spc="225" b="1">
                <a:latin typeface="Calibri"/>
                <a:cs typeface="Calibri"/>
              </a:rPr>
              <a:t>latest</a:t>
            </a:r>
            <a:r>
              <a:rPr dirty="0" spc="5" b="1">
                <a:latin typeface="Calibri"/>
                <a:cs typeface="Calibri"/>
              </a:rPr>
              <a:t> </a:t>
            </a:r>
            <a:r>
              <a:rPr dirty="0" spc="225" b="1">
                <a:latin typeface="Calibri"/>
                <a:cs typeface="Calibri"/>
              </a:rPr>
              <a:t>payment</a:t>
            </a:r>
            <a:r>
              <a:rPr dirty="0" spc="-35" b="1">
                <a:latin typeface="Calibri"/>
                <a:cs typeface="Calibri"/>
              </a:rPr>
              <a:t> </a:t>
            </a:r>
            <a:r>
              <a:rPr dirty="0" spc="204" b="1">
                <a:latin typeface="Calibri"/>
                <a:cs typeface="Calibri"/>
              </a:rPr>
              <a:t>technology</a:t>
            </a:r>
          </a:p>
        </p:txBody>
      </p:sp>
      <p:pic>
        <p:nvPicPr>
          <p:cNvPr id="13" name="object 1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9899" y="1220203"/>
            <a:ext cx="3895639" cy="124644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920750" y="2484754"/>
            <a:ext cx="468947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dirty="0" sz="1200" spc="-80">
                <a:solidFill>
                  <a:srgbClr val="FFFFFF"/>
                </a:solidFill>
                <a:latin typeface="Verdana"/>
                <a:cs typeface="Verdana"/>
              </a:rPr>
              <a:t>Enjoy</a:t>
            </a:r>
            <a:r>
              <a:rPr dirty="0" sz="1200" spc="-1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Verdana"/>
                <a:cs typeface="Verdana"/>
              </a:rPr>
              <a:t>quick</a:t>
            </a:r>
            <a:r>
              <a:rPr dirty="0" sz="1200" spc="-15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0">
                <a:solidFill>
                  <a:srgbClr val="FFFFFF"/>
                </a:solidFill>
                <a:latin typeface="Verdana"/>
                <a:cs typeface="Verdana"/>
              </a:rPr>
              <a:t>transaction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speeds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using</a:t>
            </a:r>
            <a:r>
              <a:rPr dirty="0" sz="1200" spc="-1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Verdana"/>
                <a:cs typeface="Verdana"/>
              </a:rPr>
              <a:t>EMV</a:t>
            </a:r>
            <a:r>
              <a:rPr dirty="0" sz="1200" spc="-1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chip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reader</a:t>
            </a:r>
            <a:r>
              <a:rPr dirty="0" sz="1200" spc="-1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dirty="0" sz="1200" spc="-16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your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choice</a:t>
            </a:r>
            <a:r>
              <a:rPr dirty="0" sz="1200" spc="-11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dirty="0" sz="1200" spc="-10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gain</a:t>
            </a:r>
            <a:r>
              <a:rPr dirty="0" sz="1200" spc="-10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peace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dirty="0" sz="1200" spc="-1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Verdana"/>
                <a:cs typeface="Verdana"/>
              </a:rPr>
              <a:t>mind</a:t>
            </a:r>
            <a:r>
              <a:rPr dirty="0" sz="1200" spc="-12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secure</a:t>
            </a:r>
            <a:r>
              <a:rPr dirty="0" sz="1200" spc="-1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Verdana"/>
                <a:cs typeface="Verdana"/>
              </a:rPr>
              <a:t>yet</a:t>
            </a:r>
            <a:r>
              <a:rPr dirty="0" sz="1200" spc="-1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flexible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solutions.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159250" y="8075930"/>
            <a:ext cx="2926715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QR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Code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pay-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at-the-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table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solution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that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uses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guest’s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phone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dirty="0" sz="8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bill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978293" y="7302518"/>
            <a:ext cx="3060065" cy="655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65" b="1">
                <a:solidFill>
                  <a:srgbClr val="136DF8"/>
                </a:solidFill>
                <a:latin typeface="Calibri"/>
                <a:cs typeface="Calibri"/>
              </a:rPr>
              <a:t>Accept</a:t>
            </a:r>
            <a:r>
              <a:rPr dirty="0" sz="1500" spc="5" b="1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dirty="0" sz="1500" spc="100" b="1">
                <a:solidFill>
                  <a:srgbClr val="136DF8"/>
                </a:solidFill>
                <a:latin typeface="Calibri"/>
                <a:cs typeface="Calibri"/>
              </a:rPr>
              <a:t>modernized</a:t>
            </a:r>
            <a:r>
              <a:rPr dirty="0" sz="1500" spc="-20" b="1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dirty="0" sz="1500" spc="140" b="1">
                <a:solidFill>
                  <a:srgbClr val="136DF8"/>
                </a:solidFill>
                <a:latin typeface="Calibri"/>
                <a:cs typeface="Calibri"/>
              </a:rPr>
              <a:t>ways</a:t>
            </a:r>
            <a:r>
              <a:rPr dirty="0" sz="1500" spc="-15" b="1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dirty="0" sz="1500" spc="90" b="1">
                <a:solidFill>
                  <a:srgbClr val="136DF8"/>
                </a:solidFill>
                <a:latin typeface="Calibri"/>
                <a:cs typeface="Calibri"/>
              </a:rPr>
              <a:t>to</a:t>
            </a:r>
            <a:r>
              <a:rPr dirty="0" sz="1500" spc="5" b="1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dirty="0" sz="1500" spc="125" b="1">
                <a:solidFill>
                  <a:srgbClr val="136DF8"/>
                </a:solidFill>
                <a:latin typeface="Calibri"/>
                <a:cs typeface="Calibri"/>
              </a:rPr>
              <a:t>pay</a:t>
            </a:r>
            <a:endParaRPr sz="1500">
              <a:latin typeface="Calibri"/>
              <a:cs typeface="Calibri"/>
            </a:endParaRPr>
          </a:p>
          <a:p>
            <a:pPr marL="193040" marR="5080">
              <a:lnSpc>
                <a:spcPct val="117200"/>
              </a:lnSpc>
              <a:spcBef>
                <a:spcPts val="910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at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table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device,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customers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settle the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bill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without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ever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losing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sight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r>
              <a:rPr dirty="0" sz="80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their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card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51881" y="3514740"/>
            <a:ext cx="2776855" cy="2047875"/>
          </a:xfrm>
          <a:prstGeom prst="rect">
            <a:avLst/>
          </a:prstGeom>
        </p:spPr>
        <p:txBody>
          <a:bodyPr wrap="square" lIns="0" tIns="1574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40"/>
              </a:spcBef>
            </a:pPr>
            <a:endParaRPr sz="1250">
              <a:latin typeface="Times New Roman"/>
              <a:cs typeface="Times New Roman"/>
            </a:endParaRPr>
          </a:p>
          <a:p>
            <a:pPr marL="189865">
              <a:lnSpc>
                <a:spcPct val="100000"/>
              </a:lnSpc>
            </a:pPr>
            <a:r>
              <a:rPr dirty="0" sz="1250" spc="135" b="1">
                <a:solidFill>
                  <a:srgbClr val="394B66"/>
                </a:solidFill>
                <a:latin typeface="Calibri"/>
                <a:cs typeface="Calibri"/>
              </a:rPr>
              <a:t>Accept</a:t>
            </a:r>
            <a:r>
              <a:rPr dirty="0" sz="1250" spc="25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250" spc="110" b="1">
                <a:solidFill>
                  <a:srgbClr val="394B66"/>
                </a:solidFill>
                <a:latin typeface="Calibri"/>
                <a:cs typeface="Calibri"/>
              </a:rPr>
              <a:t>contactless</a:t>
            </a:r>
            <a:r>
              <a:rPr dirty="0" sz="1250" spc="30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250" spc="95" b="1">
                <a:solidFill>
                  <a:srgbClr val="394B66"/>
                </a:solidFill>
                <a:latin typeface="Calibri"/>
                <a:cs typeface="Calibri"/>
              </a:rPr>
              <a:t>payments</a:t>
            </a:r>
            <a:endParaRPr sz="1250">
              <a:latin typeface="Calibri"/>
              <a:cs typeface="Calibri"/>
            </a:endParaRPr>
          </a:p>
          <a:p>
            <a:pPr marL="194310" marR="425450">
              <a:lnSpc>
                <a:spcPct val="121600"/>
              </a:lnSpc>
              <a:spcBef>
                <a:spcPts val="1295"/>
              </a:spcBef>
            </a:pPr>
            <a:r>
              <a:rPr dirty="0" sz="950" spc="-20">
                <a:solidFill>
                  <a:srgbClr val="62778B"/>
                </a:solidFill>
                <a:latin typeface="Verdana"/>
                <a:cs typeface="Verdana"/>
              </a:rPr>
              <a:t>Delight</a:t>
            </a:r>
            <a:r>
              <a:rPr dirty="0" sz="95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35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dirty="0" sz="95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30">
                <a:solidFill>
                  <a:srgbClr val="62778B"/>
                </a:solidFill>
                <a:latin typeface="Verdana"/>
                <a:cs typeface="Verdana"/>
              </a:rPr>
              <a:t>customers</a:t>
            </a:r>
            <a:r>
              <a:rPr dirty="0" sz="95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dirty="0" sz="95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accepting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contactless</a:t>
            </a:r>
            <a:r>
              <a:rPr dirty="0" sz="95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payments.</a:t>
            </a:r>
            <a:endParaRPr sz="9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950">
              <a:latin typeface="Verdana"/>
              <a:cs typeface="Verdana"/>
            </a:endParaRPr>
          </a:p>
          <a:p>
            <a:pPr marL="416559">
              <a:lnSpc>
                <a:spcPct val="100000"/>
              </a:lnSpc>
              <a:spcBef>
                <a:spcPts val="5"/>
              </a:spcBef>
            </a:pP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Chip,</a:t>
            </a:r>
            <a:r>
              <a:rPr dirty="0" sz="95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25">
                <a:solidFill>
                  <a:srgbClr val="62778B"/>
                </a:solidFill>
                <a:latin typeface="Verdana"/>
                <a:cs typeface="Verdana"/>
              </a:rPr>
              <a:t>tap,</a:t>
            </a:r>
            <a:r>
              <a:rPr dirty="0" sz="95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swipe</a:t>
            </a:r>
            <a:endParaRPr sz="950">
              <a:latin typeface="Verdana"/>
              <a:cs typeface="Verdana"/>
            </a:endParaRPr>
          </a:p>
          <a:p>
            <a:pPr marL="416559">
              <a:lnSpc>
                <a:spcPct val="100000"/>
              </a:lnSpc>
              <a:spcBef>
                <a:spcPts val="810"/>
              </a:spcBef>
            </a:pP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Apple</a:t>
            </a:r>
            <a:r>
              <a:rPr dirty="0" sz="95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50">
                <a:solidFill>
                  <a:srgbClr val="62778B"/>
                </a:solidFill>
                <a:latin typeface="Verdana"/>
                <a:cs typeface="Verdana"/>
              </a:rPr>
              <a:t>Pay,</a:t>
            </a:r>
            <a:r>
              <a:rPr dirty="0" sz="95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Google</a:t>
            </a:r>
            <a:r>
              <a:rPr dirty="0" sz="95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50">
                <a:solidFill>
                  <a:srgbClr val="62778B"/>
                </a:solidFill>
                <a:latin typeface="Verdana"/>
                <a:cs typeface="Verdana"/>
              </a:rPr>
              <a:t>Pay,</a:t>
            </a:r>
            <a:r>
              <a:rPr dirty="0" sz="95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40">
                <a:solidFill>
                  <a:srgbClr val="62778B"/>
                </a:solidFill>
                <a:latin typeface="Verdana"/>
                <a:cs typeface="Verdana"/>
              </a:rPr>
              <a:t>Samsung </a:t>
            </a:r>
            <a:r>
              <a:rPr dirty="0" sz="950" spc="-25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endParaRPr sz="950">
              <a:latin typeface="Verdana"/>
              <a:cs typeface="Verdana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0" y="0"/>
            <a:ext cx="1000125" cy="5096510"/>
            <a:chOff x="0" y="0"/>
            <a:chExt cx="1000125" cy="5096510"/>
          </a:xfrm>
        </p:grpSpPr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8675" y="4705350"/>
              <a:ext cx="171450" cy="133350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8675" y="4962540"/>
              <a:ext cx="171450" cy="133350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0" y="0"/>
              <a:ext cx="590550" cy="542925"/>
            </a:xfrm>
            <a:custGeom>
              <a:avLst/>
              <a:gdLst/>
              <a:ahLst/>
              <a:cxnLst/>
              <a:rect l="l" t="t" r="r" b="b"/>
              <a:pathLst>
                <a:path w="590550" h="542925">
                  <a:moveTo>
                    <a:pt x="123825" y="542924"/>
                  </a:moveTo>
                  <a:lnTo>
                    <a:pt x="78078" y="540677"/>
                  </a:lnTo>
                  <a:lnTo>
                    <a:pt x="32772" y="533956"/>
                  </a:lnTo>
                  <a:lnTo>
                    <a:pt x="0" y="526190"/>
                  </a:lnTo>
                  <a:lnTo>
                    <a:pt x="0" y="0"/>
                  </a:lnTo>
                  <a:lnTo>
                    <a:pt x="584257" y="0"/>
                  </a:lnTo>
                  <a:lnTo>
                    <a:pt x="585499" y="7717"/>
                  </a:lnTo>
                  <a:lnTo>
                    <a:pt x="589987" y="53298"/>
                  </a:lnTo>
                  <a:lnTo>
                    <a:pt x="590549" y="76201"/>
                  </a:lnTo>
                  <a:lnTo>
                    <a:pt x="590409" y="87657"/>
                  </a:lnTo>
                  <a:lnTo>
                    <a:pt x="587039" y="133334"/>
                  </a:lnTo>
                  <a:lnTo>
                    <a:pt x="579207" y="178463"/>
                  </a:lnTo>
                  <a:lnTo>
                    <a:pt x="566991" y="222606"/>
                  </a:lnTo>
                  <a:lnTo>
                    <a:pt x="550507" y="265339"/>
                  </a:lnTo>
                  <a:lnTo>
                    <a:pt x="529914" y="306251"/>
                  </a:lnTo>
                  <a:lnTo>
                    <a:pt x="505410" y="344946"/>
                  </a:lnTo>
                  <a:lnTo>
                    <a:pt x="477230" y="381055"/>
                  </a:lnTo>
                  <a:lnTo>
                    <a:pt x="445648" y="414225"/>
                  </a:lnTo>
                  <a:lnTo>
                    <a:pt x="410966" y="444141"/>
                  </a:lnTo>
                  <a:lnTo>
                    <a:pt x="373517" y="470516"/>
                  </a:lnTo>
                  <a:lnTo>
                    <a:pt x="333667" y="493091"/>
                  </a:lnTo>
                  <a:lnTo>
                    <a:pt x="291792" y="511653"/>
                  </a:lnTo>
                  <a:lnTo>
                    <a:pt x="248304" y="526020"/>
                  </a:lnTo>
                  <a:lnTo>
                    <a:pt x="203613" y="536054"/>
                  </a:lnTo>
                  <a:lnTo>
                    <a:pt x="158155" y="541660"/>
                  </a:lnTo>
                  <a:lnTo>
                    <a:pt x="123825" y="542924"/>
                  </a:lnTo>
                  <a:close/>
                </a:path>
              </a:pathLst>
            </a:custGeom>
            <a:solidFill>
              <a:srgbClr val="ECEFF0">
                <a:alpha val="6666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615118" y="5648340"/>
            <a:ext cx="2839720" cy="1581150"/>
          </a:xfrm>
          <a:prstGeom prst="rect">
            <a:avLst/>
          </a:prstGeom>
          <a:solidFill>
            <a:srgbClr val="F1F6FB"/>
          </a:solidFill>
        </p:spPr>
        <p:txBody>
          <a:bodyPr wrap="square" lIns="0" tIns="1574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40"/>
              </a:spcBef>
            </a:pPr>
            <a:endParaRPr sz="1250">
              <a:latin typeface="Times New Roman"/>
              <a:cs typeface="Times New Roman"/>
            </a:endParaRPr>
          </a:p>
          <a:p>
            <a:pPr algn="just" marL="226695">
              <a:lnSpc>
                <a:spcPct val="100000"/>
              </a:lnSpc>
            </a:pPr>
            <a:r>
              <a:rPr dirty="0" sz="1250" spc="90" b="1">
                <a:solidFill>
                  <a:srgbClr val="394B66"/>
                </a:solidFill>
                <a:latin typeface="Calibri"/>
                <a:cs typeface="Calibri"/>
              </a:rPr>
              <a:t>Pick</a:t>
            </a:r>
            <a:r>
              <a:rPr dirty="0" sz="1250" spc="-40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250" spc="95" b="1">
                <a:solidFill>
                  <a:srgbClr val="394B66"/>
                </a:solidFill>
                <a:latin typeface="Calibri"/>
                <a:cs typeface="Calibri"/>
              </a:rPr>
              <a:t>the</a:t>
            </a:r>
            <a:r>
              <a:rPr dirty="0" sz="1250" spc="10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250" spc="95" b="1">
                <a:solidFill>
                  <a:srgbClr val="394B66"/>
                </a:solidFill>
                <a:latin typeface="Calibri"/>
                <a:cs typeface="Calibri"/>
              </a:rPr>
              <a:t>processor</a:t>
            </a:r>
            <a:r>
              <a:rPr dirty="0" sz="1250" spc="-15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250" spc="80" b="1">
                <a:solidFill>
                  <a:srgbClr val="394B66"/>
                </a:solidFill>
                <a:latin typeface="Calibri"/>
                <a:cs typeface="Calibri"/>
              </a:rPr>
              <a:t>right</a:t>
            </a:r>
            <a:r>
              <a:rPr dirty="0" sz="1250" spc="10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250" spc="65" b="1">
                <a:solidFill>
                  <a:srgbClr val="394B66"/>
                </a:solidFill>
                <a:latin typeface="Calibri"/>
                <a:cs typeface="Calibri"/>
              </a:rPr>
              <a:t>for</a:t>
            </a:r>
            <a:r>
              <a:rPr dirty="0" sz="1250" spc="-45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250" spc="45" b="1">
                <a:solidFill>
                  <a:srgbClr val="394B66"/>
                </a:solidFill>
                <a:latin typeface="Calibri"/>
                <a:cs typeface="Calibri"/>
              </a:rPr>
              <a:t>you</a:t>
            </a:r>
            <a:endParaRPr sz="1250">
              <a:latin typeface="Calibri"/>
              <a:cs typeface="Calibri"/>
            </a:endParaRPr>
          </a:p>
          <a:p>
            <a:pPr algn="just" marL="231140" marR="315595">
              <a:lnSpc>
                <a:spcPct val="121600"/>
              </a:lnSpc>
              <a:spcBef>
                <a:spcPts val="1295"/>
              </a:spcBef>
            </a:pPr>
            <a:r>
              <a:rPr dirty="0" sz="950" spc="-20">
                <a:solidFill>
                  <a:srgbClr val="62778B"/>
                </a:solidFill>
                <a:latin typeface="Verdana"/>
                <a:cs typeface="Verdana"/>
              </a:rPr>
              <a:t>PAX</a:t>
            </a:r>
            <a:r>
              <a:rPr dirty="0" sz="95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Datacap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20">
                <a:solidFill>
                  <a:srgbClr val="62778B"/>
                </a:solidFill>
                <a:latin typeface="Verdana"/>
                <a:cs typeface="Verdana"/>
              </a:rPr>
              <a:t>support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30">
                <a:solidFill>
                  <a:srgbClr val="62778B"/>
                </a:solidFill>
                <a:latin typeface="Verdana"/>
                <a:cs typeface="Verdana"/>
              </a:rPr>
              <a:t>nearly</a:t>
            </a:r>
            <a:r>
              <a:rPr dirty="0" sz="95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every EMV</a:t>
            </a:r>
            <a:r>
              <a:rPr dirty="0" sz="95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device</a:t>
            </a:r>
            <a:r>
              <a:rPr dirty="0" sz="95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95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20">
                <a:solidFill>
                  <a:srgbClr val="62778B"/>
                </a:solidFill>
                <a:latin typeface="Verdana"/>
                <a:cs typeface="Verdana"/>
              </a:rPr>
              <a:t>processor</a:t>
            </a:r>
            <a:r>
              <a:rPr dirty="0" sz="95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available</a:t>
            </a:r>
            <a:r>
              <a:rPr dirty="0" sz="95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25">
                <a:solidFill>
                  <a:srgbClr val="62778B"/>
                </a:solidFill>
                <a:latin typeface="Verdana"/>
                <a:cs typeface="Verdana"/>
              </a:rPr>
              <a:t>in </a:t>
            </a:r>
            <a:r>
              <a:rPr dirty="0" sz="950" spc="-2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95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25">
                <a:solidFill>
                  <a:srgbClr val="62778B"/>
                </a:solidFill>
                <a:latin typeface="Verdana"/>
                <a:cs typeface="Verdana"/>
              </a:rPr>
              <a:t>US.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533400" y="7324750"/>
            <a:ext cx="3002280" cy="2047875"/>
          </a:xfrm>
          <a:custGeom>
            <a:avLst/>
            <a:gdLst/>
            <a:ahLst/>
            <a:cxnLst/>
            <a:rect l="l" t="t" r="r" b="b"/>
            <a:pathLst>
              <a:path w="3002279" h="2047875">
                <a:moveTo>
                  <a:pt x="3001695" y="81915"/>
                </a:moveTo>
                <a:lnTo>
                  <a:pt x="2995231" y="50101"/>
                </a:lnTo>
                <a:lnTo>
                  <a:pt x="2977616" y="24053"/>
                </a:lnTo>
                <a:lnTo>
                  <a:pt x="2951543" y="6464"/>
                </a:lnTo>
                <a:lnTo>
                  <a:pt x="2919717" y="0"/>
                </a:lnTo>
                <a:lnTo>
                  <a:pt x="2895117" y="0"/>
                </a:lnTo>
                <a:lnTo>
                  <a:pt x="2878721" y="0"/>
                </a:lnTo>
                <a:lnTo>
                  <a:pt x="122974" y="0"/>
                </a:lnTo>
                <a:lnTo>
                  <a:pt x="118478" y="0"/>
                </a:lnTo>
                <a:lnTo>
                  <a:pt x="81978" y="0"/>
                </a:lnTo>
                <a:lnTo>
                  <a:pt x="50139" y="6464"/>
                </a:lnTo>
                <a:lnTo>
                  <a:pt x="24079" y="24053"/>
                </a:lnTo>
                <a:lnTo>
                  <a:pt x="6464" y="50101"/>
                </a:lnTo>
                <a:lnTo>
                  <a:pt x="0" y="81915"/>
                </a:lnTo>
                <a:lnTo>
                  <a:pt x="0" y="1965960"/>
                </a:lnTo>
                <a:lnTo>
                  <a:pt x="6464" y="1997760"/>
                </a:lnTo>
                <a:lnTo>
                  <a:pt x="24079" y="2023808"/>
                </a:lnTo>
                <a:lnTo>
                  <a:pt x="50139" y="2041410"/>
                </a:lnTo>
                <a:lnTo>
                  <a:pt x="81978" y="2047875"/>
                </a:lnTo>
                <a:lnTo>
                  <a:pt x="118478" y="2047875"/>
                </a:lnTo>
                <a:lnTo>
                  <a:pt x="122974" y="2047875"/>
                </a:lnTo>
                <a:lnTo>
                  <a:pt x="2878721" y="2047875"/>
                </a:lnTo>
                <a:lnTo>
                  <a:pt x="2895117" y="2047875"/>
                </a:lnTo>
                <a:lnTo>
                  <a:pt x="2919717" y="2047875"/>
                </a:lnTo>
                <a:lnTo>
                  <a:pt x="2951543" y="2041410"/>
                </a:lnTo>
                <a:lnTo>
                  <a:pt x="2977616" y="2023808"/>
                </a:lnTo>
                <a:lnTo>
                  <a:pt x="2995231" y="1997760"/>
                </a:lnTo>
                <a:lnTo>
                  <a:pt x="3001695" y="1965960"/>
                </a:lnTo>
                <a:lnTo>
                  <a:pt x="3001695" y="81915"/>
                </a:lnTo>
                <a:close/>
              </a:path>
            </a:pathLst>
          </a:custGeom>
          <a:solidFill>
            <a:srgbClr val="F1F6F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651881" y="7324740"/>
            <a:ext cx="2776855" cy="2047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250">
              <a:latin typeface="Times New Roman"/>
              <a:cs typeface="Times New Roman"/>
            </a:endParaRPr>
          </a:p>
          <a:p>
            <a:pPr marL="189865">
              <a:lnSpc>
                <a:spcPct val="100000"/>
              </a:lnSpc>
            </a:pPr>
            <a:r>
              <a:rPr dirty="0" sz="1250" spc="75" b="1">
                <a:solidFill>
                  <a:srgbClr val="394B66"/>
                </a:solidFill>
                <a:latin typeface="Calibri"/>
                <a:cs typeface="Calibri"/>
              </a:rPr>
              <a:t>Eliminate</a:t>
            </a:r>
            <a:r>
              <a:rPr dirty="0" sz="1250" spc="25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250" spc="100" b="1">
                <a:solidFill>
                  <a:srgbClr val="394B66"/>
                </a:solidFill>
                <a:latin typeface="Calibri"/>
                <a:cs typeface="Calibri"/>
              </a:rPr>
              <a:t>processing</a:t>
            </a:r>
            <a:r>
              <a:rPr dirty="0" sz="1250" spc="25" b="1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dirty="0" sz="1250" spc="95" b="1">
                <a:solidFill>
                  <a:srgbClr val="394B66"/>
                </a:solidFill>
                <a:latin typeface="Calibri"/>
                <a:cs typeface="Calibri"/>
              </a:rPr>
              <a:t>fees</a:t>
            </a:r>
            <a:endParaRPr sz="1250">
              <a:latin typeface="Calibri"/>
              <a:cs typeface="Calibri"/>
            </a:endParaRPr>
          </a:p>
          <a:p>
            <a:pPr marL="194310" marR="259079">
              <a:lnSpc>
                <a:spcPct val="121600"/>
              </a:lnSpc>
              <a:spcBef>
                <a:spcPts val="915"/>
              </a:spcBef>
            </a:pPr>
            <a:r>
              <a:rPr dirty="0" sz="950" spc="-30">
                <a:solidFill>
                  <a:srgbClr val="62778B"/>
                </a:solidFill>
                <a:latin typeface="Verdana"/>
                <a:cs typeface="Verdana"/>
              </a:rPr>
              <a:t>Version</a:t>
            </a:r>
            <a:r>
              <a:rPr dirty="0" sz="95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45">
                <a:solidFill>
                  <a:srgbClr val="62778B"/>
                </a:solidFill>
                <a:latin typeface="Verdana"/>
                <a:cs typeface="Verdana"/>
              </a:rPr>
              <a:t>10</a:t>
            </a:r>
            <a:r>
              <a:rPr dirty="0" sz="95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25">
                <a:solidFill>
                  <a:srgbClr val="62778B"/>
                </a:solidFill>
                <a:latin typeface="Verdana"/>
                <a:cs typeface="Verdana"/>
              </a:rPr>
              <a:t>supports</a:t>
            </a:r>
            <a:r>
              <a:rPr dirty="0" sz="95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both</a:t>
            </a:r>
            <a:r>
              <a:rPr dirty="0" sz="95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available</a:t>
            </a:r>
            <a:r>
              <a:rPr dirty="0" sz="95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20">
                <a:solidFill>
                  <a:srgbClr val="62778B"/>
                </a:solidFill>
                <a:latin typeface="Verdana"/>
                <a:cs typeface="Verdana"/>
              </a:rPr>
              <a:t>cash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discount</a:t>
            </a:r>
            <a:r>
              <a:rPr dirty="0" sz="95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5">
                <a:solidFill>
                  <a:srgbClr val="62778B"/>
                </a:solidFill>
                <a:latin typeface="Verdana"/>
                <a:cs typeface="Verdana"/>
              </a:rPr>
              <a:t>programs</a:t>
            </a:r>
            <a:r>
              <a:rPr dirty="0" sz="95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dirty="0" sz="95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2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95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market.</a:t>
            </a:r>
            <a:endParaRPr sz="950">
              <a:latin typeface="Verdana"/>
              <a:cs typeface="Verdana"/>
            </a:endParaRPr>
          </a:p>
          <a:p>
            <a:pPr marL="416559" marR="80645">
              <a:lnSpc>
                <a:spcPct val="171300"/>
              </a:lnSpc>
              <a:spcBef>
                <a:spcPts val="390"/>
              </a:spcBef>
            </a:pP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Automatic</a:t>
            </a:r>
            <a:r>
              <a:rPr dirty="0" sz="95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discount</a:t>
            </a:r>
            <a:r>
              <a:rPr dirty="0" sz="95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950" spc="-10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dirty="0" sz="95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payments </a:t>
            </a:r>
            <a:r>
              <a:rPr dirty="0" sz="950" spc="-25">
                <a:solidFill>
                  <a:srgbClr val="62778B"/>
                </a:solidFill>
                <a:latin typeface="Verdana"/>
                <a:cs typeface="Verdana"/>
              </a:rPr>
              <a:t>Surcharge</a:t>
            </a:r>
            <a:r>
              <a:rPr dirty="0" sz="95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95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credit</a:t>
            </a:r>
            <a:r>
              <a:rPr dirty="0" sz="95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>
                <a:solidFill>
                  <a:srgbClr val="62778B"/>
                </a:solidFill>
                <a:latin typeface="Verdana"/>
                <a:cs typeface="Verdana"/>
              </a:rPr>
              <a:t>card</a:t>
            </a:r>
            <a:r>
              <a:rPr dirty="0" sz="95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950" spc="-1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endParaRPr sz="950">
              <a:latin typeface="Verdana"/>
              <a:cs typeface="Verdana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828675" y="8543940"/>
            <a:ext cx="171450" cy="400050"/>
            <a:chOff x="828675" y="8543940"/>
            <a:chExt cx="171450" cy="400050"/>
          </a:xfrm>
        </p:grpSpPr>
        <p:pic>
          <p:nvPicPr>
            <p:cNvPr id="26" name="object 2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8675" y="8543940"/>
              <a:ext cx="171450" cy="133350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8675" y="8810640"/>
              <a:ext cx="171450" cy="133350"/>
            </a:xfrm>
            <a:prstGeom prst="rect">
              <a:avLst/>
            </a:prstGeom>
          </p:spPr>
        </p:pic>
      </p:grpSp>
      <p:pic>
        <p:nvPicPr>
          <p:cNvPr id="28" name="object 2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14800" y="8667762"/>
            <a:ext cx="1666874" cy="580985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43715" y="7705740"/>
            <a:ext cx="171450" cy="133350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43350" y="8134350"/>
            <a:ext cx="171450" cy="133350"/>
          </a:xfrm>
          <a:prstGeom prst="rect">
            <a:avLst/>
          </a:prstGeom>
        </p:spPr>
      </p:pic>
      <p:sp>
        <p:nvSpPr>
          <p:cNvPr id="31" name="object 3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55"/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317" y="-317"/>
            <a:ext cx="7773034" cy="10059035"/>
            <a:chOff x="-317" y="-317"/>
            <a:chExt cx="7773034" cy="1005903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100584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5806" y="1266827"/>
              <a:ext cx="2676593" cy="32004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213030"/>
              <a:ext cx="3677000" cy="384536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000530"/>
              <a:ext cx="6372240" cy="6057869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0" y="0"/>
              <a:ext cx="1560830" cy="1238250"/>
            </a:xfrm>
            <a:custGeom>
              <a:avLst/>
              <a:gdLst/>
              <a:ahLst/>
              <a:cxnLst/>
              <a:rect l="l" t="t" r="r" b="b"/>
              <a:pathLst>
                <a:path w="1560830" h="1238250">
                  <a:moveTo>
                    <a:pt x="0" y="1238146"/>
                  </a:moveTo>
                  <a:lnTo>
                    <a:pt x="0" y="0"/>
                  </a:lnTo>
                  <a:lnTo>
                    <a:pt x="1560557" y="0"/>
                  </a:lnTo>
                  <a:lnTo>
                    <a:pt x="1533659" y="32564"/>
                  </a:lnTo>
                  <a:lnTo>
                    <a:pt x="1501456" y="71022"/>
                  </a:lnTo>
                  <a:lnTo>
                    <a:pt x="1468949" y="109298"/>
                  </a:lnTo>
                  <a:lnTo>
                    <a:pt x="1436133" y="147375"/>
                  </a:lnTo>
                  <a:lnTo>
                    <a:pt x="1403002" y="185234"/>
                  </a:lnTo>
                  <a:lnTo>
                    <a:pt x="1369554" y="222858"/>
                  </a:lnTo>
                  <a:lnTo>
                    <a:pt x="1335782" y="260229"/>
                  </a:lnTo>
                  <a:lnTo>
                    <a:pt x="1301682" y="297328"/>
                  </a:lnTo>
                  <a:lnTo>
                    <a:pt x="1267249" y="334139"/>
                  </a:lnTo>
                  <a:lnTo>
                    <a:pt x="1232479" y="370644"/>
                  </a:lnTo>
                  <a:lnTo>
                    <a:pt x="1197367" y="406824"/>
                  </a:lnTo>
                  <a:lnTo>
                    <a:pt x="1161909" y="442661"/>
                  </a:lnTo>
                  <a:lnTo>
                    <a:pt x="1126099" y="478139"/>
                  </a:lnTo>
                  <a:lnTo>
                    <a:pt x="1089933" y="513238"/>
                  </a:lnTo>
                  <a:lnTo>
                    <a:pt x="1053406" y="547942"/>
                  </a:lnTo>
                  <a:lnTo>
                    <a:pt x="1016514" y="582232"/>
                  </a:lnTo>
                  <a:lnTo>
                    <a:pt x="979252" y="616091"/>
                  </a:lnTo>
                  <a:lnTo>
                    <a:pt x="941615" y="649500"/>
                  </a:lnTo>
                  <a:lnTo>
                    <a:pt x="903598" y="682442"/>
                  </a:lnTo>
                  <a:lnTo>
                    <a:pt x="865197" y="714900"/>
                  </a:lnTo>
                  <a:lnTo>
                    <a:pt x="826408" y="746854"/>
                  </a:lnTo>
                  <a:lnTo>
                    <a:pt x="787225" y="778288"/>
                  </a:lnTo>
                  <a:lnTo>
                    <a:pt x="747644" y="809183"/>
                  </a:lnTo>
                  <a:lnTo>
                    <a:pt x="707660" y="839523"/>
                  </a:lnTo>
                  <a:lnTo>
                    <a:pt x="667268" y="869288"/>
                  </a:lnTo>
                  <a:lnTo>
                    <a:pt x="626464" y="898461"/>
                  </a:lnTo>
                  <a:lnTo>
                    <a:pt x="585244" y="927024"/>
                  </a:lnTo>
                  <a:lnTo>
                    <a:pt x="543601" y="954960"/>
                  </a:lnTo>
                  <a:lnTo>
                    <a:pt x="501533" y="982250"/>
                  </a:lnTo>
                  <a:lnTo>
                    <a:pt x="459033" y="1008877"/>
                  </a:lnTo>
                  <a:lnTo>
                    <a:pt x="416098" y="1034823"/>
                  </a:lnTo>
                  <a:lnTo>
                    <a:pt x="372722" y="1060070"/>
                  </a:lnTo>
                  <a:lnTo>
                    <a:pt x="328901" y="1084600"/>
                  </a:lnTo>
                  <a:lnTo>
                    <a:pt x="284631" y="1108396"/>
                  </a:lnTo>
                  <a:lnTo>
                    <a:pt x="239906" y="1131439"/>
                  </a:lnTo>
                  <a:lnTo>
                    <a:pt x="194722" y="1153712"/>
                  </a:lnTo>
                  <a:lnTo>
                    <a:pt x="149075" y="1175196"/>
                  </a:lnTo>
                  <a:lnTo>
                    <a:pt x="102959" y="1195875"/>
                  </a:lnTo>
                  <a:lnTo>
                    <a:pt x="56532" y="1215489"/>
                  </a:lnTo>
                  <a:lnTo>
                    <a:pt x="9832" y="1234350"/>
                  </a:lnTo>
                  <a:lnTo>
                    <a:pt x="0" y="1238146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0" y="0"/>
              <a:ext cx="1560830" cy="1238250"/>
            </a:xfrm>
            <a:custGeom>
              <a:avLst/>
              <a:gdLst/>
              <a:ahLst/>
              <a:cxnLst/>
              <a:rect l="l" t="t" r="r" b="b"/>
              <a:pathLst>
                <a:path w="1560830" h="1238250">
                  <a:moveTo>
                    <a:pt x="1560557" y="0"/>
                  </a:moveTo>
                  <a:lnTo>
                    <a:pt x="1533659" y="32564"/>
                  </a:lnTo>
                  <a:lnTo>
                    <a:pt x="1501456" y="71022"/>
                  </a:lnTo>
                  <a:lnTo>
                    <a:pt x="1468949" y="109298"/>
                  </a:lnTo>
                  <a:lnTo>
                    <a:pt x="1436133" y="147375"/>
                  </a:lnTo>
                  <a:lnTo>
                    <a:pt x="1403002" y="185234"/>
                  </a:lnTo>
                  <a:lnTo>
                    <a:pt x="1369554" y="222858"/>
                  </a:lnTo>
                  <a:lnTo>
                    <a:pt x="1335782" y="260228"/>
                  </a:lnTo>
                  <a:lnTo>
                    <a:pt x="1301682" y="297328"/>
                  </a:lnTo>
                  <a:lnTo>
                    <a:pt x="1267249" y="334139"/>
                  </a:lnTo>
                  <a:lnTo>
                    <a:pt x="1232479" y="370644"/>
                  </a:lnTo>
                  <a:lnTo>
                    <a:pt x="1197367" y="406824"/>
                  </a:lnTo>
                  <a:lnTo>
                    <a:pt x="1161909" y="442661"/>
                  </a:lnTo>
                  <a:lnTo>
                    <a:pt x="1126099" y="478139"/>
                  </a:lnTo>
                  <a:lnTo>
                    <a:pt x="1089933" y="513238"/>
                  </a:lnTo>
                  <a:lnTo>
                    <a:pt x="1053406" y="547942"/>
                  </a:lnTo>
                  <a:lnTo>
                    <a:pt x="1016514" y="582232"/>
                  </a:lnTo>
                  <a:lnTo>
                    <a:pt x="979252" y="616091"/>
                  </a:lnTo>
                  <a:lnTo>
                    <a:pt x="941614" y="649500"/>
                  </a:lnTo>
                  <a:lnTo>
                    <a:pt x="903598" y="682442"/>
                  </a:lnTo>
                  <a:lnTo>
                    <a:pt x="865197" y="714900"/>
                  </a:lnTo>
                  <a:lnTo>
                    <a:pt x="826408" y="746854"/>
                  </a:lnTo>
                  <a:lnTo>
                    <a:pt x="787225" y="778288"/>
                  </a:lnTo>
                  <a:lnTo>
                    <a:pt x="747644" y="809183"/>
                  </a:lnTo>
                  <a:lnTo>
                    <a:pt x="707660" y="839523"/>
                  </a:lnTo>
                  <a:lnTo>
                    <a:pt x="667268" y="869288"/>
                  </a:lnTo>
                  <a:lnTo>
                    <a:pt x="626464" y="898461"/>
                  </a:lnTo>
                  <a:lnTo>
                    <a:pt x="585244" y="927024"/>
                  </a:lnTo>
                  <a:lnTo>
                    <a:pt x="543601" y="954960"/>
                  </a:lnTo>
                  <a:lnTo>
                    <a:pt x="501533" y="982250"/>
                  </a:lnTo>
                  <a:lnTo>
                    <a:pt x="459033" y="1008877"/>
                  </a:lnTo>
                  <a:lnTo>
                    <a:pt x="416098" y="1034823"/>
                  </a:lnTo>
                  <a:lnTo>
                    <a:pt x="372722" y="1060070"/>
                  </a:lnTo>
                  <a:lnTo>
                    <a:pt x="328901" y="1084600"/>
                  </a:lnTo>
                  <a:lnTo>
                    <a:pt x="284631" y="1108396"/>
                  </a:lnTo>
                  <a:lnTo>
                    <a:pt x="239906" y="1131439"/>
                  </a:lnTo>
                  <a:lnTo>
                    <a:pt x="194722" y="1153712"/>
                  </a:lnTo>
                  <a:lnTo>
                    <a:pt x="149075" y="1175196"/>
                  </a:lnTo>
                  <a:lnTo>
                    <a:pt x="102959" y="1195875"/>
                  </a:lnTo>
                  <a:lnTo>
                    <a:pt x="56532" y="1215489"/>
                  </a:lnTo>
                  <a:lnTo>
                    <a:pt x="9832" y="1234350"/>
                  </a:lnTo>
                  <a:lnTo>
                    <a:pt x="0" y="1238146"/>
                  </a:lnTo>
                </a:path>
              </a:pathLst>
            </a:custGeom>
            <a:ln w="3175">
              <a:solidFill>
                <a:srgbClr val="0F1C2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4062584" cy="150346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03811" y="8142366"/>
              <a:ext cx="3468889" cy="1916334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825500" y="2044700"/>
            <a:ext cx="21374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0110" algn="l"/>
              </a:tabLst>
            </a:pPr>
            <a:r>
              <a:rPr dirty="0" sz="1200" spc="105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1200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1200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5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1200" spc="-60">
                <a:solidFill>
                  <a:srgbClr val="FFFFFF"/>
                </a:solidFill>
                <a:latin typeface="Verdana"/>
                <a:cs typeface="Verdana"/>
              </a:rPr>
              <a:t> T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7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5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04922" y="3412509"/>
            <a:ext cx="3605529" cy="796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dirty="0" sz="1350" spc="105">
                <a:solidFill>
                  <a:srgbClr val="FFFFFF"/>
                </a:solidFill>
                <a:latin typeface="Calibri"/>
                <a:cs typeface="Calibri"/>
              </a:rPr>
              <a:t>Subscribe</a:t>
            </a:r>
            <a:r>
              <a:rPr dirty="0" sz="135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85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35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95">
                <a:solidFill>
                  <a:srgbClr val="FFFFFF"/>
                </a:solidFill>
                <a:latin typeface="Calibri"/>
                <a:cs typeface="Calibri"/>
              </a:rPr>
              <a:t>ReportingAnywhere</a:t>
            </a:r>
            <a:r>
              <a:rPr dirty="0" sz="135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85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35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110">
                <a:solidFill>
                  <a:srgbClr val="FFFFFF"/>
                </a:solidFill>
                <a:latin typeface="Calibri"/>
                <a:cs typeface="Calibri"/>
              </a:rPr>
              <a:t>track </a:t>
            </a:r>
            <a:r>
              <a:rPr dirty="0" sz="1350" spc="75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13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105">
                <a:solidFill>
                  <a:srgbClr val="FFFFFF"/>
                </a:solidFill>
                <a:latin typeface="Calibri"/>
                <a:cs typeface="Calibri"/>
              </a:rPr>
              <a:t>day’s</a:t>
            </a:r>
            <a:r>
              <a:rPr dirty="0" sz="13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100">
                <a:solidFill>
                  <a:srgbClr val="FFFFFF"/>
                </a:solidFill>
                <a:latin typeface="Calibri"/>
                <a:cs typeface="Calibri"/>
              </a:rPr>
              <a:t>progress</a:t>
            </a:r>
            <a:r>
              <a:rPr dirty="0" sz="135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7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dirty="0" sz="135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75">
                <a:solidFill>
                  <a:srgbClr val="FFFFFF"/>
                </a:solidFill>
                <a:latin typeface="Calibri"/>
                <a:cs typeface="Calibri"/>
              </a:rPr>
              <a:t>live</a:t>
            </a:r>
            <a:r>
              <a:rPr dirty="0" sz="13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140">
                <a:solidFill>
                  <a:srgbClr val="FFFFFF"/>
                </a:solidFill>
                <a:latin typeface="Calibri"/>
                <a:cs typeface="Calibri"/>
              </a:rPr>
              <a:t>data</a:t>
            </a:r>
            <a:r>
              <a:rPr dirty="0" sz="135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95">
                <a:solidFill>
                  <a:srgbClr val="FFFFFF"/>
                </a:solidFill>
                <a:latin typeface="Calibri"/>
                <a:cs typeface="Calibri"/>
              </a:rPr>
              <a:t>streaming </a:t>
            </a:r>
            <a:r>
              <a:rPr dirty="0" sz="1350" spc="9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dirty="0" sz="13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75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135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85">
                <a:solidFill>
                  <a:srgbClr val="FFFFFF"/>
                </a:solidFill>
                <a:latin typeface="Calibri"/>
                <a:cs typeface="Calibri"/>
              </a:rPr>
              <a:t>smartphone.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0" y="1257300"/>
            <a:ext cx="7772400" cy="8801100"/>
            <a:chOff x="0" y="1257300"/>
            <a:chExt cx="7772400" cy="8801100"/>
          </a:xfrm>
        </p:grpSpPr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03434" y="1257300"/>
              <a:ext cx="2352674" cy="4276709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0" y="9496440"/>
              <a:ext cx="7772400" cy="561975"/>
            </a:xfrm>
            <a:custGeom>
              <a:avLst/>
              <a:gdLst/>
              <a:ahLst/>
              <a:cxnLst/>
              <a:rect l="l" t="t" r="r" b="b"/>
              <a:pathLst>
                <a:path w="7772400" h="561975">
                  <a:moveTo>
                    <a:pt x="7542180" y="561959"/>
                  </a:moveTo>
                  <a:lnTo>
                    <a:pt x="0" y="561959"/>
                  </a:lnTo>
                  <a:lnTo>
                    <a:pt x="0" y="0"/>
                  </a:lnTo>
                  <a:lnTo>
                    <a:pt x="7539533" y="0"/>
                  </a:lnTo>
                  <a:lnTo>
                    <a:pt x="7615379" y="436"/>
                  </a:lnTo>
                  <a:lnTo>
                    <a:pt x="7686869" y="1694"/>
                  </a:lnTo>
                  <a:lnTo>
                    <a:pt x="7752784" y="3696"/>
                  </a:lnTo>
                  <a:lnTo>
                    <a:pt x="7772400" y="4581"/>
                  </a:lnTo>
                  <a:lnTo>
                    <a:pt x="7772400" y="557393"/>
                  </a:lnTo>
                  <a:lnTo>
                    <a:pt x="7752784" y="558278"/>
                  </a:lnTo>
                  <a:lnTo>
                    <a:pt x="7686869" y="560280"/>
                  </a:lnTo>
                  <a:lnTo>
                    <a:pt x="7615379" y="561538"/>
                  </a:lnTo>
                  <a:lnTo>
                    <a:pt x="7542180" y="561959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>
              <a:hlinkClick r:id="rId9"/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43715" y="7496190"/>
              <a:ext cx="1504949" cy="457199"/>
            </a:xfrm>
            <a:prstGeom prst="rect">
              <a:avLst/>
            </a:prstGeom>
          </p:spPr>
        </p:pic>
        <p:pic>
          <p:nvPicPr>
            <p:cNvPr id="17" name="object 17" descr="">
              <a:hlinkClick r:id="rId11"/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19745" y="7496190"/>
              <a:ext cx="1504949" cy="457199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857250" y="3419490"/>
              <a:ext cx="28575" cy="857250"/>
            </a:xfrm>
            <a:custGeom>
              <a:avLst/>
              <a:gdLst/>
              <a:ahLst/>
              <a:cxnLst/>
              <a:rect l="l" t="t" r="r" b="b"/>
              <a:pathLst>
                <a:path w="28575" h="857250">
                  <a:moveTo>
                    <a:pt x="28574" y="857250"/>
                  </a:moveTo>
                  <a:lnTo>
                    <a:pt x="0" y="857250"/>
                  </a:lnTo>
                  <a:lnTo>
                    <a:pt x="0" y="0"/>
                  </a:lnTo>
                  <a:lnTo>
                    <a:pt x="28574" y="0"/>
                  </a:lnTo>
                  <a:lnTo>
                    <a:pt x="28574" y="857250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3975089" y="6037579"/>
            <a:ext cx="306197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dirty="0" sz="1200" spc="-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Verdana"/>
                <a:cs typeface="Verdana"/>
              </a:rPr>
              <a:t>ReportingAnywhere</a:t>
            </a:r>
            <a:r>
              <a:rPr dirty="0" sz="1200" spc="-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package</a:t>
            </a:r>
            <a:r>
              <a:rPr dirty="0" sz="1200" spc="-7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Verdana"/>
                <a:cs typeface="Verdana"/>
              </a:rPr>
              <a:t>includes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1200" spc="-1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Verdana"/>
                <a:cs typeface="Verdana"/>
              </a:rPr>
              <a:t>website</a:t>
            </a:r>
            <a:r>
              <a:rPr dirty="0" sz="1200" spc="-11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dirty="0" sz="1200" spc="-1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detailed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Verdana"/>
                <a:cs typeface="Verdana"/>
              </a:rPr>
              <a:t>reports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simplified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real-time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app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available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dirty="0" sz="1200" spc="-11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Verdana"/>
                <a:cs typeface="Verdana"/>
              </a:rPr>
              <a:t>the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App</a:t>
            </a:r>
            <a:r>
              <a:rPr dirty="0" sz="1200" spc="-11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70">
                <a:solidFill>
                  <a:srgbClr val="FFFFFF"/>
                </a:solidFill>
                <a:latin typeface="Verdana"/>
                <a:cs typeface="Verdana"/>
              </a:rPr>
              <a:t>Store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dirty="0" sz="1200" spc="-11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Google</a:t>
            </a:r>
            <a:r>
              <a:rPr dirty="0" sz="12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Play.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55"/>
              <a:t>4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828677" y="2406650"/>
            <a:ext cx="3819525" cy="80454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50" spc="-40"/>
              <a:t>All</a:t>
            </a:r>
            <a:r>
              <a:rPr dirty="0" sz="2550" spc="-290"/>
              <a:t> </a:t>
            </a:r>
            <a:r>
              <a:rPr dirty="0" sz="2550" spc="-135"/>
              <a:t>your</a:t>
            </a:r>
            <a:r>
              <a:rPr dirty="0" sz="2550" spc="-290"/>
              <a:t> </a:t>
            </a:r>
            <a:r>
              <a:rPr dirty="0" sz="2550" spc="-125"/>
              <a:t>restaurant's</a:t>
            </a:r>
            <a:r>
              <a:rPr dirty="0" sz="2550" spc="-220"/>
              <a:t> </a:t>
            </a:r>
            <a:r>
              <a:rPr dirty="0" sz="2550" spc="-20"/>
              <a:t>data</a:t>
            </a:r>
            <a:endParaRPr sz="255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2550" b="1">
                <a:latin typeface="Century Gothic"/>
                <a:cs typeface="Century Gothic"/>
              </a:rPr>
              <a:t>in</a:t>
            </a:r>
            <a:r>
              <a:rPr dirty="0" sz="2550" spc="-165" b="1">
                <a:latin typeface="Century Gothic"/>
                <a:cs typeface="Century Gothic"/>
              </a:rPr>
              <a:t> </a:t>
            </a:r>
            <a:r>
              <a:rPr dirty="0" sz="2550" spc="75" b="1">
                <a:latin typeface="Century Gothic"/>
                <a:cs typeface="Century Gothic"/>
              </a:rPr>
              <a:t>the</a:t>
            </a:r>
            <a:r>
              <a:rPr dirty="0" sz="2550" spc="-114" b="1">
                <a:latin typeface="Century Gothic"/>
                <a:cs typeface="Century Gothic"/>
              </a:rPr>
              <a:t> </a:t>
            </a:r>
            <a:r>
              <a:rPr dirty="0" sz="2550" spc="-80" b="1">
                <a:latin typeface="Century Gothic"/>
                <a:cs typeface="Century Gothic"/>
              </a:rPr>
              <a:t>palm</a:t>
            </a:r>
            <a:r>
              <a:rPr dirty="0" sz="2550" spc="-114" b="1">
                <a:latin typeface="Century Gothic"/>
                <a:cs typeface="Century Gothic"/>
              </a:rPr>
              <a:t> </a:t>
            </a:r>
            <a:r>
              <a:rPr dirty="0" sz="2550" spc="90" b="1">
                <a:latin typeface="Century Gothic"/>
                <a:cs typeface="Century Gothic"/>
              </a:rPr>
              <a:t>of</a:t>
            </a:r>
            <a:r>
              <a:rPr dirty="0" sz="2550" spc="-240" b="1">
                <a:latin typeface="Century Gothic"/>
                <a:cs typeface="Century Gothic"/>
              </a:rPr>
              <a:t> </a:t>
            </a:r>
            <a:r>
              <a:rPr dirty="0" sz="2550" spc="-10" b="1">
                <a:latin typeface="Century Gothic"/>
                <a:cs typeface="Century Gothic"/>
              </a:rPr>
              <a:t>your</a:t>
            </a:r>
            <a:r>
              <a:rPr dirty="0" sz="2550" spc="-170" b="1">
                <a:latin typeface="Century Gothic"/>
                <a:cs typeface="Century Gothic"/>
              </a:rPr>
              <a:t> </a:t>
            </a:r>
            <a:r>
              <a:rPr dirty="0" sz="2550" spc="-20" b="1">
                <a:latin typeface="Century Gothic"/>
                <a:cs typeface="Century Gothic"/>
              </a:rPr>
              <a:t>hand</a:t>
            </a:r>
            <a:endParaRPr sz="25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71525" y="904875"/>
            <a:ext cx="57150" cy="1066800"/>
          </a:xfrm>
          <a:custGeom>
            <a:avLst/>
            <a:gdLst/>
            <a:ahLst/>
            <a:cxnLst/>
            <a:rect l="l" t="t" r="r" b="b"/>
            <a:pathLst>
              <a:path w="57150" h="1066800">
                <a:moveTo>
                  <a:pt x="57149" y="1066799"/>
                </a:moveTo>
                <a:lnTo>
                  <a:pt x="0" y="1066799"/>
                </a:lnTo>
                <a:lnTo>
                  <a:pt x="0" y="0"/>
                </a:lnTo>
                <a:lnTo>
                  <a:pt x="57149" y="0"/>
                </a:lnTo>
                <a:lnTo>
                  <a:pt x="57149" y="1066799"/>
                </a:lnTo>
                <a:close/>
              </a:path>
            </a:pathLst>
          </a:custGeom>
          <a:solidFill>
            <a:srgbClr val="1476F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dirty="0" spc="-50">
                <a:solidFill>
                  <a:srgbClr val="0F1C2A"/>
                </a:solidFill>
              </a:rPr>
              <a:t>Make</a:t>
            </a:r>
            <a:r>
              <a:rPr dirty="0" spc="-300">
                <a:solidFill>
                  <a:srgbClr val="0F1C2A"/>
                </a:solidFill>
              </a:rPr>
              <a:t> </a:t>
            </a:r>
            <a:r>
              <a:rPr dirty="0" spc="-120">
                <a:solidFill>
                  <a:srgbClr val="0F1C2A"/>
                </a:solidFill>
              </a:rPr>
              <a:t>fast,</a:t>
            </a:r>
            <a:r>
              <a:rPr dirty="0" spc="-245">
                <a:solidFill>
                  <a:srgbClr val="0F1C2A"/>
                </a:solidFill>
              </a:rPr>
              <a:t> </a:t>
            </a:r>
            <a:r>
              <a:rPr dirty="0" spc="-95">
                <a:solidFill>
                  <a:srgbClr val="0F1C2A"/>
                </a:solidFill>
              </a:rPr>
              <a:t>easy</a:t>
            </a:r>
            <a:r>
              <a:rPr dirty="0" spc="-315">
                <a:solidFill>
                  <a:srgbClr val="0F1C2A"/>
                </a:solidFill>
              </a:rPr>
              <a:t> </a:t>
            </a:r>
            <a:r>
              <a:rPr dirty="0" spc="-75">
                <a:solidFill>
                  <a:srgbClr val="0F1C2A"/>
                </a:solidFill>
              </a:rPr>
              <a:t>decisions</a:t>
            </a:r>
            <a:r>
              <a:rPr dirty="0" spc="-300">
                <a:solidFill>
                  <a:srgbClr val="0F1C2A"/>
                </a:solidFill>
              </a:rPr>
              <a:t> </a:t>
            </a:r>
            <a:r>
              <a:rPr dirty="0" spc="-55">
                <a:solidFill>
                  <a:srgbClr val="0F1C2A"/>
                </a:solidFill>
              </a:rPr>
              <a:t>with</a:t>
            </a:r>
          </a:p>
          <a:p>
            <a:pPr marL="12700">
              <a:lnSpc>
                <a:spcPts val="3229"/>
              </a:lnSpc>
            </a:pPr>
            <a:r>
              <a:rPr dirty="0" spc="-45" b="1">
                <a:solidFill>
                  <a:srgbClr val="0F1C2A"/>
                </a:solidFill>
                <a:latin typeface="Century Gothic"/>
                <a:cs typeface="Century Gothic"/>
              </a:rPr>
              <a:t>clear,</a:t>
            </a:r>
            <a:r>
              <a:rPr dirty="0" spc="-150" b="1">
                <a:solidFill>
                  <a:srgbClr val="0F1C2A"/>
                </a:solidFill>
                <a:latin typeface="Century Gothic"/>
                <a:cs typeface="Century Gothic"/>
              </a:rPr>
              <a:t> </a:t>
            </a:r>
            <a:r>
              <a:rPr dirty="0" spc="-10" b="1">
                <a:solidFill>
                  <a:srgbClr val="0F1C2A"/>
                </a:solidFill>
                <a:latin typeface="Century Gothic"/>
                <a:cs typeface="Century Gothic"/>
              </a:rPr>
              <a:t>understandable</a:t>
            </a:r>
            <a:r>
              <a:rPr dirty="0" spc="-170" b="1">
                <a:solidFill>
                  <a:srgbClr val="0F1C2A"/>
                </a:solidFill>
                <a:latin typeface="Century Gothic"/>
                <a:cs typeface="Century Gothic"/>
              </a:rPr>
              <a:t> </a:t>
            </a:r>
            <a:r>
              <a:rPr dirty="0" spc="-20" b="1">
                <a:solidFill>
                  <a:srgbClr val="0F1C2A"/>
                </a:solidFill>
                <a:latin typeface="Century Gothic"/>
                <a:cs typeface="Century Gothic"/>
              </a:rPr>
              <a:t>data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30275" y="892175"/>
            <a:ext cx="41910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8745" algn="l"/>
                <a:tab pos="1633855" algn="l"/>
                <a:tab pos="2326005" algn="l"/>
                <a:tab pos="3230880" algn="l"/>
              </a:tabLst>
            </a:pPr>
            <a:r>
              <a:rPr dirty="0" sz="1200" spc="-10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5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P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 T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75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N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5">
                <a:solidFill>
                  <a:srgbClr val="006CFF"/>
                </a:solidFill>
                <a:latin typeface="Verdana"/>
                <a:cs typeface="Verdana"/>
              </a:rPr>
              <a:t>G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&amp;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dirty="0" sz="1200" spc="-80">
                <a:solidFill>
                  <a:srgbClr val="006CFF"/>
                </a:solidFill>
                <a:latin typeface="Verdana"/>
                <a:cs typeface="Verdana"/>
              </a:rPr>
              <a:t>B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A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105">
                <a:solidFill>
                  <a:srgbClr val="006CFF"/>
                </a:solidFill>
                <a:latin typeface="Verdana"/>
                <a:cs typeface="Verdana"/>
              </a:rPr>
              <a:t>C</a:t>
            </a:r>
            <a:r>
              <a:rPr dirty="0" sz="1200" spc="-4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K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	O</a:t>
            </a:r>
            <a:r>
              <a:rPr dirty="0" sz="1200" spc="-8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dirty="0" sz="1200" spc="-6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75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105">
                <a:solidFill>
                  <a:srgbClr val="006CFF"/>
                </a:solidFill>
                <a:latin typeface="Verdana"/>
                <a:cs typeface="Verdana"/>
              </a:rPr>
              <a:t>C</a:t>
            </a:r>
            <a:r>
              <a:rPr dirty="0" sz="1200" spc="-6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	U</a:t>
            </a:r>
            <a:r>
              <a:rPr dirty="0" sz="1200" spc="-5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P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70">
                <a:solidFill>
                  <a:srgbClr val="006CFF"/>
                </a:solidFill>
                <a:latin typeface="Verdana"/>
                <a:cs typeface="Verdana"/>
              </a:rPr>
              <a:t>D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A</a:t>
            </a:r>
            <a:r>
              <a:rPr dirty="0" sz="1200" spc="-12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T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5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90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248791" y="2464839"/>
            <a:ext cx="2645410" cy="998219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spc="-25" b="1">
                <a:solidFill>
                  <a:srgbClr val="2D3A48"/>
                </a:solidFill>
                <a:latin typeface="Century Gothic"/>
                <a:cs typeface="Century Gothic"/>
              </a:rPr>
              <a:t>Choose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 who</a:t>
            </a:r>
            <a:r>
              <a:rPr dirty="0" sz="1050" spc="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receives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 reports</a:t>
            </a:r>
            <a:r>
              <a:rPr dirty="0" sz="1050" spc="-2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via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email</a:t>
            </a:r>
            <a:endParaRPr sz="1050">
              <a:latin typeface="Century Gothic"/>
              <a:cs typeface="Century Gothic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create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recipient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groups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decide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who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receives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sensitive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via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email.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may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want</a:t>
            </a:r>
            <a:endParaRPr sz="800">
              <a:latin typeface="Verdana"/>
              <a:cs typeface="Verdana"/>
            </a:endParaRPr>
          </a:p>
          <a:p>
            <a:pPr marL="12700" marR="33655">
              <a:lnSpc>
                <a:spcPct val="148400"/>
              </a:lnSpc>
              <a:spcBef>
                <a:spcPts val="75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General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receive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while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Shit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Leaders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receive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only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sales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information.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48791" y="3600911"/>
            <a:ext cx="2723515" cy="79565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Transaction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Review: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145" b="1">
                <a:solidFill>
                  <a:srgbClr val="2D3A48"/>
                </a:solidFill>
                <a:latin typeface="Century Gothic"/>
                <a:cs typeface="Century Gothic"/>
              </a:rPr>
              <a:t>ind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data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faster</a:t>
            </a:r>
            <a:endParaRPr sz="10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previous</a:t>
            </a:r>
            <a:r>
              <a:rPr dirty="0" sz="800" spc="-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weeks’</a:t>
            </a:r>
            <a:r>
              <a:rPr dirty="0" sz="800" spc="-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inancial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dirty="0" sz="800" spc="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48400"/>
              </a:lnSpc>
              <a:spcBef>
                <a:spcPts val="75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itemized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selection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list,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saving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multiple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steps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as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you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no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longer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have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go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through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backup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iles.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248791" y="4534361"/>
            <a:ext cx="2815590" cy="79565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Easily</a:t>
            </a:r>
            <a:r>
              <a:rPr dirty="0" sz="1050" spc="-3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count 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cash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 in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the 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safe</a:t>
            </a:r>
            <a:endParaRPr sz="10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800" spc="65">
                <a:solidFill>
                  <a:srgbClr val="62778B"/>
                </a:solidFill>
                <a:latin typeface="Verdana"/>
                <a:cs typeface="Verdana"/>
              </a:rPr>
              <a:t>Ater</a:t>
            </a:r>
            <a:r>
              <a:rPr dirty="0" sz="8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closeout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runs,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it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prompts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enter</a:t>
            </a:r>
            <a:r>
              <a:rPr dirty="0" sz="8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amount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endParaRPr sz="800">
              <a:latin typeface="Verdana"/>
              <a:cs typeface="Verdana"/>
            </a:endParaRPr>
          </a:p>
          <a:p>
            <a:pPr marL="12700" marR="231775">
              <a:lnSpc>
                <a:spcPct val="148400"/>
              </a:lnSpc>
              <a:spcBef>
                <a:spcPts val="75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safe,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providing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additional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accountability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help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track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on-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hand.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48791" y="5467811"/>
            <a:ext cx="2611755" cy="79565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Track</a:t>
            </a:r>
            <a:r>
              <a:rPr dirty="0" sz="1050" spc="4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cash</a:t>
            </a:r>
            <a:r>
              <a:rPr dirty="0" sz="1050" spc="8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for</a:t>
            </a:r>
            <a:r>
              <a:rPr dirty="0" sz="1050" spc="4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servers</a:t>
            </a:r>
            <a:r>
              <a:rPr dirty="0" sz="1050" spc="5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without</a:t>
            </a:r>
            <a:r>
              <a:rPr dirty="0" sz="1050" spc="8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banks</a:t>
            </a:r>
            <a:endParaRPr sz="10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Servers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take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register</a:t>
            </a:r>
            <a:endParaRPr sz="800">
              <a:latin typeface="Verdana"/>
              <a:cs typeface="Verdana"/>
            </a:endParaRPr>
          </a:p>
          <a:p>
            <a:pPr marL="12700" marR="177800">
              <a:lnSpc>
                <a:spcPct val="148400"/>
              </a:lnSpc>
              <a:spcBef>
                <a:spcPts val="75"/>
              </a:spcBef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drawer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while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accounting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cash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their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individual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audit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(shit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report).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248791" y="6379614"/>
            <a:ext cx="2811780" cy="817244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Automatically</a:t>
            </a:r>
            <a:r>
              <a:rPr dirty="0" sz="1050" spc="-2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calculate</a:t>
            </a:r>
            <a:r>
              <a:rPr dirty="0" sz="1050" spc="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shared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30" b="1">
                <a:solidFill>
                  <a:srgbClr val="2D3A48"/>
                </a:solidFill>
                <a:latin typeface="Century Gothic"/>
                <a:cs typeface="Century Gothic"/>
              </a:rPr>
              <a:t>tips</a:t>
            </a:r>
            <a:endParaRPr sz="10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Group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Audits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have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been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designed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simplify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48400"/>
              </a:lnSpc>
              <a:spcBef>
                <a:spcPts val="75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distribution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between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bartenders,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saving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hours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per</a:t>
            </a:r>
            <a:r>
              <a:rPr dirty="0" sz="800" spc="-10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week.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39800" y="8495048"/>
            <a:ext cx="2989580" cy="463550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55"/>
              </a:spcBef>
            </a:pP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This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one-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way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integration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imports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MicroSale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into QuickBooks.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integration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imports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inancial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directly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into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QuickBooks.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5350" y="3724290"/>
            <a:ext cx="247650" cy="285750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5993" y="4629399"/>
            <a:ext cx="246360" cy="218562"/>
          </a:xfrm>
          <a:prstGeom prst="rect">
            <a:avLst/>
          </a:prstGeom>
        </p:spPr>
      </p:pic>
      <p:grpSp>
        <p:nvGrpSpPr>
          <p:cNvPr id="13" name="object 13" descr=""/>
          <p:cNvGrpSpPr/>
          <p:nvPr/>
        </p:nvGrpSpPr>
        <p:grpSpPr>
          <a:xfrm>
            <a:off x="903717" y="5570139"/>
            <a:ext cx="219075" cy="175895"/>
            <a:chOff x="903717" y="5570139"/>
            <a:chExt cx="219075" cy="175895"/>
          </a:xfrm>
        </p:grpSpPr>
        <p:sp>
          <p:nvSpPr>
            <p:cNvPr id="14" name="object 14" descr=""/>
            <p:cNvSpPr/>
            <p:nvPr/>
          </p:nvSpPr>
          <p:spPr>
            <a:xfrm>
              <a:off x="915480" y="5707846"/>
              <a:ext cx="201295" cy="635"/>
            </a:xfrm>
            <a:custGeom>
              <a:avLst/>
              <a:gdLst/>
              <a:ahLst/>
              <a:cxnLst/>
              <a:rect l="l" t="t" r="r" b="b"/>
              <a:pathLst>
                <a:path w="201294" h="635">
                  <a:moveTo>
                    <a:pt x="201041" y="0"/>
                  </a:moveTo>
                  <a:lnTo>
                    <a:pt x="155701" y="51"/>
                  </a:lnTo>
                  <a:lnTo>
                    <a:pt x="98738" y="115"/>
                  </a:lnTo>
                  <a:lnTo>
                    <a:pt x="42666" y="177"/>
                  </a:lnTo>
                  <a:lnTo>
                    <a:pt x="0" y="226"/>
                  </a:lnTo>
                </a:path>
              </a:pathLst>
            </a:custGeom>
            <a:ln w="10287">
              <a:solidFill>
                <a:srgbClr val="0F1C2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908861" y="5676225"/>
              <a:ext cx="32384" cy="64769"/>
            </a:xfrm>
            <a:custGeom>
              <a:avLst/>
              <a:gdLst/>
              <a:ahLst/>
              <a:cxnLst/>
              <a:rect l="l" t="t" r="r" b="b"/>
              <a:pathLst>
                <a:path w="32384" h="64770">
                  <a:moveTo>
                    <a:pt x="32145" y="0"/>
                  </a:moveTo>
                  <a:lnTo>
                    <a:pt x="13561" y="18584"/>
                  </a:lnTo>
                  <a:lnTo>
                    <a:pt x="4018" y="28127"/>
                  </a:lnTo>
                  <a:lnTo>
                    <a:pt x="502" y="31643"/>
                  </a:lnTo>
                  <a:lnTo>
                    <a:pt x="0" y="32145"/>
                  </a:lnTo>
                  <a:lnTo>
                    <a:pt x="18526" y="50672"/>
                  </a:lnTo>
                  <a:lnTo>
                    <a:pt x="28039" y="60185"/>
                  </a:lnTo>
                  <a:lnTo>
                    <a:pt x="31544" y="63690"/>
                  </a:lnTo>
                  <a:lnTo>
                    <a:pt x="32045" y="64191"/>
                  </a:lnTo>
                </a:path>
              </a:pathLst>
            </a:custGeom>
            <a:ln w="10286">
              <a:solidFill>
                <a:srgbClr val="0F1C2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909819" y="5607626"/>
              <a:ext cx="201295" cy="635"/>
            </a:xfrm>
            <a:custGeom>
              <a:avLst/>
              <a:gdLst/>
              <a:ahLst/>
              <a:cxnLst/>
              <a:rect l="l" t="t" r="r" b="b"/>
              <a:pathLst>
                <a:path w="201294" h="635">
                  <a:moveTo>
                    <a:pt x="0" y="226"/>
                  </a:moveTo>
                  <a:lnTo>
                    <a:pt x="45339" y="175"/>
                  </a:lnTo>
                  <a:lnTo>
                    <a:pt x="102302" y="111"/>
                  </a:lnTo>
                  <a:lnTo>
                    <a:pt x="158374" y="48"/>
                  </a:lnTo>
                  <a:lnTo>
                    <a:pt x="201041" y="0"/>
                  </a:lnTo>
                </a:path>
              </a:pathLst>
            </a:custGeom>
            <a:ln w="10287">
              <a:solidFill>
                <a:srgbClr val="006C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085333" y="5575283"/>
              <a:ext cx="32384" cy="64769"/>
            </a:xfrm>
            <a:custGeom>
              <a:avLst/>
              <a:gdLst/>
              <a:ahLst/>
              <a:cxnLst/>
              <a:rect l="l" t="t" r="r" b="b"/>
              <a:pathLst>
                <a:path w="32384" h="64770">
                  <a:moveTo>
                    <a:pt x="0" y="64191"/>
                  </a:moveTo>
                  <a:lnTo>
                    <a:pt x="18584" y="45607"/>
                  </a:lnTo>
                  <a:lnTo>
                    <a:pt x="28127" y="36063"/>
                  </a:lnTo>
                  <a:lnTo>
                    <a:pt x="31643" y="32547"/>
                  </a:lnTo>
                  <a:lnTo>
                    <a:pt x="32145" y="32045"/>
                  </a:lnTo>
                  <a:lnTo>
                    <a:pt x="13619" y="13519"/>
                  </a:lnTo>
                  <a:lnTo>
                    <a:pt x="4105" y="4005"/>
                  </a:lnTo>
                  <a:lnTo>
                    <a:pt x="600" y="500"/>
                  </a:lnTo>
                  <a:lnTo>
                    <a:pt x="100" y="0"/>
                  </a:lnTo>
                </a:path>
              </a:pathLst>
            </a:custGeom>
            <a:ln w="10286">
              <a:solidFill>
                <a:srgbClr val="006C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820417" y="2576901"/>
            <a:ext cx="308610" cy="148590"/>
            <a:chOff x="820417" y="2576901"/>
            <a:chExt cx="308610" cy="148590"/>
          </a:xfrm>
        </p:grpSpPr>
        <p:pic>
          <p:nvPicPr>
            <p:cNvPr id="19" name="object 1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2787" y="2577179"/>
              <a:ext cx="216245" cy="147980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820417" y="2584301"/>
              <a:ext cx="65405" cy="133350"/>
            </a:xfrm>
            <a:custGeom>
              <a:avLst/>
              <a:gdLst/>
              <a:ahLst/>
              <a:cxnLst/>
              <a:rect l="l" t="t" r="r" b="b"/>
              <a:pathLst>
                <a:path w="65405" h="133350">
                  <a:moveTo>
                    <a:pt x="64725" y="0"/>
                  </a:moveTo>
                  <a:lnTo>
                    <a:pt x="49602" y="0"/>
                  </a:lnTo>
                  <a:lnTo>
                    <a:pt x="31749" y="0"/>
                  </a:lnTo>
                  <a:lnTo>
                    <a:pt x="14213" y="0"/>
                  </a:lnTo>
                  <a:lnTo>
                    <a:pt x="41" y="0"/>
                  </a:lnTo>
                </a:path>
                <a:path w="65405" h="133350">
                  <a:moveTo>
                    <a:pt x="64725" y="33404"/>
                  </a:moveTo>
                  <a:lnTo>
                    <a:pt x="49602" y="33404"/>
                  </a:lnTo>
                  <a:lnTo>
                    <a:pt x="31749" y="33404"/>
                  </a:lnTo>
                  <a:lnTo>
                    <a:pt x="14213" y="33404"/>
                  </a:lnTo>
                  <a:lnTo>
                    <a:pt x="41" y="33404"/>
                  </a:lnTo>
                </a:path>
                <a:path w="65405" h="133350">
                  <a:moveTo>
                    <a:pt x="64846" y="66407"/>
                  </a:moveTo>
                  <a:lnTo>
                    <a:pt x="49723" y="66407"/>
                  </a:lnTo>
                  <a:lnTo>
                    <a:pt x="31870" y="66407"/>
                  </a:lnTo>
                  <a:lnTo>
                    <a:pt x="14334" y="66407"/>
                  </a:lnTo>
                  <a:lnTo>
                    <a:pt x="162" y="66407"/>
                  </a:lnTo>
                </a:path>
                <a:path w="65405" h="133350">
                  <a:moveTo>
                    <a:pt x="64846" y="99811"/>
                  </a:moveTo>
                  <a:lnTo>
                    <a:pt x="49723" y="99811"/>
                  </a:lnTo>
                  <a:lnTo>
                    <a:pt x="31870" y="99811"/>
                  </a:lnTo>
                  <a:lnTo>
                    <a:pt x="14334" y="99811"/>
                  </a:lnTo>
                  <a:lnTo>
                    <a:pt x="162" y="99811"/>
                  </a:lnTo>
                </a:path>
                <a:path w="65405" h="133350">
                  <a:moveTo>
                    <a:pt x="64684" y="132816"/>
                  </a:moveTo>
                  <a:lnTo>
                    <a:pt x="49561" y="132816"/>
                  </a:lnTo>
                  <a:lnTo>
                    <a:pt x="31708" y="132816"/>
                  </a:lnTo>
                  <a:lnTo>
                    <a:pt x="14172" y="132816"/>
                  </a:lnTo>
                  <a:lnTo>
                    <a:pt x="0" y="132816"/>
                  </a:lnTo>
                </a:path>
              </a:pathLst>
            </a:custGeom>
            <a:ln w="14801">
              <a:solidFill>
                <a:srgbClr val="006DF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/>
          <p:nvPr/>
        </p:nvSpPr>
        <p:spPr>
          <a:xfrm>
            <a:off x="0" y="0"/>
            <a:ext cx="581025" cy="828675"/>
          </a:xfrm>
          <a:custGeom>
            <a:avLst/>
            <a:gdLst/>
            <a:ahLst/>
            <a:cxnLst/>
            <a:rect l="l" t="t" r="r" b="b"/>
            <a:pathLst>
              <a:path w="581025" h="828675">
                <a:moveTo>
                  <a:pt x="114298" y="828674"/>
                </a:moveTo>
                <a:lnTo>
                  <a:pt x="68553" y="826427"/>
                </a:lnTo>
                <a:lnTo>
                  <a:pt x="23247" y="819706"/>
                </a:lnTo>
                <a:lnTo>
                  <a:pt x="0" y="814451"/>
                </a:lnTo>
                <a:lnTo>
                  <a:pt x="0" y="0"/>
                </a:lnTo>
                <a:lnTo>
                  <a:pt x="408927" y="0"/>
                </a:lnTo>
                <a:lnTo>
                  <a:pt x="444323" y="31926"/>
                </a:lnTo>
                <a:lnTo>
                  <a:pt x="475082" y="65863"/>
                </a:lnTo>
                <a:lnTo>
                  <a:pt x="502368" y="102652"/>
                </a:lnTo>
                <a:lnTo>
                  <a:pt x="525914" y="141935"/>
                </a:lnTo>
                <a:lnTo>
                  <a:pt x="545497" y="183343"/>
                </a:lnTo>
                <a:lnTo>
                  <a:pt x="560929" y="226465"/>
                </a:lnTo>
                <a:lnTo>
                  <a:pt x="572056" y="270897"/>
                </a:lnTo>
                <a:lnTo>
                  <a:pt x="578777" y="316203"/>
                </a:lnTo>
                <a:lnTo>
                  <a:pt x="581024" y="361951"/>
                </a:lnTo>
                <a:lnTo>
                  <a:pt x="580884" y="373407"/>
                </a:lnTo>
                <a:lnTo>
                  <a:pt x="577514" y="419084"/>
                </a:lnTo>
                <a:lnTo>
                  <a:pt x="569682" y="464213"/>
                </a:lnTo>
                <a:lnTo>
                  <a:pt x="557466" y="508356"/>
                </a:lnTo>
                <a:lnTo>
                  <a:pt x="540982" y="551089"/>
                </a:lnTo>
                <a:lnTo>
                  <a:pt x="520389" y="592001"/>
                </a:lnTo>
                <a:lnTo>
                  <a:pt x="495885" y="630696"/>
                </a:lnTo>
                <a:lnTo>
                  <a:pt x="467705" y="666805"/>
                </a:lnTo>
                <a:lnTo>
                  <a:pt x="436123" y="699975"/>
                </a:lnTo>
                <a:lnTo>
                  <a:pt x="401441" y="729891"/>
                </a:lnTo>
                <a:lnTo>
                  <a:pt x="363992" y="756266"/>
                </a:lnTo>
                <a:lnTo>
                  <a:pt x="324142" y="778841"/>
                </a:lnTo>
                <a:lnTo>
                  <a:pt x="282267" y="797403"/>
                </a:lnTo>
                <a:lnTo>
                  <a:pt x="238779" y="811770"/>
                </a:lnTo>
                <a:lnTo>
                  <a:pt x="194088" y="821804"/>
                </a:lnTo>
                <a:lnTo>
                  <a:pt x="148630" y="827410"/>
                </a:lnTo>
                <a:lnTo>
                  <a:pt x="114298" y="828674"/>
                </a:lnTo>
                <a:close/>
              </a:path>
            </a:pathLst>
          </a:custGeom>
          <a:solidFill>
            <a:srgbClr val="ECEFF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object 2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7725" y="8039130"/>
            <a:ext cx="1562099" cy="495269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08393" y="8098854"/>
            <a:ext cx="1047749" cy="391416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905888" y="7559675"/>
            <a:ext cx="622236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09030" algn="l"/>
              </a:tabLst>
            </a:pPr>
            <a:r>
              <a:rPr dirty="0" u="sng" sz="1500" spc="-20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entury Gothic"/>
                <a:cs typeface="Century Gothic"/>
              </a:rPr>
              <a:t>New</a:t>
            </a:r>
            <a:r>
              <a:rPr dirty="0" u="sng" sz="1500" spc="-85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entury Gothic"/>
                <a:cs typeface="Century Gothic"/>
              </a:rPr>
              <a:t> </a:t>
            </a:r>
            <a:r>
              <a:rPr dirty="0" u="sng" sz="1500" spc="-10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entury Gothic"/>
                <a:cs typeface="Century Gothic"/>
              </a:rPr>
              <a:t>Integrations</a:t>
            </a:r>
            <a:r>
              <a:rPr dirty="0" u="sng" sz="1500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entury Gothic"/>
                <a:cs typeface="Century Gothic"/>
              </a:rPr>
              <a:t>	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616693" y="8495045"/>
            <a:ext cx="2392680" cy="463550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55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Compeat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provides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integrated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Accounting,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Back </a:t>
            </a:r>
            <a:r>
              <a:rPr dirty="0" sz="800" spc="50">
                <a:solidFill>
                  <a:srgbClr val="62778B"/>
                </a:solidFill>
                <a:latin typeface="Verdana"/>
                <a:cs typeface="Verdana"/>
              </a:rPr>
              <a:t>Ofice,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Workforce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Intelligence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portfolio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in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place.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0" y="9496440"/>
            <a:ext cx="7772400" cy="561975"/>
          </a:xfrm>
          <a:custGeom>
            <a:avLst/>
            <a:gdLst/>
            <a:ahLst/>
            <a:cxnLst/>
            <a:rect l="l" t="t" r="r" b="b"/>
            <a:pathLst>
              <a:path w="7772400" h="561975">
                <a:moveTo>
                  <a:pt x="7542180" y="561959"/>
                </a:moveTo>
                <a:lnTo>
                  <a:pt x="0" y="561959"/>
                </a:lnTo>
                <a:lnTo>
                  <a:pt x="0" y="0"/>
                </a:lnTo>
                <a:lnTo>
                  <a:pt x="7539533" y="0"/>
                </a:lnTo>
                <a:lnTo>
                  <a:pt x="7615379" y="436"/>
                </a:lnTo>
                <a:lnTo>
                  <a:pt x="7686869" y="1694"/>
                </a:lnTo>
                <a:lnTo>
                  <a:pt x="7752784" y="3696"/>
                </a:lnTo>
                <a:lnTo>
                  <a:pt x="7772400" y="4581"/>
                </a:lnTo>
                <a:lnTo>
                  <a:pt x="7772400" y="557393"/>
                </a:lnTo>
                <a:lnTo>
                  <a:pt x="7752784" y="558278"/>
                </a:lnTo>
                <a:lnTo>
                  <a:pt x="7686869" y="560280"/>
                </a:lnTo>
                <a:lnTo>
                  <a:pt x="7615379" y="561538"/>
                </a:lnTo>
                <a:lnTo>
                  <a:pt x="7542180" y="561959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4640043" y="3664677"/>
            <a:ext cx="290195" cy="105410"/>
          </a:xfrm>
          <a:custGeom>
            <a:avLst/>
            <a:gdLst/>
            <a:ahLst/>
            <a:cxnLst/>
            <a:rect l="l" t="t" r="r" b="b"/>
            <a:pathLst>
              <a:path w="290195" h="105410">
                <a:moveTo>
                  <a:pt x="23945" y="104927"/>
                </a:moveTo>
                <a:lnTo>
                  <a:pt x="0" y="104927"/>
                </a:lnTo>
                <a:lnTo>
                  <a:pt x="0" y="0"/>
                </a:lnTo>
                <a:lnTo>
                  <a:pt x="23945" y="0"/>
                </a:lnTo>
                <a:lnTo>
                  <a:pt x="23945" y="11896"/>
                </a:lnTo>
                <a:lnTo>
                  <a:pt x="12506" y="11896"/>
                </a:lnTo>
                <a:lnTo>
                  <a:pt x="12506" y="93030"/>
                </a:lnTo>
                <a:lnTo>
                  <a:pt x="23945" y="93030"/>
                </a:lnTo>
                <a:lnTo>
                  <a:pt x="23945" y="104927"/>
                </a:lnTo>
                <a:close/>
              </a:path>
              <a:path w="290195" h="105410">
                <a:moveTo>
                  <a:pt x="46253" y="88172"/>
                </a:moveTo>
                <a:lnTo>
                  <a:pt x="32156" y="88172"/>
                </a:lnTo>
                <a:lnTo>
                  <a:pt x="32156" y="9439"/>
                </a:lnTo>
                <a:lnTo>
                  <a:pt x="43872" y="9439"/>
                </a:lnTo>
                <a:lnTo>
                  <a:pt x="63355" y="34375"/>
                </a:lnTo>
                <a:lnTo>
                  <a:pt x="46253" y="34375"/>
                </a:lnTo>
                <a:lnTo>
                  <a:pt x="46253" y="88172"/>
                </a:lnTo>
                <a:close/>
              </a:path>
              <a:path w="290195" h="105410">
                <a:moveTo>
                  <a:pt x="99898" y="63236"/>
                </a:moveTo>
                <a:lnTo>
                  <a:pt x="85905" y="63236"/>
                </a:lnTo>
                <a:lnTo>
                  <a:pt x="85905" y="9439"/>
                </a:lnTo>
                <a:lnTo>
                  <a:pt x="99898" y="9439"/>
                </a:lnTo>
                <a:lnTo>
                  <a:pt x="99898" y="63236"/>
                </a:lnTo>
                <a:close/>
              </a:path>
              <a:path w="290195" h="105410">
                <a:moveTo>
                  <a:pt x="99898" y="88172"/>
                </a:moveTo>
                <a:lnTo>
                  <a:pt x="88287" y="88172"/>
                </a:lnTo>
                <a:lnTo>
                  <a:pt x="46253" y="34375"/>
                </a:lnTo>
                <a:lnTo>
                  <a:pt x="63355" y="34375"/>
                </a:lnTo>
                <a:lnTo>
                  <a:pt x="85905" y="63236"/>
                </a:lnTo>
                <a:lnTo>
                  <a:pt x="99898" y="63236"/>
                </a:lnTo>
                <a:lnTo>
                  <a:pt x="99898" y="88172"/>
                </a:lnTo>
                <a:close/>
              </a:path>
              <a:path w="290195" h="105410">
                <a:moveTo>
                  <a:pt x="163087" y="88172"/>
                </a:moveTo>
                <a:lnTo>
                  <a:pt x="115347" y="88172"/>
                </a:lnTo>
                <a:lnTo>
                  <a:pt x="115347" y="9439"/>
                </a:lnTo>
                <a:lnTo>
                  <a:pt x="163087" y="9439"/>
                </a:lnTo>
                <a:lnTo>
                  <a:pt x="163087" y="22993"/>
                </a:lnTo>
                <a:lnTo>
                  <a:pt x="129444" y="22993"/>
                </a:lnTo>
                <a:lnTo>
                  <a:pt x="129444" y="41186"/>
                </a:lnTo>
                <a:lnTo>
                  <a:pt x="156791" y="41186"/>
                </a:lnTo>
                <a:lnTo>
                  <a:pt x="156791" y="54740"/>
                </a:lnTo>
                <a:lnTo>
                  <a:pt x="129444" y="54740"/>
                </a:lnTo>
                <a:lnTo>
                  <a:pt x="129444" y="74618"/>
                </a:lnTo>
                <a:lnTo>
                  <a:pt x="163087" y="74618"/>
                </a:lnTo>
                <a:lnTo>
                  <a:pt x="163087" y="88172"/>
                </a:lnTo>
                <a:close/>
              </a:path>
              <a:path w="290195" h="105410">
                <a:moveTo>
                  <a:pt x="208246" y="62388"/>
                </a:moveTo>
                <a:lnTo>
                  <a:pt x="194433" y="62388"/>
                </a:lnTo>
                <a:lnTo>
                  <a:pt x="215579" y="3962"/>
                </a:lnTo>
                <a:lnTo>
                  <a:pt x="229338" y="41929"/>
                </a:lnTo>
                <a:lnTo>
                  <a:pt x="215579" y="41929"/>
                </a:lnTo>
                <a:lnTo>
                  <a:pt x="208246" y="62388"/>
                </a:lnTo>
                <a:close/>
              </a:path>
              <a:path w="290195" h="105410">
                <a:moveTo>
                  <a:pt x="199005" y="88172"/>
                </a:moveTo>
                <a:lnTo>
                  <a:pt x="187118" y="88172"/>
                </a:lnTo>
                <a:lnTo>
                  <a:pt x="165601" y="9439"/>
                </a:lnTo>
                <a:lnTo>
                  <a:pt x="180289" y="9439"/>
                </a:lnTo>
                <a:lnTo>
                  <a:pt x="194433" y="62388"/>
                </a:lnTo>
                <a:lnTo>
                  <a:pt x="208246" y="62388"/>
                </a:lnTo>
                <a:lnTo>
                  <a:pt x="199005" y="88172"/>
                </a:lnTo>
                <a:close/>
              </a:path>
              <a:path w="290195" h="105410">
                <a:moveTo>
                  <a:pt x="251221" y="62417"/>
                </a:moveTo>
                <a:lnTo>
                  <a:pt x="236762" y="62417"/>
                </a:lnTo>
                <a:lnTo>
                  <a:pt x="251012" y="9439"/>
                </a:lnTo>
                <a:lnTo>
                  <a:pt x="265699" y="9439"/>
                </a:lnTo>
                <a:lnTo>
                  <a:pt x="251221" y="62417"/>
                </a:lnTo>
                <a:close/>
              </a:path>
              <a:path w="290195" h="105410">
                <a:moveTo>
                  <a:pt x="244182" y="88172"/>
                </a:moveTo>
                <a:lnTo>
                  <a:pt x="232286" y="88172"/>
                </a:lnTo>
                <a:lnTo>
                  <a:pt x="215579" y="41929"/>
                </a:lnTo>
                <a:lnTo>
                  <a:pt x="229338" y="41929"/>
                </a:lnTo>
                <a:lnTo>
                  <a:pt x="236762" y="62417"/>
                </a:lnTo>
                <a:lnTo>
                  <a:pt x="251221" y="62417"/>
                </a:lnTo>
                <a:lnTo>
                  <a:pt x="244182" y="88172"/>
                </a:lnTo>
                <a:close/>
              </a:path>
              <a:path w="290195" h="105410">
                <a:moveTo>
                  <a:pt x="289740" y="104927"/>
                </a:moveTo>
                <a:lnTo>
                  <a:pt x="265795" y="104927"/>
                </a:lnTo>
                <a:lnTo>
                  <a:pt x="265795" y="93030"/>
                </a:lnTo>
                <a:lnTo>
                  <a:pt x="277225" y="93030"/>
                </a:lnTo>
                <a:lnTo>
                  <a:pt x="277225" y="11896"/>
                </a:lnTo>
                <a:lnTo>
                  <a:pt x="265795" y="11896"/>
                </a:lnTo>
                <a:lnTo>
                  <a:pt x="265795" y="0"/>
                </a:lnTo>
                <a:lnTo>
                  <a:pt x="289740" y="0"/>
                </a:lnTo>
                <a:lnTo>
                  <a:pt x="289740" y="104927"/>
                </a:lnTo>
                <a:close/>
              </a:path>
            </a:pathLst>
          </a:custGeom>
          <a:solidFill>
            <a:srgbClr val="6277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 txBox="1"/>
          <p:nvPr/>
        </p:nvSpPr>
        <p:spPr>
          <a:xfrm>
            <a:off x="4617699" y="3341139"/>
            <a:ext cx="2063114" cy="626745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Quicker</a:t>
            </a:r>
            <a:r>
              <a:rPr dirty="0" sz="1050" spc="-1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tip</a:t>
            </a:r>
            <a:r>
              <a:rPr dirty="0" sz="1050" spc="4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entry</a:t>
            </a:r>
            <a:endParaRPr sz="1050">
              <a:latin typeface="Century Gothic"/>
              <a:cs typeface="Century Gothic"/>
            </a:endParaRPr>
          </a:p>
          <a:p>
            <a:pPr marL="12700" marR="5080" indent="326390">
              <a:lnSpc>
                <a:spcPct val="148400"/>
              </a:lnSpc>
              <a:spcBef>
                <a:spcPts val="25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List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allows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enter</a:t>
            </a:r>
            <a:r>
              <a:rPr dirty="0" sz="800" spc="-10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tips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one </a:t>
            </a:r>
            <a:r>
              <a:rPr dirty="0" sz="800" spc="70">
                <a:solidFill>
                  <a:srgbClr val="62778B"/>
                </a:solidFill>
                <a:latin typeface="Verdana"/>
                <a:cs typeface="Verdana"/>
              </a:rPr>
              <a:t>ater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another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spreadsheet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view.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9" name="object 29" descr=""/>
          <p:cNvSpPr/>
          <p:nvPr/>
        </p:nvSpPr>
        <p:spPr>
          <a:xfrm>
            <a:off x="4640043" y="4217127"/>
            <a:ext cx="643255" cy="105410"/>
          </a:xfrm>
          <a:custGeom>
            <a:avLst/>
            <a:gdLst/>
            <a:ahLst/>
            <a:cxnLst/>
            <a:rect l="l" t="t" r="r" b="b"/>
            <a:pathLst>
              <a:path w="643254" h="105410">
                <a:moveTo>
                  <a:pt x="23945" y="104927"/>
                </a:moveTo>
                <a:lnTo>
                  <a:pt x="0" y="104927"/>
                </a:lnTo>
                <a:lnTo>
                  <a:pt x="0" y="0"/>
                </a:lnTo>
                <a:lnTo>
                  <a:pt x="23945" y="0"/>
                </a:lnTo>
                <a:lnTo>
                  <a:pt x="23945" y="11896"/>
                </a:lnTo>
                <a:lnTo>
                  <a:pt x="12506" y="11896"/>
                </a:lnTo>
                <a:lnTo>
                  <a:pt x="12506" y="93030"/>
                </a:lnTo>
                <a:lnTo>
                  <a:pt x="23945" y="93030"/>
                </a:lnTo>
                <a:lnTo>
                  <a:pt x="23945" y="104927"/>
                </a:lnTo>
                <a:close/>
              </a:path>
              <a:path w="643254" h="105410">
                <a:moveTo>
                  <a:pt x="79895" y="88172"/>
                </a:moveTo>
                <a:lnTo>
                  <a:pt x="32156" y="88172"/>
                </a:lnTo>
                <a:lnTo>
                  <a:pt x="32156" y="9439"/>
                </a:lnTo>
                <a:lnTo>
                  <a:pt x="79895" y="9439"/>
                </a:lnTo>
                <a:lnTo>
                  <a:pt x="79895" y="22993"/>
                </a:lnTo>
                <a:lnTo>
                  <a:pt x="46253" y="22993"/>
                </a:lnTo>
                <a:lnTo>
                  <a:pt x="46253" y="41186"/>
                </a:lnTo>
                <a:lnTo>
                  <a:pt x="73599" y="41186"/>
                </a:lnTo>
                <a:lnTo>
                  <a:pt x="73599" y="54740"/>
                </a:lnTo>
                <a:lnTo>
                  <a:pt x="46253" y="54740"/>
                </a:lnTo>
                <a:lnTo>
                  <a:pt x="46253" y="74618"/>
                </a:lnTo>
                <a:lnTo>
                  <a:pt x="79895" y="74618"/>
                </a:lnTo>
                <a:lnTo>
                  <a:pt x="79895" y="88172"/>
                </a:lnTo>
                <a:close/>
              </a:path>
              <a:path w="643254" h="105410">
                <a:moveTo>
                  <a:pt x="104613" y="88172"/>
                </a:moveTo>
                <a:lnTo>
                  <a:pt x="90516" y="88172"/>
                </a:lnTo>
                <a:lnTo>
                  <a:pt x="90516" y="9439"/>
                </a:lnTo>
                <a:lnTo>
                  <a:pt x="102231" y="9439"/>
                </a:lnTo>
                <a:lnTo>
                  <a:pt x="121715" y="34375"/>
                </a:lnTo>
                <a:lnTo>
                  <a:pt x="104613" y="34375"/>
                </a:lnTo>
                <a:lnTo>
                  <a:pt x="104613" y="88172"/>
                </a:lnTo>
                <a:close/>
              </a:path>
              <a:path w="643254" h="105410">
                <a:moveTo>
                  <a:pt x="158257" y="63236"/>
                </a:moveTo>
                <a:lnTo>
                  <a:pt x="144265" y="63236"/>
                </a:lnTo>
                <a:lnTo>
                  <a:pt x="144265" y="9439"/>
                </a:lnTo>
                <a:lnTo>
                  <a:pt x="158257" y="9439"/>
                </a:lnTo>
                <a:lnTo>
                  <a:pt x="158257" y="63236"/>
                </a:lnTo>
                <a:close/>
              </a:path>
              <a:path w="643254" h="105410">
                <a:moveTo>
                  <a:pt x="158257" y="88172"/>
                </a:moveTo>
                <a:lnTo>
                  <a:pt x="146646" y="88172"/>
                </a:lnTo>
                <a:lnTo>
                  <a:pt x="104613" y="34375"/>
                </a:lnTo>
                <a:lnTo>
                  <a:pt x="121715" y="34375"/>
                </a:lnTo>
                <a:lnTo>
                  <a:pt x="144265" y="63236"/>
                </a:lnTo>
                <a:lnTo>
                  <a:pt x="158257" y="63236"/>
                </a:lnTo>
                <a:lnTo>
                  <a:pt x="158257" y="88172"/>
                </a:lnTo>
                <a:close/>
              </a:path>
              <a:path w="643254" h="105410">
                <a:moveTo>
                  <a:pt x="187804" y="88172"/>
                </a:moveTo>
                <a:lnTo>
                  <a:pt x="173707" y="88172"/>
                </a:lnTo>
                <a:lnTo>
                  <a:pt x="173707" y="9439"/>
                </a:lnTo>
                <a:lnTo>
                  <a:pt x="187804" y="9439"/>
                </a:lnTo>
                <a:lnTo>
                  <a:pt x="187804" y="41186"/>
                </a:lnTo>
                <a:lnTo>
                  <a:pt x="238296" y="41186"/>
                </a:lnTo>
                <a:lnTo>
                  <a:pt x="238296" y="54635"/>
                </a:lnTo>
                <a:lnTo>
                  <a:pt x="187804" y="54635"/>
                </a:lnTo>
                <a:lnTo>
                  <a:pt x="187804" y="88172"/>
                </a:lnTo>
                <a:close/>
              </a:path>
              <a:path w="643254" h="105410">
                <a:moveTo>
                  <a:pt x="238296" y="41186"/>
                </a:moveTo>
                <a:lnTo>
                  <a:pt x="224208" y="41186"/>
                </a:lnTo>
                <a:lnTo>
                  <a:pt x="224208" y="9439"/>
                </a:lnTo>
                <a:lnTo>
                  <a:pt x="238296" y="9439"/>
                </a:lnTo>
                <a:lnTo>
                  <a:pt x="238296" y="41186"/>
                </a:lnTo>
                <a:close/>
              </a:path>
              <a:path w="643254" h="105410">
                <a:moveTo>
                  <a:pt x="238296" y="88172"/>
                </a:moveTo>
                <a:lnTo>
                  <a:pt x="224208" y="88172"/>
                </a:lnTo>
                <a:lnTo>
                  <a:pt x="224208" y="54635"/>
                </a:lnTo>
                <a:lnTo>
                  <a:pt x="238296" y="54635"/>
                </a:lnTo>
                <a:lnTo>
                  <a:pt x="238296" y="88172"/>
                </a:lnTo>
                <a:close/>
              </a:path>
              <a:path w="643254" h="105410">
                <a:moveTo>
                  <a:pt x="258098" y="88172"/>
                </a:moveTo>
                <a:lnTo>
                  <a:pt x="243268" y="88172"/>
                </a:lnTo>
                <a:lnTo>
                  <a:pt x="278110" y="9439"/>
                </a:lnTo>
                <a:lnTo>
                  <a:pt x="288978" y="9439"/>
                </a:lnTo>
                <a:lnTo>
                  <a:pt x="298205" y="30232"/>
                </a:lnTo>
                <a:lnTo>
                  <a:pt x="283378" y="30232"/>
                </a:lnTo>
                <a:lnTo>
                  <a:pt x="273300" y="53330"/>
                </a:lnTo>
                <a:lnTo>
                  <a:pt x="308455" y="53330"/>
                </a:lnTo>
                <a:lnTo>
                  <a:pt x="314292" y="66484"/>
                </a:lnTo>
                <a:lnTo>
                  <a:pt x="267519" y="66484"/>
                </a:lnTo>
                <a:lnTo>
                  <a:pt x="258098" y="88172"/>
                </a:lnTo>
                <a:close/>
              </a:path>
              <a:path w="643254" h="105410">
                <a:moveTo>
                  <a:pt x="308455" y="53330"/>
                </a:moveTo>
                <a:lnTo>
                  <a:pt x="293579" y="53330"/>
                </a:lnTo>
                <a:lnTo>
                  <a:pt x="283378" y="30232"/>
                </a:lnTo>
                <a:lnTo>
                  <a:pt x="298205" y="30232"/>
                </a:lnTo>
                <a:lnTo>
                  <a:pt x="308455" y="53330"/>
                </a:lnTo>
                <a:close/>
              </a:path>
              <a:path w="643254" h="105410">
                <a:moveTo>
                  <a:pt x="323916" y="88172"/>
                </a:moveTo>
                <a:lnTo>
                  <a:pt x="309010" y="88172"/>
                </a:lnTo>
                <a:lnTo>
                  <a:pt x="299361" y="66484"/>
                </a:lnTo>
                <a:lnTo>
                  <a:pt x="314292" y="66484"/>
                </a:lnTo>
                <a:lnTo>
                  <a:pt x="323916" y="88172"/>
                </a:lnTo>
                <a:close/>
              </a:path>
              <a:path w="643254" h="105410">
                <a:moveTo>
                  <a:pt x="342976" y="88172"/>
                </a:moveTo>
                <a:lnTo>
                  <a:pt x="328879" y="88172"/>
                </a:lnTo>
                <a:lnTo>
                  <a:pt x="328879" y="9439"/>
                </a:lnTo>
                <a:lnTo>
                  <a:pt x="340594" y="9439"/>
                </a:lnTo>
                <a:lnTo>
                  <a:pt x="360074" y="34375"/>
                </a:lnTo>
                <a:lnTo>
                  <a:pt x="342976" y="34375"/>
                </a:lnTo>
                <a:lnTo>
                  <a:pt x="342976" y="88172"/>
                </a:lnTo>
                <a:close/>
              </a:path>
              <a:path w="643254" h="105410">
                <a:moveTo>
                  <a:pt x="396611" y="63236"/>
                </a:moveTo>
                <a:lnTo>
                  <a:pt x="382619" y="63236"/>
                </a:lnTo>
                <a:lnTo>
                  <a:pt x="382619" y="9439"/>
                </a:lnTo>
                <a:lnTo>
                  <a:pt x="396611" y="9439"/>
                </a:lnTo>
                <a:lnTo>
                  <a:pt x="396611" y="63236"/>
                </a:lnTo>
                <a:close/>
              </a:path>
              <a:path w="643254" h="105410">
                <a:moveTo>
                  <a:pt x="396611" y="88172"/>
                </a:moveTo>
                <a:lnTo>
                  <a:pt x="385000" y="88172"/>
                </a:lnTo>
                <a:lnTo>
                  <a:pt x="342976" y="34375"/>
                </a:lnTo>
                <a:lnTo>
                  <a:pt x="360074" y="34375"/>
                </a:lnTo>
                <a:lnTo>
                  <a:pt x="382619" y="63236"/>
                </a:lnTo>
                <a:lnTo>
                  <a:pt x="396611" y="63236"/>
                </a:lnTo>
                <a:lnTo>
                  <a:pt x="396611" y="88172"/>
                </a:lnTo>
                <a:close/>
              </a:path>
              <a:path w="643254" h="105410">
                <a:moveTo>
                  <a:pt x="447779" y="89430"/>
                </a:moveTo>
                <a:lnTo>
                  <a:pt x="413605" y="71543"/>
                </a:lnTo>
                <a:lnTo>
                  <a:pt x="407031" y="48806"/>
                </a:lnTo>
                <a:lnTo>
                  <a:pt x="407762" y="40531"/>
                </a:lnTo>
                <a:lnTo>
                  <a:pt x="439459" y="8912"/>
                </a:lnTo>
                <a:lnTo>
                  <a:pt x="447779" y="8181"/>
                </a:lnTo>
                <a:lnTo>
                  <a:pt x="454617" y="8682"/>
                </a:lnTo>
                <a:lnTo>
                  <a:pt x="477957" y="21745"/>
                </a:lnTo>
                <a:lnTo>
                  <a:pt x="440140" y="21745"/>
                </a:lnTo>
                <a:lnTo>
                  <a:pt x="433787" y="24345"/>
                </a:lnTo>
                <a:lnTo>
                  <a:pt x="423662" y="34747"/>
                </a:lnTo>
                <a:lnTo>
                  <a:pt x="421128" y="41167"/>
                </a:lnTo>
                <a:lnTo>
                  <a:pt x="421128" y="56445"/>
                </a:lnTo>
                <a:lnTo>
                  <a:pt x="423662" y="62865"/>
                </a:lnTo>
                <a:lnTo>
                  <a:pt x="433787" y="73266"/>
                </a:lnTo>
                <a:lnTo>
                  <a:pt x="440140" y="75866"/>
                </a:lnTo>
                <a:lnTo>
                  <a:pt x="477957" y="75866"/>
                </a:lnTo>
                <a:lnTo>
                  <a:pt x="477071" y="77037"/>
                </a:lnTo>
                <a:lnTo>
                  <a:pt x="472316" y="81419"/>
                </a:lnTo>
                <a:lnTo>
                  <a:pt x="466887" y="84921"/>
                </a:lnTo>
                <a:lnTo>
                  <a:pt x="460987" y="87425"/>
                </a:lnTo>
                <a:lnTo>
                  <a:pt x="454617" y="88928"/>
                </a:lnTo>
                <a:lnTo>
                  <a:pt x="447779" y="89430"/>
                </a:lnTo>
                <a:close/>
              </a:path>
              <a:path w="643254" h="105410">
                <a:moveTo>
                  <a:pt x="486146" y="38290"/>
                </a:moveTo>
                <a:lnTo>
                  <a:pt x="471592" y="38290"/>
                </a:lnTo>
                <a:lnTo>
                  <a:pt x="469651" y="32952"/>
                </a:lnTo>
                <a:lnTo>
                  <a:pt x="466610" y="28889"/>
                </a:lnTo>
                <a:lnTo>
                  <a:pt x="458219" y="23174"/>
                </a:lnTo>
                <a:lnTo>
                  <a:pt x="453342" y="21745"/>
                </a:lnTo>
                <a:lnTo>
                  <a:pt x="477957" y="21745"/>
                </a:lnTo>
                <a:lnTo>
                  <a:pt x="480963" y="25719"/>
                </a:lnTo>
                <a:lnTo>
                  <a:pt x="483989" y="31625"/>
                </a:lnTo>
                <a:lnTo>
                  <a:pt x="486146" y="38290"/>
                </a:lnTo>
                <a:close/>
              </a:path>
              <a:path w="643254" h="105410">
                <a:moveTo>
                  <a:pt x="477957" y="75866"/>
                </a:moveTo>
                <a:lnTo>
                  <a:pt x="453342" y="75866"/>
                </a:lnTo>
                <a:lnTo>
                  <a:pt x="458219" y="74447"/>
                </a:lnTo>
                <a:lnTo>
                  <a:pt x="466610" y="68732"/>
                </a:lnTo>
                <a:lnTo>
                  <a:pt x="469668" y="64636"/>
                </a:lnTo>
                <a:lnTo>
                  <a:pt x="471592" y="59321"/>
                </a:lnTo>
                <a:lnTo>
                  <a:pt x="486146" y="59321"/>
                </a:lnTo>
                <a:lnTo>
                  <a:pt x="483989" y="65986"/>
                </a:lnTo>
                <a:lnTo>
                  <a:pt x="480963" y="71892"/>
                </a:lnTo>
                <a:lnTo>
                  <a:pt x="477957" y="75866"/>
                </a:lnTo>
                <a:close/>
              </a:path>
              <a:path w="643254" h="105410">
                <a:moveTo>
                  <a:pt x="542363" y="88172"/>
                </a:moveTo>
                <a:lnTo>
                  <a:pt x="494633" y="88172"/>
                </a:lnTo>
                <a:lnTo>
                  <a:pt x="494633" y="9439"/>
                </a:lnTo>
                <a:lnTo>
                  <a:pt x="542363" y="9439"/>
                </a:lnTo>
                <a:lnTo>
                  <a:pt x="542363" y="22993"/>
                </a:lnTo>
                <a:lnTo>
                  <a:pt x="508730" y="22993"/>
                </a:lnTo>
                <a:lnTo>
                  <a:pt x="508730" y="41186"/>
                </a:lnTo>
                <a:lnTo>
                  <a:pt x="536076" y="41186"/>
                </a:lnTo>
                <a:lnTo>
                  <a:pt x="536076" y="54740"/>
                </a:lnTo>
                <a:lnTo>
                  <a:pt x="508730" y="54740"/>
                </a:lnTo>
                <a:lnTo>
                  <a:pt x="508730" y="74618"/>
                </a:lnTo>
                <a:lnTo>
                  <a:pt x="542363" y="74618"/>
                </a:lnTo>
                <a:lnTo>
                  <a:pt x="542363" y="88172"/>
                </a:lnTo>
                <a:close/>
              </a:path>
              <a:path w="643254" h="105410">
                <a:moveTo>
                  <a:pt x="576548" y="88172"/>
                </a:moveTo>
                <a:lnTo>
                  <a:pt x="552992" y="88172"/>
                </a:lnTo>
                <a:lnTo>
                  <a:pt x="552992" y="9439"/>
                </a:lnTo>
                <a:lnTo>
                  <a:pt x="576548" y="9439"/>
                </a:lnTo>
                <a:lnTo>
                  <a:pt x="585138" y="10139"/>
                </a:lnTo>
                <a:lnTo>
                  <a:pt x="592977" y="12239"/>
                </a:lnTo>
                <a:lnTo>
                  <a:pt x="600065" y="15740"/>
                </a:lnTo>
                <a:lnTo>
                  <a:pt x="606399" y="20640"/>
                </a:lnTo>
                <a:lnTo>
                  <a:pt x="608371" y="22888"/>
                </a:lnTo>
                <a:lnTo>
                  <a:pt x="567089" y="22888"/>
                </a:lnTo>
                <a:lnTo>
                  <a:pt x="567089" y="74714"/>
                </a:lnTo>
                <a:lnTo>
                  <a:pt x="608392" y="74714"/>
                </a:lnTo>
                <a:lnTo>
                  <a:pt x="606399" y="76990"/>
                </a:lnTo>
                <a:lnTo>
                  <a:pt x="600065" y="81884"/>
                </a:lnTo>
                <a:lnTo>
                  <a:pt x="592977" y="85378"/>
                </a:lnTo>
                <a:lnTo>
                  <a:pt x="585138" y="87474"/>
                </a:lnTo>
                <a:lnTo>
                  <a:pt x="576548" y="88172"/>
                </a:lnTo>
                <a:close/>
              </a:path>
              <a:path w="643254" h="105410">
                <a:moveTo>
                  <a:pt x="608392" y="74714"/>
                </a:moveTo>
                <a:lnTo>
                  <a:pt x="584844" y="74714"/>
                </a:lnTo>
                <a:lnTo>
                  <a:pt x="591502" y="72285"/>
                </a:lnTo>
                <a:lnTo>
                  <a:pt x="601599" y="62569"/>
                </a:lnTo>
                <a:lnTo>
                  <a:pt x="604123" y="56359"/>
                </a:lnTo>
                <a:lnTo>
                  <a:pt x="604123" y="41252"/>
                </a:lnTo>
                <a:lnTo>
                  <a:pt x="601599" y="35042"/>
                </a:lnTo>
                <a:lnTo>
                  <a:pt x="591502" y="25326"/>
                </a:lnTo>
                <a:lnTo>
                  <a:pt x="584844" y="22888"/>
                </a:lnTo>
                <a:lnTo>
                  <a:pt x="608371" y="22888"/>
                </a:lnTo>
                <a:lnTo>
                  <a:pt x="611618" y="26591"/>
                </a:lnTo>
                <a:lnTo>
                  <a:pt x="615344" y="33269"/>
                </a:lnTo>
                <a:lnTo>
                  <a:pt x="617580" y="40674"/>
                </a:lnTo>
                <a:lnTo>
                  <a:pt x="618324" y="48806"/>
                </a:lnTo>
                <a:lnTo>
                  <a:pt x="617580" y="56937"/>
                </a:lnTo>
                <a:lnTo>
                  <a:pt x="615344" y="64344"/>
                </a:lnTo>
                <a:lnTo>
                  <a:pt x="611618" y="71028"/>
                </a:lnTo>
                <a:lnTo>
                  <a:pt x="608392" y="74714"/>
                </a:lnTo>
                <a:close/>
              </a:path>
              <a:path w="643254" h="105410">
                <a:moveTo>
                  <a:pt x="642718" y="104927"/>
                </a:moveTo>
                <a:lnTo>
                  <a:pt x="618782" y="104927"/>
                </a:lnTo>
                <a:lnTo>
                  <a:pt x="618782" y="93030"/>
                </a:lnTo>
                <a:lnTo>
                  <a:pt x="630212" y="93030"/>
                </a:lnTo>
                <a:lnTo>
                  <a:pt x="630212" y="11896"/>
                </a:lnTo>
                <a:lnTo>
                  <a:pt x="618782" y="11896"/>
                </a:lnTo>
                <a:lnTo>
                  <a:pt x="618782" y="0"/>
                </a:lnTo>
                <a:lnTo>
                  <a:pt x="642718" y="0"/>
                </a:lnTo>
                <a:lnTo>
                  <a:pt x="642718" y="104927"/>
                </a:lnTo>
                <a:close/>
              </a:path>
            </a:pathLst>
          </a:custGeom>
          <a:solidFill>
            <a:srgbClr val="6277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 txBox="1"/>
          <p:nvPr/>
        </p:nvSpPr>
        <p:spPr>
          <a:xfrm>
            <a:off x="4617690" y="4123054"/>
            <a:ext cx="2223770" cy="7778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 indent="682625">
              <a:lnSpc>
                <a:spcPct val="153600"/>
              </a:lnSpc>
              <a:spcBef>
                <a:spcPts val="120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Apply</a:t>
            </a:r>
            <a:r>
              <a:rPr dirty="0" sz="800" spc="-1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button: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Instead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of exiting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70">
                <a:solidFill>
                  <a:srgbClr val="62778B"/>
                </a:solidFill>
                <a:latin typeface="Verdana"/>
                <a:cs typeface="Verdana"/>
              </a:rPr>
              <a:t>ater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added,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list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closed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checks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immediately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prompts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add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additional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tips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time.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617690" y="5017539"/>
            <a:ext cx="2313940" cy="1188720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Quicker </a:t>
            </a:r>
            <a:r>
              <a:rPr dirty="0" sz="1050" spc="-30" b="1">
                <a:solidFill>
                  <a:srgbClr val="2D3A48"/>
                </a:solidFill>
                <a:latin typeface="Century Gothic"/>
                <a:cs typeface="Century Gothic"/>
              </a:rPr>
              <a:t>manager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access</a:t>
            </a:r>
            <a:endParaRPr sz="10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log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into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system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without</a:t>
            </a:r>
            <a:endParaRPr sz="800">
              <a:latin typeface="Verdana"/>
              <a:cs typeface="Verdana"/>
            </a:endParaRPr>
          </a:p>
          <a:p>
            <a:pPr marL="12700" marR="95885">
              <a:lnSpc>
                <a:spcPct val="151000"/>
              </a:lnSpc>
              <a:spcBef>
                <a:spcPts val="50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clocking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dirty="0" sz="8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having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open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audit.</a:t>
            </a:r>
            <a:r>
              <a:rPr dirty="0" sz="800" spc="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This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change</a:t>
            </a:r>
            <a:r>
              <a:rPr dirty="0" sz="800" spc="-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makes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it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more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 eficient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when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need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assist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staff</a:t>
            </a:r>
            <a:r>
              <a:rPr dirty="0" sz="80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manager- restricted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tools.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4617690" y="6344111"/>
            <a:ext cx="2229485" cy="98615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Quicker</a:t>
            </a:r>
            <a:r>
              <a:rPr dirty="0" sz="1050" spc="-5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165" b="1">
                <a:solidFill>
                  <a:srgbClr val="2D3A48"/>
                </a:solidFill>
                <a:latin typeface="Century Gothic"/>
                <a:cs typeface="Century Gothic"/>
              </a:rPr>
              <a:t>shit</a:t>
            </a:r>
            <a:r>
              <a:rPr dirty="0" sz="1050" spc="-2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closing</a:t>
            </a:r>
            <a:endParaRPr sz="10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employee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close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audit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52300"/>
              </a:lnSpc>
              <a:spcBef>
                <a:spcPts val="40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assigned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drawer;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this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change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is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beneicial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establishments</a:t>
            </a:r>
            <a:r>
              <a:rPr dirty="0" sz="800" spc="-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that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use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generic audits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such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“AM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Shit”.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33" name="object 3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8475" y="6500808"/>
            <a:ext cx="171856" cy="222419"/>
          </a:xfrm>
          <a:prstGeom prst="rect">
            <a:avLst/>
          </a:prstGeom>
        </p:spPr>
      </p:pic>
      <p:sp>
        <p:nvSpPr>
          <p:cNvPr id="34" name="object 34" descr=""/>
          <p:cNvSpPr/>
          <p:nvPr/>
        </p:nvSpPr>
        <p:spPr>
          <a:xfrm>
            <a:off x="4633315" y="3186099"/>
            <a:ext cx="2057400" cy="10160"/>
          </a:xfrm>
          <a:custGeom>
            <a:avLst/>
            <a:gdLst/>
            <a:ahLst/>
            <a:cxnLst/>
            <a:rect l="l" t="t" r="r" b="b"/>
            <a:pathLst>
              <a:path w="2057400" h="10160">
                <a:moveTo>
                  <a:pt x="1060754" y="0"/>
                </a:moveTo>
                <a:lnTo>
                  <a:pt x="1060754" y="0"/>
                </a:lnTo>
                <a:lnTo>
                  <a:pt x="0" y="0"/>
                </a:lnTo>
                <a:lnTo>
                  <a:pt x="0" y="9537"/>
                </a:lnTo>
                <a:lnTo>
                  <a:pt x="1060754" y="9537"/>
                </a:lnTo>
                <a:lnTo>
                  <a:pt x="1060754" y="0"/>
                </a:lnTo>
                <a:close/>
              </a:path>
              <a:path w="2057400" h="10160">
                <a:moveTo>
                  <a:pt x="1767979" y="0"/>
                </a:moveTo>
                <a:lnTo>
                  <a:pt x="1414386" y="0"/>
                </a:lnTo>
                <a:lnTo>
                  <a:pt x="1060767" y="0"/>
                </a:lnTo>
                <a:lnTo>
                  <a:pt x="1060767" y="9537"/>
                </a:lnTo>
                <a:lnTo>
                  <a:pt x="1414373" y="9537"/>
                </a:lnTo>
                <a:lnTo>
                  <a:pt x="1767979" y="9537"/>
                </a:lnTo>
                <a:lnTo>
                  <a:pt x="1767979" y="0"/>
                </a:lnTo>
                <a:close/>
              </a:path>
              <a:path w="2057400" h="10160">
                <a:moveTo>
                  <a:pt x="2057400" y="12"/>
                </a:moveTo>
                <a:lnTo>
                  <a:pt x="1767992" y="12"/>
                </a:lnTo>
                <a:lnTo>
                  <a:pt x="1767992" y="9537"/>
                </a:lnTo>
                <a:lnTo>
                  <a:pt x="2057400" y="9537"/>
                </a:lnTo>
                <a:lnTo>
                  <a:pt x="2057400" y="12"/>
                </a:lnTo>
                <a:close/>
              </a:path>
            </a:pathLst>
          </a:custGeom>
          <a:solidFill>
            <a:srgbClr val="006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 txBox="1"/>
          <p:nvPr/>
        </p:nvSpPr>
        <p:spPr>
          <a:xfrm>
            <a:off x="4602246" y="2673350"/>
            <a:ext cx="1882775" cy="44069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70"/>
              </a:spcBef>
            </a:pPr>
            <a:r>
              <a:rPr dirty="0" sz="1350" spc="-20" b="1">
                <a:solidFill>
                  <a:srgbClr val="136DF8"/>
                </a:solidFill>
                <a:latin typeface="Century Gothic"/>
                <a:cs typeface="Century Gothic"/>
              </a:rPr>
              <a:t>Complete</a:t>
            </a:r>
            <a:r>
              <a:rPr dirty="0" sz="1350" spc="45" b="1">
                <a:solidFill>
                  <a:srgbClr val="136DF8"/>
                </a:solidFill>
                <a:latin typeface="Century Gothic"/>
                <a:cs typeface="Century Gothic"/>
              </a:rPr>
              <a:t> </a:t>
            </a:r>
            <a:r>
              <a:rPr dirty="0" sz="1350" spc="-55" b="1">
                <a:solidFill>
                  <a:srgbClr val="136DF8"/>
                </a:solidFill>
                <a:latin typeface="Century Gothic"/>
                <a:cs typeface="Century Gothic"/>
              </a:rPr>
              <a:t>end-</a:t>
            </a:r>
            <a:r>
              <a:rPr dirty="0" sz="1350" b="1">
                <a:solidFill>
                  <a:srgbClr val="136DF8"/>
                </a:solidFill>
                <a:latin typeface="Century Gothic"/>
                <a:cs typeface="Century Gothic"/>
              </a:rPr>
              <a:t>of-</a:t>
            </a:r>
            <a:r>
              <a:rPr dirty="0" sz="1350" spc="204" b="1">
                <a:solidFill>
                  <a:srgbClr val="136DF8"/>
                </a:solidFill>
                <a:latin typeface="Century Gothic"/>
                <a:cs typeface="Century Gothic"/>
              </a:rPr>
              <a:t>shit </a:t>
            </a:r>
            <a:r>
              <a:rPr dirty="0" sz="1350" b="1">
                <a:solidFill>
                  <a:srgbClr val="136DF8"/>
                </a:solidFill>
                <a:latin typeface="Century Gothic"/>
                <a:cs typeface="Century Gothic"/>
              </a:rPr>
              <a:t>tasks</a:t>
            </a:r>
            <a:r>
              <a:rPr dirty="0" sz="1350" spc="140" b="1">
                <a:solidFill>
                  <a:srgbClr val="136DF8"/>
                </a:solidFill>
                <a:latin typeface="Century Gothic"/>
                <a:cs typeface="Century Gothic"/>
              </a:rPr>
              <a:t> </a:t>
            </a:r>
            <a:r>
              <a:rPr dirty="0" sz="1350" spc="50" b="1">
                <a:solidFill>
                  <a:srgbClr val="136DF8"/>
                </a:solidFill>
                <a:latin typeface="Century Gothic"/>
                <a:cs typeface="Century Gothic"/>
              </a:rPr>
              <a:t>faster</a:t>
            </a:r>
            <a:endParaRPr sz="1350">
              <a:latin typeface="Century Gothic"/>
              <a:cs typeface="Century Gothic"/>
            </a:endParaRPr>
          </a:p>
        </p:txBody>
      </p:sp>
      <p:pic>
        <p:nvPicPr>
          <p:cNvPr id="36" name="object 3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35248" y="3466616"/>
            <a:ext cx="179896" cy="237721"/>
          </a:xfrm>
          <a:prstGeom prst="rect">
            <a:avLst/>
          </a:prstGeom>
        </p:spPr>
      </p:pic>
      <p:sp>
        <p:nvSpPr>
          <p:cNvPr id="37" name="object 37" descr=""/>
          <p:cNvSpPr/>
          <p:nvPr/>
        </p:nvSpPr>
        <p:spPr>
          <a:xfrm>
            <a:off x="4287950" y="5153697"/>
            <a:ext cx="265430" cy="265430"/>
          </a:xfrm>
          <a:custGeom>
            <a:avLst/>
            <a:gdLst/>
            <a:ahLst/>
            <a:cxnLst/>
            <a:rect l="l" t="t" r="r" b="b"/>
            <a:pathLst>
              <a:path w="265429" h="265429">
                <a:moveTo>
                  <a:pt x="132524" y="265048"/>
                </a:moveTo>
                <a:lnTo>
                  <a:pt x="84448" y="256016"/>
                </a:lnTo>
                <a:lnTo>
                  <a:pt x="44001" y="231064"/>
                </a:lnTo>
                <a:lnTo>
                  <a:pt x="11853" y="187278"/>
                </a:lnTo>
                <a:lnTo>
                  <a:pt x="0" y="132522"/>
                </a:lnTo>
                <a:lnTo>
                  <a:pt x="6767" y="90679"/>
                </a:lnTo>
                <a:lnTo>
                  <a:pt x="25602" y="54306"/>
                </a:lnTo>
                <a:lnTo>
                  <a:pt x="54306" y="25602"/>
                </a:lnTo>
                <a:lnTo>
                  <a:pt x="90679" y="6767"/>
                </a:lnTo>
                <a:lnTo>
                  <a:pt x="132522" y="0"/>
                </a:lnTo>
                <a:lnTo>
                  <a:pt x="135137" y="0"/>
                </a:lnTo>
                <a:lnTo>
                  <a:pt x="137258" y="2118"/>
                </a:lnTo>
                <a:lnTo>
                  <a:pt x="137258" y="7350"/>
                </a:lnTo>
                <a:lnTo>
                  <a:pt x="135137" y="9466"/>
                </a:lnTo>
                <a:lnTo>
                  <a:pt x="132522" y="9466"/>
                </a:lnTo>
                <a:lnTo>
                  <a:pt x="84667" y="19152"/>
                </a:lnTo>
                <a:lnTo>
                  <a:pt x="45547" y="45549"/>
                </a:lnTo>
                <a:lnTo>
                  <a:pt x="19149" y="84669"/>
                </a:lnTo>
                <a:lnTo>
                  <a:pt x="9464" y="132526"/>
                </a:lnTo>
                <a:lnTo>
                  <a:pt x="11754" y="156204"/>
                </a:lnTo>
                <a:lnTo>
                  <a:pt x="18330" y="178363"/>
                </a:lnTo>
                <a:lnTo>
                  <a:pt x="28756" y="198575"/>
                </a:lnTo>
                <a:lnTo>
                  <a:pt x="42595" y="216408"/>
                </a:lnTo>
                <a:lnTo>
                  <a:pt x="52061" y="216408"/>
                </a:lnTo>
                <a:lnTo>
                  <a:pt x="52061" y="225515"/>
                </a:lnTo>
                <a:lnTo>
                  <a:pt x="69419" y="238106"/>
                </a:lnTo>
                <a:lnTo>
                  <a:pt x="88859" y="247565"/>
                </a:lnTo>
                <a:lnTo>
                  <a:pt x="110016" y="253516"/>
                </a:lnTo>
                <a:lnTo>
                  <a:pt x="132522" y="255583"/>
                </a:lnTo>
                <a:lnTo>
                  <a:pt x="179575" y="255583"/>
                </a:lnTo>
                <a:lnTo>
                  <a:pt x="174366" y="258281"/>
                </a:lnTo>
                <a:lnTo>
                  <a:pt x="132524" y="265048"/>
                </a:lnTo>
                <a:close/>
              </a:path>
              <a:path w="265429" h="265429">
                <a:moveTo>
                  <a:pt x="227181" y="37864"/>
                </a:moveTo>
                <a:lnTo>
                  <a:pt x="217714" y="37864"/>
                </a:lnTo>
                <a:lnTo>
                  <a:pt x="217714" y="28400"/>
                </a:lnTo>
                <a:lnTo>
                  <a:pt x="219204" y="21035"/>
                </a:lnTo>
                <a:lnTo>
                  <a:pt x="223264" y="15017"/>
                </a:lnTo>
                <a:lnTo>
                  <a:pt x="229282" y="10956"/>
                </a:lnTo>
                <a:lnTo>
                  <a:pt x="236646" y="9466"/>
                </a:lnTo>
                <a:lnTo>
                  <a:pt x="239264" y="9466"/>
                </a:lnTo>
                <a:lnTo>
                  <a:pt x="241382" y="11583"/>
                </a:lnTo>
                <a:lnTo>
                  <a:pt x="241382" y="16814"/>
                </a:lnTo>
                <a:lnTo>
                  <a:pt x="239264" y="18933"/>
                </a:lnTo>
                <a:lnTo>
                  <a:pt x="231427" y="18933"/>
                </a:lnTo>
                <a:lnTo>
                  <a:pt x="227181" y="23181"/>
                </a:lnTo>
                <a:lnTo>
                  <a:pt x="227181" y="37864"/>
                </a:lnTo>
                <a:close/>
              </a:path>
              <a:path w="265429" h="265429">
                <a:moveTo>
                  <a:pt x="52061" y="216408"/>
                </a:moveTo>
                <a:lnTo>
                  <a:pt x="42595" y="216408"/>
                </a:lnTo>
                <a:lnTo>
                  <a:pt x="42711" y="202980"/>
                </a:lnTo>
                <a:lnTo>
                  <a:pt x="72883" y="174054"/>
                </a:lnTo>
                <a:lnTo>
                  <a:pt x="96275" y="174048"/>
                </a:lnTo>
                <a:lnTo>
                  <a:pt x="106138" y="153920"/>
                </a:lnTo>
                <a:lnTo>
                  <a:pt x="106300" y="153800"/>
                </a:lnTo>
                <a:lnTo>
                  <a:pt x="106413" y="153629"/>
                </a:lnTo>
                <a:lnTo>
                  <a:pt x="97283" y="146731"/>
                </a:lnTo>
                <a:lnTo>
                  <a:pt x="89866" y="138019"/>
                </a:lnTo>
                <a:lnTo>
                  <a:pt x="84498" y="127805"/>
                </a:lnTo>
                <a:lnTo>
                  <a:pt x="81518" y="116396"/>
                </a:lnTo>
                <a:lnTo>
                  <a:pt x="75316" y="113998"/>
                </a:lnTo>
                <a:lnTo>
                  <a:pt x="70991" y="107940"/>
                </a:lnTo>
                <a:lnTo>
                  <a:pt x="70991" y="91051"/>
                </a:lnTo>
                <a:lnTo>
                  <a:pt x="75089" y="85126"/>
                </a:lnTo>
                <a:lnTo>
                  <a:pt x="81017" y="82598"/>
                </a:lnTo>
                <a:lnTo>
                  <a:pt x="81017" y="73636"/>
                </a:lnTo>
                <a:lnTo>
                  <a:pt x="83829" y="59726"/>
                </a:lnTo>
                <a:lnTo>
                  <a:pt x="91496" y="48354"/>
                </a:lnTo>
                <a:lnTo>
                  <a:pt x="102858" y="40680"/>
                </a:lnTo>
                <a:lnTo>
                  <a:pt x="116756" y="37864"/>
                </a:lnTo>
                <a:lnTo>
                  <a:pt x="182465" y="37864"/>
                </a:lnTo>
                <a:lnTo>
                  <a:pt x="184582" y="39983"/>
                </a:lnTo>
                <a:lnTo>
                  <a:pt x="184582" y="47327"/>
                </a:lnTo>
                <a:lnTo>
                  <a:pt x="116740" y="47331"/>
                </a:lnTo>
                <a:lnTo>
                  <a:pt x="106543" y="49398"/>
                </a:lnTo>
                <a:lnTo>
                  <a:pt x="98190" y="55042"/>
                </a:lnTo>
                <a:lnTo>
                  <a:pt x="92553" y="63406"/>
                </a:lnTo>
                <a:lnTo>
                  <a:pt x="90485" y="73636"/>
                </a:lnTo>
                <a:lnTo>
                  <a:pt x="90480" y="88508"/>
                </a:lnTo>
                <a:lnTo>
                  <a:pt x="88751" y="90498"/>
                </a:lnTo>
                <a:lnTo>
                  <a:pt x="83020" y="91313"/>
                </a:lnTo>
                <a:lnTo>
                  <a:pt x="80460" y="94290"/>
                </a:lnTo>
                <a:lnTo>
                  <a:pt x="80460" y="104531"/>
                </a:lnTo>
                <a:lnTo>
                  <a:pt x="83056" y="107512"/>
                </a:lnTo>
                <a:lnTo>
                  <a:pt x="88727" y="108265"/>
                </a:lnTo>
                <a:lnTo>
                  <a:pt x="90436" y="110076"/>
                </a:lnTo>
                <a:lnTo>
                  <a:pt x="117137" y="148428"/>
                </a:lnTo>
                <a:lnTo>
                  <a:pt x="132805" y="151457"/>
                </a:lnTo>
                <a:lnTo>
                  <a:pt x="161878" y="151457"/>
                </a:lnTo>
                <a:lnTo>
                  <a:pt x="157175" y="154735"/>
                </a:lnTo>
                <a:lnTo>
                  <a:pt x="158588" y="157619"/>
                </a:lnTo>
                <a:lnTo>
                  <a:pt x="114721" y="157619"/>
                </a:lnTo>
                <a:lnTo>
                  <a:pt x="114653" y="158065"/>
                </a:lnTo>
                <a:lnTo>
                  <a:pt x="102690" y="182480"/>
                </a:lnTo>
                <a:lnTo>
                  <a:pt x="101036" y="183515"/>
                </a:lnTo>
                <a:lnTo>
                  <a:pt x="72883" y="183515"/>
                </a:lnTo>
                <a:lnTo>
                  <a:pt x="64950" y="185141"/>
                </a:lnTo>
                <a:lnTo>
                  <a:pt x="58313" y="189519"/>
                </a:lnTo>
                <a:lnTo>
                  <a:pt x="53755" y="195896"/>
                </a:lnTo>
                <a:lnTo>
                  <a:pt x="52181" y="202980"/>
                </a:lnTo>
                <a:lnTo>
                  <a:pt x="52061" y="216408"/>
                </a:lnTo>
                <a:close/>
              </a:path>
              <a:path w="265429" h="265429">
                <a:moveTo>
                  <a:pt x="262927" y="80462"/>
                </a:moveTo>
                <a:lnTo>
                  <a:pt x="210364" y="80462"/>
                </a:lnTo>
                <a:lnTo>
                  <a:pt x="208247" y="78345"/>
                </a:lnTo>
                <a:lnTo>
                  <a:pt x="208247" y="39983"/>
                </a:lnTo>
                <a:lnTo>
                  <a:pt x="210364" y="37864"/>
                </a:lnTo>
                <a:lnTo>
                  <a:pt x="262925" y="37864"/>
                </a:lnTo>
                <a:lnTo>
                  <a:pt x="265044" y="39983"/>
                </a:lnTo>
                <a:lnTo>
                  <a:pt x="265044" y="47331"/>
                </a:lnTo>
                <a:lnTo>
                  <a:pt x="217718" y="47331"/>
                </a:lnTo>
                <a:lnTo>
                  <a:pt x="217718" y="70997"/>
                </a:lnTo>
                <a:lnTo>
                  <a:pt x="265046" y="70997"/>
                </a:lnTo>
                <a:lnTo>
                  <a:pt x="265046" y="78345"/>
                </a:lnTo>
                <a:lnTo>
                  <a:pt x="262927" y="80462"/>
                </a:lnTo>
                <a:close/>
              </a:path>
              <a:path w="265429" h="265429">
                <a:moveTo>
                  <a:pt x="161878" y="151457"/>
                </a:moveTo>
                <a:lnTo>
                  <a:pt x="132805" y="151457"/>
                </a:lnTo>
                <a:lnTo>
                  <a:pt x="148500" y="148422"/>
                </a:lnTo>
                <a:lnTo>
                  <a:pt x="161606" y="140095"/>
                </a:lnTo>
                <a:lnTo>
                  <a:pt x="170864" y="127643"/>
                </a:lnTo>
                <a:lnTo>
                  <a:pt x="175014" y="112235"/>
                </a:lnTo>
                <a:lnTo>
                  <a:pt x="175166" y="110076"/>
                </a:lnTo>
                <a:lnTo>
                  <a:pt x="176764" y="108297"/>
                </a:lnTo>
                <a:lnTo>
                  <a:pt x="182192" y="107315"/>
                </a:lnTo>
                <a:lnTo>
                  <a:pt x="184499" y="104531"/>
                </a:lnTo>
                <a:lnTo>
                  <a:pt x="184487" y="94290"/>
                </a:lnTo>
                <a:lnTo>
                  <a:pt x="182213" y="91527"/>
                </a:lnTo>
                <a:lnTo>
                  <a:pt x="176726" y="90458"/>
                </a:lnTo>
                <a:lnTo>
                  <a:pt x="175121" y="88508"/>
                </a:lnTo>
                <a:lnTo>
                  <a:pt x="175121" y="47327"/>
                </a:lnTo>
                <a:lnTo>
                  <a:pt x="184582" y="47327"/>
                </a:lnTo>
                <a:lnTo>
                  <a:pt x="184582" y="82843"/>
                </a:lnTo>
                <a:lnTo>
                  <a:pt x="190238" y="85506"/>
                </a:lnTo>
                <a:lnTo>
                  <a:pt x="194046" y="91260"/>
                </a:lnTo>
                <a:lnTo>
                  <a:pt x="194046" y="107740"/>
                </a:lnTo>
                <a:lnTo>
                  <a:pt x="190035" y="113629"/>
                </a:lnTo>
                <a:lnTo>
                  <a:pt x="184112" y="116165"/>
                </a:lnTo>
                <a:lnTo>
                  <a:pt x="180950" y="128190"/>
                </a:lnTo>
                <a:lnTo>
                  <a:pt x="175141" y="138863"/>
                </a:lnTo>
                <a:lnTo>
                  <a:pt x="167083" y="147830"/>
                </a:lnTo>
                <a:lnTo>
                  <a:pt x="161878" y="151457"/>
                </a:lnTo>
                <a:close/>
              </a:path>
              <a:path w="265429" h="265429">
                <a:moveTo>
                  <a:pt x="265046" y="70997"/>
                </a:moveTo>
                <a:lnTo>
                  <a:pt x="255581" y="70997"/>
                </a:lnTo>
                <a:lnTo>
                  <a:pt x="255581" y="47331"/>
                </a:lnTo>
                <a:lnTo>
                  <a:pt x="265044" y="47331"/>
                </a:lnTo>
                <a:lnTo>
                  <a:pt x="265046" y="70997"/>
                </a:lnTo>
                <a:close/>
              </a:path>
              <a:path w="265429" h="265429">
                <a:moveTo>
                  <a:pt x="233783" y="216402"/>
                </a:moveTo>
                <a:lnTo>
                  <a:pt x="222447" y="216402"/>
                </a:lnTo>
                <a:lnTo>
                  <a:pt x="236285" y="198572"/>
                </a:lnTo>
                <a:lnTo>
                  <a:pt x="246710" y="178363"/>
                </a:lnTo>
                <a:lnTo>
                  <a:pt x="253286" y="156203"/>
                </a:lnTo>
                <a:lnTo>
                  <a:pt x="255575" y="132526"/>
                </a:lnTo>
                <a:lnTo>
                  <a:pt x="255577" y="129908"/>
                </a:lnTo>
                <a:lnTo>
                  <a:pt x="257691" y="127791"/>
                </a:lnTo>
                <a:lnTo>
                  <a:pt x="262925" y="127791"/>
                </a:lnTo>
                <a:lnTo>
                  <a:pt x="265044" y="129908"/>
                </a:lnTo>
                <a:lnTo>
                  <a:pt x="265046" y="132526"/>
                </a:lnTo>
                <a:lnTo>
                  <a:pt x="258279" y="174369"/>
                </a:lnTo>
                <a:lnTo>
                  <a:pt x="239443" y="210742"/>
                </a:lnTo>
                <a:lnTo>
                  <a:pt x="233783" y="216402"/>
                </a:lnTo>
                <a:close/>
              </a:path>
              <a:path w="265429" h="265429">
                <a:moveTo>
                  <a:pt x="138240" y="160920"/>
                </a:moveTo>
                <a:lnTo>
                  <a:pt x="126464" y="160920"/>
                </a:lnTo>
                <a:lnTo>
                  <a:pt x="120373" y="159744"/>
                </a:lnTo>
                <a:lnTo>
                  <a:pt x="114721" y="157619"/>
                </a:lnTo>
                <a:lnTo>
                  <a:pt x="158588" y="157619"/>
                </a:lnTo>
                <a:lnTo>
                  <a:pt x="158989" y="158436"/>
                </a:lnTo>
                <a:lnTo>
                  <a:pt x="148443" y="158436"/>
                </a:lnTo>
                <a:lnTo>
                  <a:pt x="143486" y="160024"/>
                </a:lnTo>
                <a:lnTo>
                  <a:pt x="138240" y="160920"/>
                </a:lnTo>
                <a:close/>
              </a:path>
              <a:path w="265429" h="265429">
                <a:moveTo>
                  <a:pt x="179575" y="255583"/>
                </a:moveTo>
                <a:lnTo>
                  <a:pt x="132522" y="255583"/>
                </a:lnTo>
                <a:lnTo>
                  <a:pt x="155028" y="253516"/>
                </a:lnTo>
                <a:lnTo>
                  <a:pt x="176184" y="247565"/>
                </a:lnTo>
                <a:lnTo>
                  <a:pt x="195625" y="238106"/>
                </a:lnTo>
                <a:lnTo>
                  <a:pt x="212984" y="225515"/>
                </a:lnTo>
                <a:lnTo>
                  <a:pt x="212982" y="202980"/>
                </a:lnTo>
                <a:lnTo>
                  <a:pt x="211431" y="195408"/>
                </a:lnTo>
                <a:lnTo>
                  <a:pt x="207205" y="189219"/>
                </a:lnTo>
                <a:lnTo>
                  <a:pt x="200942" y="185043"/>
                </a:lnTo>
                <a:lnTo>
                  <a:pt x="193280" y="183510"/>
                </a:lnTo>
                <a:lnTo>
                  <a:pt x="161878" y="183510"/>
                </a:lnTo>
                <a:lnTo>
                  <a:pt x="160226" y="182480"/>
                </a:lnTo>
                <a:lnTo>
                  <a:pt x="148443" y="158436"/>
                </a:lnTo>
                <a:lnTo>
                  <a:pt x="158989" y="158436"/>
                </a:lnTo>
                <a:lnTo>
                  <a:pt x="166636" y="174048"/>
                </a:lnTo>
                <a:lnTo>
                  <a:pt x="193312" y="174054"/>
                </a:lnTo>
                <a:lnTo>
                  <a:pt x="222446" y="202980"/>
                </a:lnTo>
                <a:lnTo>
                  <a:pt x="222447" y="216402"/>
                </a:lnTo>
                <a:lnTo>
                  <a:pt x="233783" y="216402"/>
                </a:lnTo>
                <a:lnTo>
                  <a:pt x="210739" y="239446"/>
                </a:lnTo>
                <a:lnTo>
                  <a:pt x="179575" y="255583"/>
                </a:lnTo>
                <a:close/>
              </a:path>
            </a:pathLst>
          </a:custGeom>
          <a:solidFill>
            <a:srgbClr val="006DF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object 3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315266" y="6469296"/>
            <a:ext cx="240275" cy="237585"/>
          </a:xfrm>
          <a:prstGeom prst="rect">
            <a:avLst/>
          </a:prstGeom>
        </p:spPr>
      </p:pic>
      <p:sp>
        <p:nvSpPr>
          <p:cNvPr id="39" name="object 3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55"/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4552950"/>
            <a:chOff x="0" y="0"/>
            <a:chExt cx="7772400" cy="455295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7772400" cy="4086225"/>
            </a:xfrm>
            <a:custGeom>
              <a:avLst/>
              <a:gdLst/>
              <a:ahLst/>
              <a:cxnLst/>
              <a:rect l="l" t="t" r="r" b="b"/>
              <a:pathLst>
                <a:path w="7772400" h="4086225">
                  <a:moveTo>
                    <a:pt x="0" y="0"/>
                  </a:moveTo>
                  <a:lnTo>
                    <a:pt x="7772400" y="0"/>
                  </a:lnTo>
                  <a:lnTo>
                    <a:pt x="7772400" y="4086225"/>
                  </a:lnTo>
                  <a:lnTo>
                    <a:pt x="0" y="40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04784" y="0"/>
              <a:ext cx="5667603" cy="4086209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2381249"/>
              <a:ext cx="5315585" cy="2171700"/>
            </a:xfrm>
            <a:custGeom>
              <a:avLst/>
              <a:gdLst/>
              <a:ahLst/>
              <a:cxnLst/>
              <a:rect l="l" t="t" r="r" b="b"/>
              <a:pathLst>
                <a:path w="5315585" h="2171700">
                  <a:moveTo>
                    <a:pt x="5315509" y="86868"/>
                  </a:moveTo>
                  <a:lnTo>
                    <a:pt x="5308638" y="53149"/>
                  </a:lnTo>
                  <a:lnTo>
                    <a:pt x="5289943" y="25527"/>
                  </a:lnTo>
                  <a:lnTo>
                    <a:pt x="5262257" y="6858"/>
                  </a:lnTo>
                  <a:lnTo>
                    <a:pt x="5228463" y="0"/>
                  </a:lnTo>
                  <a:lnTo>
                    <a:pt x="5202352" y="0"/>
                  </a:lnTo>
                  <a:lnTo>
                    <a:pt x="5184940" y="0"/>
                  </a:lnTo>
                  <a:lnTo>
                    <a:pt x="0" y="0"/>
                  </a:lnTo>
                  <a:lnTo>
                    <a:pt x="0" y="2171700"/>
                  </a:lnTo>
                  <a:lnTo>
                    <a:pt x="5184940" y="2171700"/>
                  </a:lnTo>
                  <a:lnTo>
                    <a:pt x="5202352" y="2171700"/>
                  </a:lnTo>
                  <a:lnTo>
                    <a:pt x="5228463" y="2171700"/>
                  </a:lnTo>
                  <a:lnTo>
                    <a:pt x="5262257" y="2164854"/>
                  </a:lnTo>
                  <a:lnTo>
                    <a:pt x="5289943" y="2146185"/>
                  </a:lnTo>
                  <a:lnTo>
                    <a:pt x="5308638" y="2118563"/>
                  </a:lnTo>
                  <a:lnTo>
                    <a:pt x="5315509" y="2084832"/>
                  </a:lnTo>
                  <a:lnTo>
                    <a:pt x="5315509" y="86868"/>
                  </a:lnTo>
                  <a:close/>
                </a:path>
              </a:pathLst>
            </a:custGeom>
            <a:solidFill>
              <a:srgbClr val="ECE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761999" y="981075"/>
              <a:ext cx="57150" cy="1066800"/>
            </a:xfrm>
            <a:custGeom>
              <a:avLst/>
              <a:gdLst/>
              <a:ahLst/>
              <a:cxnLst/>
              <a:rect l="l" t="t" r="r" b="b"/>
              <a:pathLst>
                <a:path w="57150" h="1066800">
                  <a:moveTo>
                    <a:pt x="5714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1066799"/>
                  </a:lnTo>
                  <a:close/>
                </a:path>
              </a:pathLst>
            </a:custGeom>
            <a:solidFill>
              <a:srgbClr val="1476F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1700" y="1244600"/>
            <a:ext cx="5290185" cy="711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50"/>
              <a:t>Refined</a:t>
            </a:r>
            <a:r>
              <a:rPr dirty="0" sz="2250" spc="-105"/>
              <a:t> </a:t>
            </a:r>
            <a:r>
              <a:rPr dirty="0" sz="2250"/>
              <a:t>&amp;</a:t>
            </a:r>
            <a:r>
              <a:rPr dirty="0" sz="2250" spc="-105"/>
              <a:t> </a:t>
            </a:r>
            <a:r>
              <a:rPr dirty="0" sz="2250" spc="-40"/>
              <a:t>reworked</a:t>
            </a:r>
            <a:r>
              <a:rPr dirty="0" sz="2250" spc="-140"/>
              <a:t> </a:t>
            </a:r>
            <a:r>
              <a:rPr dirty="0" sz="2250" spc="-35"/>
              <a:t>time</a:t>
            </a:r>
            <a:r>
              <a:rPr dirty="0" sz="2250" spc="-105"/>
              <a:t> </a:t>
            </a:r>
            <a:r>
              <a:rPr dirty="0" sz="2250" spc="-10"/>
              <a:t>keeping</a:t>
            </a:r>
            <a:endParaRPr sz="2250"/>
          </a:p>
          <a:p>
            <a:pPr marL="12700">
              <a:lnSpc>
                <a:spcPct val="100000"/>
              </a:lnSpc>
            </a:pPr>
            <a:r>
              <a:rPr dirty="0" sz="2250" spc="185" b="1">
                <a:latin typeface="Calibri"/>
                <a:cs typeface="Calibri"/>
              </a:rPr>
              <a:t>for</a:t>
            </a:r>
            <a:r>
              <a:rPr dirty="0" sz="2250" spc="105" b="1">
                <a:latin typeface="Calibri"/>
                <a:cs typeface="Calibri"/>
              </a:rPr>
              <a:t> </a:t>
            </a:r>
            <a:r>
              <a:rPr dirty="0" sz="2250" spc="175" b="1">
                <a:latin typeface="Calibri"/>
                <a:cs typeface="Calibri"/>
              </a:rPr>
              <a:t>full</a:t>
            </a:r>
            <a:r>
              <a:rPr dirty="0" sz="2250" spc="110" b="1">
                <a:latin typeface="Calibri"/>
                <a:cs typeface="Calibri"/>
              </a:rPr>
              <a:t> </a:t>
            </a:r>
            <a:r>
              <a:rPr dirty="0" sz="2250" spc="254" b="1">
                <a:latin typeface="Calibri"/>
                <a:cs typeface="Calibri"/>
              </a:rPr>
              <a:t>transparency</a:t>
            </a:r>
            <a:r>
              <a:rPr dirty="0" sz="2250" spc="105" b="1">
                <a:latin typeface="Calibri"/>
                <a:cs typeface="Calibri"/>
              </a:rPr>
              <a:t> </a:t>
            </a:r>
            <a:r>
              <a:rPr dirty="0" sz="2250" spc="190" b="1">
                <a:latin typeface="Calibri"/>
                <a:cs typeface="Calibri"/>
              </a:rPr>
              <a:t>over</a:t>
            </a:r>
            <a:r>
              <a:rPr dirty="0" sz="2250" spc="50" b="1">
                <a:latin typeface="Calibri"/>
                <a:cs typeface="Calibri"/>
              </a:rPr>
              <a:t> </a:t>
            </a:r>
            <a:r>
              <a:rPr dirty="0" sz="2250" spc="180" b="1">
                <a:latin typeface="Calibri"/>
                <a:cs typeface="Calibri"/>
              </a:rPr>
              <a:t>your</a:t>
            </a:r>
            <a:r>
              <a:rPr dirty="0" sz="2250" spc="105" b="1">
                <a:latin typeface="Calibri"/>
                <a:cs typeface="Calibri"/>
              </a:rPr>
              <a:t> </a:t>
            </a:r>
            <a:r>
              <a:rPr dirty="0" sz="2250" spc="175" b="1">
                <a:latin typeface="Calibri"/>
                <a:cs typeface="Calibri"/>
              </a:rPr>
              <a:t>labor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315218" y="4741333"/>
            <a:ext cx="2699385" cy="817244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spc="65" b="1">
                <a:solidFill>
                  <a:srgbClr val="2D3A48"/>
                </a:solidFill>
                <a:latin typeface="Calibri"/>
                <a:cs typeface="Calibri"/>
              </a:rPr>
              <a:t>Prevent</a:t>
            </a:r>
            <a:r>
              <a:rPr dirty="0" sz="1050" spc="-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75" b="1">
                <a:solidFill>
                  <a:srgbClr val="2D3A48"/>
                </a:solidFill>
                <a:latin typeface="Calibri"/>
                <a:cs typeface="Calibri"/>
              </a:rPr>
              <a:t>time</a:t>
            </a:r>
            <a:r>
              <a:rPr dirty="0" sz="1050" spc="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80" b="1">
                <a:solidFill>
                  <a:srgbClr val="2D3A48"/>
                </a:solidFill>
                <a:latin typeface="Calibri"/>
                <a:cs typeface="Calibri"/>
              </a:rPr>
              <a:t>discrepancies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Employees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are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prompted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at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end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r>
              <a:rPr dirty="0" sz="80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their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50">
                <a:solidFill>
                  <a:srgbClr val="62778B"/>
                </a:solidFill>
                <a:latin typeface="Verdana"/>
                <a:cs typeface="Verdana"/>
              </a:rPr>
              <a:t>shit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with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their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50">
                <a:solidFill>
                  <a:srgbClr val="62778B"/>
                </a:solidFill>
                <a:latin typeface="Verdana"/>
                <a:cs typeface="Verdana"/>
              </a:rPr>
              <a:t>shit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details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including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total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hours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worked,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out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time.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15218" y="5674783"/>
            <a:ext cx="2724785" cy="626745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spc="105" b="1">
                <a:solidFill>
                  <a:srgbClr val="2D3A48"/>
                </a:solidFill>
                <a:latin typeface="Calibri"/>
                <a:cs typeface="Calibri"/>
              </a:rPr>
              <a:t>See</a:t>
            </a:r>
            <a:r>
              <a:rPr dirty="0" sz="105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55" b="1">
                <a:solidFill>
                  <a:srgbClr val="2D3A48"/>
                </a:solidFill>
                <a:latin typeface="Calibri"/>
                <a:cs typeface="Calibri"/>
              </a:rPr>
              <a:t>all</a:t>
            </a:r>
            <a:r>
              <a:rPr dirty="0" sz="1050" spc="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65" b="1">
                <a:solidFill>
                  <a:srgbClr val="2D3A48"/>
                </a:solidFill>
                <a:latin typeface="Calibri"/>
                <a:cs typeface="Calibri"/>
              </a:rPr>
              <a:t>hours</a:t>
            </a:r>
            <a:r>
              <a:rPr dirty="0" sz="1050" spc="-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60" b="1">
                <a:solidFill>
                  <a:srgbClr val="2D3A48"/>
                </a:solidFill>
                <a:latin typeface="Calibri"/>
                <a:cs typeface="Calibri"/>
              </a:rPr>
              <a:t>worked</a:t>
            </a:r>
            <a:r>
              <a:rPr dirty="0" sz="1050" spc="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55" b="1">
                <a:solidFill>
                  <a:srgbClr val="2D3A48"/>
                </a:solidFill>
                <a:latin typeface="Calibri"/>
                <a:cs typeface="Calibri"/>
              </a:rPr>
              <a:t>for</a:t>
            </a:r>
            <a:r>
              <a:rPr dirty="0" sz="1050" spc="-4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85" b="1">
                <a:solidFill>
                  <a:srgbClr val="2D3A48"/>
                </a:solidFill>
                <a:latin typeface="Calibri"/>
                <a:cs typeface="Calibri"/>
              </a:rPr>
              <a:t>the</a:t>
            </a:r>
            <a:r>
              <a:rPr dirty="0" sz="1050" spc="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105" b="1">
                <a:solidFill>
                  <a:srgbClr val="2D3A48"/>
                </a:solidFill>
                <a:latin typeface="Calibri"/>
                <a:cs typeface="Calibri"/>
              </a:rPr>
              <a:t>pay</a:t>
            </a:r>
            <a:r>
              <a:rPr dirty="0" sz="1050" spc="-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50" b="1">
                <a:solidFill>
                  <a:srgbClr val="2D3A48"/>
                </a:solidFill>
                <a:latin typeface="Calibri"/>
                <a:cs typeface="Calibri"/>
              </a:rPr>
              <a:t>period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Only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shits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worked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current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week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period display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onscreen,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so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there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never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question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hours.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315218" y="6417733"/>
            <a:ext cx="2601595" cy="817244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spc="65" b="1">
                <a:solidFill>
                  <a:srgbClr val="2D3A48"/>
                </a:solidFill>
                <a:latin typeface="Calibri"/>
                <a:cs typeface="Calibri"/>
              </a:rPr>
              <a:t>Prevent</a:t>
            </a:r>
            <a:r>
              <a:rPr dirty="0" sz="1050" spc="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70" b="1">
                <a:solidFill>
                  <a:srgbClr val="2D3A48"/>
                </a:solidFill>
                <a:latin typeface="Calibri"/>
                <a:cs typeface="Calibri"/>
              </a:rPr>
              <a:t>overpayments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If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someone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forgot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out,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they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are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prompted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endParaRPr sz="800">
              <a:latin typeface="Verdana"/>
              <a:cs typeface="Verdana"/>
            </a:endParaRPr>
          </a:p>
          <a:p>
            <a:pPr marL="12700" marR="78105">
              <a:lnSpc>
                <a:spcPct val="148400"/>
              </a:lnSpc>
              <a:spcBef>
                <a:spcPts val="75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see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manager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before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clocking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next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shit;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preventing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overpayments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ensuring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accuracy.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5495" y="8074989"/>
            <a:ext cx="793067" cy="269302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77197" y="8162940"/>
            <a:ext cx="1513523" cy="190499"/>
          </a:xfrm>
          <a:prstGeom prst="rect">
            <a:avLst/>
          </a:prstGeom>
        </p:spPr>
      </p:pic>
      <p:sp>
        <p:nvSpPr>
          <p:cNvPr id="13" name="object 13" descr=""/>
          <p:cNvSpPr/>
          <p:nvPr/>
        </p:nvSpPr>
        <p:spPr>
          <a:xfrm>
            <a:off x="0" y="9496440"/>
            <a:ext cx="7772400" cy="561975"/>
          </a:xfrm>
          <a:custGeom>
            <a:avLst/>
            <a:gdLst/>
            <a:ahLst/>
            <a:cxnLst/>
            <a:rect l="l" t="t" r="r" b="b"/>
            <a:pathLst>
              <a:path w="7772400" h="561975">
                <a:moveTo>
                  <a:pt x="7542180" y="561959"/>
                </a:moveTo>
                <a:lnTo>
                  <a:pt x="0" y="561959"/>
                </a:lnTo>
                <a:lnTo>
                  <a:pt x="0" y="0"/>
                </a:lnTo>
                <a:lnTo>
                  <a:pt x="7539533" y="0"/>
                </a:lnTo>
                <a:lnTo>
                  <a:pt x="7615379" y="436"/>
                </a:lnTo>
                <a:lnTo>
                  <a:pt x="7686869" y="1694"/>
                </a:lnTo>
                <a:lnTo>
                  <a:pt x="7752784" y="3696"/>
                </a:lnTo>
                <a:lnTo>
                  <a:pt x="7772400" y="4581"/>
                </a:lnTo>
                <a:lnTo>
                  <a:pt x="7772400" y="557393"/>
                </a:lnTo>
                <a:lnTo>
                  <a:pt x="7752784" y="558278"/>
                </a:lnTo>
                <a:lnTo>
                  <a:pt x="7686869" y="560280"/>
                </a:lnTo>
                <a:lnTo>
                  <a:pt x="7615379" y="561538"/>
                </a:lnTo>
                <a:lnTo>
                  <a:pt x="7542180" y="561959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8555" y="1074277"/>
            <a:ext cx="5162902" cy="118167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958850" y="8475998"/>
            <a:ext cx="2744470" cy="60642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70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Restaurant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Employee</a:t>
            </a:r>
            <a:r>
              <a:rPr dirty="0" sz="800" spc="-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Scheduling</a:t>
            </a:r>
            <a:r>
              <a:rPr dirty="0" sz="800" spc="-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Sotware.</a:t>
            </a:r>
            <a:r>
              <a:rPr dirty="0" sz="800" spc="-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Make scheduling,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timesheets,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team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communication,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task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and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management,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labor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compliance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easy.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  <a:hlinkClick r:id="rId6"/>
              </a:rPr>
              <a:t>www.7shits.com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05891" y="7540625"/>
            <a:ext cx="622236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09030" algn="l"/>
              </a:tabLst>
            </a:pPr>
            <a:r>
              <a:rPr dirty="0" u="sng" sz="1500" spc="135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New</a:t>
            </a:r>
            <a:r>
              <a:rPr dirty="0" u="sng" sz="1500" spc="-30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500" spc="95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Integrations</a:t>
            </a:r>
            <a:r>
              <a:rPr dirty="0" u="sng" sz="1500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4570181" y="4741329"/>
            <a:ext cx="2708910" cy="817244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spc="75" b="1">
                <a:solidFill>
                  <a:srgbClr val="2D3A48"/>
                </a:solidFill>
                <a:latin typeface="Calibri"/>
                <a:cs typeface="Calibri"/>
              </a:rPr>
              <a:t>Easily</a:t>
            </a:r>
            <a:r>
              <a:rPr dirty="0" sz="1050" spc="-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70" b="1">
                <a:solidFill>
                  <a:srgbClr val="2D3A48"/>
                </a:solidFill>
                <a:latin typeface="Calibri"/>
                <a:cs typeface="Calibri"/>
              </a:rPr>
              <a:t>edit</a:t>
            </a:r>
            <a:r>
              <a:rPr dirty="0" sz="1050" spc="-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80" b="1">
                <a:solidFill>
                  <a:srgbClr val="2D3A48"/>
                </a:solidFill>
                <a:latin typeface="Calibri"/>
                <a:cs typeface="Calibri"/>
              </a:rPr>
              <a:t>times</a:t>
            </a:r>
            <a:r>
              <a:rPr dirty="0" sz="1050" spc="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55" b="1">
                <a:solidFill>
                  <a:srgbClr val="2D3A48"/>
                </a:solidFill>
                <a:latin typeface="Calibri"/>
                <a:cs typeface="Calibri"/>
              </a:rPr>
              <a:t>for</a:t>
            </a:r>
            <a:r>
              <a:rPr dirty="0" sz="1050" spc="-1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120" b="1">
                <a:solidFill>
                  <a:srgbClr val="2D3A48"/>
                </a:solidFill>
                <a:latin typeface="Calibri"/>
                <a:cs typeface="Calibri"/>
              </a:rPr>
              <a:t>forgoten</a:t>
            </a:r>
            <a:r>
              <a:rPr dirty="0" sz="1050" spc="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100" b="1">
                <a:solidFill>
                  <a:srgbClr val="2D3A48"/>
                </a:solidFill>
                <a:latin typeface="Calibri"/>
                <a:cs typeface="Calibri"/>
              </a:rPr>
              <a:t>clock</a:t>
            </a:r>
            <a:r>
              <a:rPr dirty="0" sz="1050" spc="-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55" b="1">
                <a:solidFill>
                  <a:srgbClr val="2D3A48"/>
                </a:solidFill>
                <a:latin typeface="Calibri"/>
                <a:cs typeface="Calibri"/>
              </a:rPr>
              <a:t>outs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Employees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who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forgot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out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push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top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of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editor,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allowing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easily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view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edit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before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due.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570181" y="5719460"/>
            <a:ext cx="2724785" cy="772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46735">
              <a:lnSpc>
                <a:spcPct val="119000"/>
              </a:lnSpc>
              <a:spcBef>
                <a:spcPts val="100"/>
              </a:spcBef>
            </a:pPr>
            <a:r>
              <a:rPr dirty="0" sz="1050" spc="80" b="1">
                <a:solidFill>
                  <a:srgbClr val="2D3A48"/>
                </a:solidFill>
                <a:latin typeface="Calibri"/>
                <a:cs typeface="Calibri"/>
              </a:rPr>
              <a:t>Lock-</a:t>
            </a:r>
            <a:r>
              <a:rPr dirty="0" sz="1050" spc="70" b="1">
                <a:solidFill>
                  <a:srgbClr val="2D3A48"/>
                </a:solidFill>
                <a:latin typeface="Calibri"/>
                <a:cs typeface="Calibri"/>
              </a:rPr>
              <a:t>down</a:t>
            </a:r>
            <a:r>
              <a:rPr dirty="0" sz="1050" spc="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70" b="1">
                <a:solidFill>
                  <a:srgbClr val="2D3A48"/>
                </a:solidFill>
                <a:latin typeface="Calibri"/>
                <a:cs typeface="Calibri"/>
              </a:rPr>
              <a:t>employees’</a:t>
            </a:r>
            <a:r>
              <a:rPr dirty="0" sz="105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75" b="1">
                <a:solidFill>
                  <a:srgbClr val="2D3A48"/>
                </a:solidFill>
                <a:latin typeface="Calibri"/>
                <a:cs typeface="Calibri"/>
              </a:rPr>
              <a:t>time</a:t>
            </a:r>
            <a:r>
              <a:rPr dirty="0" sz="1050" spc="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90" b="1">
                <a:solidFill>
                  <a:srgbClr val="2D3A48"/>
                </a:solidFill>
                <a:latin typeface="Calibri"/>
                <a:cs typeface="Calibri"/>
              </a:rPr>
              <a:t>clock </a:t>
            </a:r>
            <a:r>
              <a:rPr dirty="0" sz="1050" spc="60" b="1">
                <a:solidFill>
                  <a:srgbClr val="2D3A48"/>
                </a:solidFill>
                <a:latin typeface="Calibri"/>
                <a:cs typeface="Calibri"/>
              </a:rPr>
              <a:t>permissions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ts val="1500"/>
              </a:lnSpc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set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bartenders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out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freely,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while forcing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manager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approval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cooks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delivery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drivers.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570181" y="6608229"/>
            <a:ext cx="2204720" cy="626745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spc="90" b="1">
                <a:solidFill>
                  <a:srgbClr val="2D3A48"/>
                </a:solidFill>
                <a:latin typeface="Calibri"/>
                <a:cs typeface="Calibri"/>
              </a:rPr>
              <a:t>Peace-</a:t>
            </a:r>
            <a:r>
              <a:rPr dirty="0" sz="1050" spc="70" b="1">
                <a:solidFill>
                  <a:srgbClr val="2D3A48"/>
                </a:solidFill>
                <a:latin typeface="Calibri"/>
                <a:cs typeface="Calibri"/>
              </a:rPr>
              <a:t>of-</a:t>
            </a:r>
            <a:r>
              <a:rPr dirty="0" sz="1050" spc="85" b="1">
                <a:solidFill>
                  <a:srgbClr val="2D3A48"/>
                </a:solidFill>
                <a:latin typeface="Calibri"/>
                <a:cs typeface="Calibri"/>
              </a:rPr>
              <a:t>mind</a:t>
            </a:r>
            <a:r>
              <a:rPr dirty="0" sz="1050" spc="-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60" b="1">
                <a:solidFill>
                  <a:srgbClr val="2D3A48"/>
                </a:solidFill>
                <a:latin typeface="Calibri"/>
                <a:cs typeface="Calibri"/>
              </a:rPr>
              <a:t>with</a:t>
            </a:r>
            <a:r>
              <a:rPr dirty="0" sz="1050" spc="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70" b="1">
                <a:solidFill>
                  <a:srgbClr val="2D3A48"/>
                </a:solidFill>
                <a:latin typeface="Calibri"/>
                <a:cs typeface="Calibri"/>
              </a:rPr>
              <a:t>daily</a:t>
            </a:r>
            <a:r>
              <a:rPr dirty="0" sz="1050" spc="-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90" b="1">
                <a:solidFill>
                  <a:srgbClr val="2D3A48"/>
                </a:solidFill>
                <a:latin typeface="Calibri"/>
                <a:cs typeface="Calibri"/>
              </a:rPr>
              <a:t>backups</a:t>
            </a:r>
            <a:endParaRPr sz="1050">
              <a:latin typeface="Calibri"/>
              <a:cs typeface="Calibri"/>
            </a:endParaRPr>
          </a:p>
          <a:p>
            <a:pPr marL="12700" marR="133985">
              <a:lnSpc>
                <a:spcPct val="148400"/>
              </a:lnSpc>
              <a:spcBef>
                <a:spcPts val="25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Never</a:t>
            </a:r>
            <a:r>
              <a:rPr dirty="0" sz="8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worry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about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lost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data: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records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backup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every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night.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262638" y="8475995"/>
            <a:ext cx="2732405" cy="60642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70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Schedule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right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people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at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right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reduce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labor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costs.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HotSchedules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Powered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Fourth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gives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you everything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need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total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workforce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scheduling.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  <a:hlinkClick r:id="rId7"/>
              </a:rPr>
              <a:t>www.fourth.com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1011085" y="4857749"/>
            <a:ext cx="215900" cy="266700"/>
          </a:xfrm>
          <a:custGeom>
            <a:avLst/>
            <a:gdLst/>
            <a:ahLst/>
            <a:cxnLst/>
            <a:rect l="l" t="t" r="r" b="b"/>
            <a:pathLst>
              <a:path w="215900" h="266700">
                <a:moveTo>
                  <a:pt x="135051" y="0"/>
                </a:moveTo>
                <a:lnTo>
                  <a:pt x="84277" y="0"/>
                </a:lnTo>
                <a:lnTo>
                  <a:pt x="84277" y="31470"/>
                </a:lnTo>
                <a:lnTo>
                  <a:pt x="135051" y="31470"/>
                </a:lnTo>
                <a:lnTo>
                  <a:pt x="135051" y="0"/>
                </a:lnTo>
                <a:close/>
              </a:path>
              <a:path w="215900" h="266700">
                <a:moveTo>
                  <a:pt x="215468" y="155219"/>
                </a:moveTo>
                <a:lnTo>
                  <a:pt x="206895" y="111861"/>
                </a:lnTo>
                <a:lnTo>
                  <a:pt x="194589" y="93014"/>
                </a:lnTo>
                <a:lnTo>
                  <a:pt x="194589" y="155219"/>
                </a:lnTo>
                <a:lnTo>
                  <a:pt x="192887" y="173520"/>
                </a:lnTo>
                <a:lnTo>
                  <a:pt x="169329" y="219227"/>
                </a:lnTo>
                <a:lnTo>
                  <a:pt x="125145" y="243801"/>
                </a:lnTo>
                <a:lnTo>
                  <a:pt x="107480" y="245630"/>
                </a:lnTo>
                <a:lnTo>
                  <a:pt x="89839" y="243801"/>
                </a:lnTo>
                <a:lnTo>
                  <a:pt x="45618" y="219227"/>
                </a:lnTo>
                <a:lnTo>
                  <a:pt x="21882" y="173520"/>
                </a:lnTo>
                <a:lnTo>
                  <a:pt x="20104" y="155219"/>
                </a:lnTo>
                <a:lnTo>
                  <a:pt x="21882" y="136969"/>
                </a:lnTo>
                <a:lnTo>
                  <a:pt x="45618" y="91211"/>
                </a:lnTo>
                <a:lnTo>
                  <a:pt x="89471" y="66649"/>
                </a:lnTo>
                <a:lnTo>
                  <a:pt x="106959" y="64808"/>
                </a:lnTo>
                <a:lnTo>
                  <a:pt x="98717" y="139217"/>
                </a:lnTo>
                <a:lnTo>
                  <a:pt x="93294" y="142417"/>
                </a:lnTo>
                <a:lnTo>
                  <a:pt x="89433" y="148285"/>
                </a:lnTo>
                <a:lnTo>
                  <a:pt x="89433" y="155219"/>
                </a:lnTo>
                <a:lnTo>
                  <a:pt x="90830" y="162382"/>
                </a:lnTo>
                <a:lnTo>
                  <a:pt x="94653" y="168224"/>
                </a:lnTo>
                <a:lnTo>
                  <a:pt x="100304" y="172173"/>
                </a:lnTo>
                <a:lnTo>
                  <a:pt x="107213" y="173621"/>
                </a:lnTo>
                <a:lnTo>
                  <a:pt x="114134" y="172173"/>
                </a:lnTo>
                <a:lnTo>
                  <a:pt x="119786" y="168224"/>
                </a:lnTo>
                <a:lnTo>
                  <a:pt x="123596" y="162382"/>
                </a:lnTo>
                <a:lnTo>
                  <a:pt x="125006" y="155219"/>
                </a:lnTo>
                <a:lnTo>
                  <a:pt x="125006" y="148285"/>
                </a:lnTo>
                <a:lnTo>
                  <a:pt x="121399" y="142151"/>
                </a:lnTo>
                <a:lnTo>
                  <a:pt x="115976" y="139217"/>
                </a:lnTo>
                <a:lnTo>
                  <a:pt x="107734" y="64808"/>
                </a:lnTo>
                <a:lnTo>
                  <a:pt x="156222" y="80225"/>
                </a:lnTo>
                <a:lnTo>
                  <a:pt x="187731" y="119926"/>
                </a:lnTo>
                <a:lnTo>
                  <a:pt x="194589" y="155219"/>
                </a:lnTo>
                <a:lnTo>
                  <a:pt x="194589" y="93014"/>
                </a:lnTo>
                <a:lnTo>
                  <a:pt x="183832" y="76517"/>
                </a:lnTo>
                <a:lnTo>
                  <a:pt x="167017" y="64808"/>
                </a:lnTo>
                <a:lnTo>
                  <a:pt x="149644" y="52730"/>
                </a:lnTo>
                <a:lnTo>
                  <a:pt x="107734" y="44005"/>
                </a:lnTo>
                <a:lnTo>
                  <a:pt x="65786" y="52730"/>
                </a:lnTo>
                <a:lnTo>
                  <a:pt x="31546" y="76517"/>
                </a:lnTo>
                <a:lnTo>
                  <a:pt x="8458" y="111861"/>
                </a:lnTo>
                <a:lnTo>
                  <a:pt x="0" y="155219"/>
                </a:lnTo>
                <a:lnTo>
                  <a:pt x="8458" y="198640"/>
                </a:lnTo>
                <a:lnTo>
                  <a:pt x="31546" y="234073"/>
                </a:lnTo>
                <a:lnTo>
                  <a:pt x="65786" y="257949"/>
                </a:lnTo>
                <a:lnTo>
                  <a:pt x="107734" y="266700"/>
                </a:lnTo>
                <a:lnTo>
                  <a:pt x="149682" y="257949"/>
                </a:lnTo>
                <a:lnTo>
                  <a:pt x="167335" y="245630"/>
                </a:lnTo>
                <a:lnTo>
                  <a:pt x="183921" y="234073"/>
                </a:lnTo>
                <a:lnTo>
                  <a:pt x="207010" y="198640"/>
                </a:lnTo>
                <a:lnTo>
                  <a:pt x="215468" y="155219"/>
                </a:lnTo>
                <a:close/>
              </a:path>
            </a:pathLst>
          </a:custGeom>
          <a:solidFill>
            <a:srgbClr val="006DF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object 22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1211" y="5809785"/>
            <a:ext cx="170428" cy="228212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0807" y="6524640"/>
            <a:ext cx="238125" cy="219074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25683" y="6940440"/>
            <a:ext cx="174581" cy="187383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22993" y="5810949"/>
            <a:ext cx="170764" cy="180135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687797" y="2772578"/>
            <a:ext cx="180975" cy="1526540"/>
          </a:xfrm>
          <a:prstGeom prst="rect">
            <a:avLst/>
          </a:prstGeom>
        </p:spPr>
        <p:txBody>
          <a:bodyPr wrap="square" lIns="0" tIns="1397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50" spc="50" b="1">
                <a:solidFill>
                  <a:srgbClr val="0F1C2A"/>
                </a:solidFill>
                <a:latin typeface="Century Gothic"/>
                <a:cs typeface="Century Gothic"/>
              </a:rPr>
              <a:t>MAJOR</a:t>
            </a:r>
            <a:r>
              <a:rPr dirty="0" sz="950" spc="25" b="1">
                <a:solidFill>
                  <a:srgbClr val="0F1C2A"/>
                </a:solidFill>
                <a:latin typeface="Century Gothic"/>
                <a:cs typeface="Century Gothic"/>
              </a:rPr>
              <a:t> </a:t>
            </a:r>
            <a:r>
              <a:rPr dirty="0" sz="950" spc="70" b="1">
                <a:solidFill>
                  <a:srgbClr val="0F1C2A"/>
                </a:solidFill>
                <a:latin typeface="Century Gothic"/>
                <a:cs typeface="Century Gothic"/>
              </a:rPr>
              <a:t>ENHANCEMENT</a:t>
            </a:r>
            <a:endParaRPr sz="950">
              <a:latin typeface="Century Gothic"/>
              <a:cs typeface="Century Gothic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824653" y="2772636"/>
            <a:ext cx="51435" cy="1520825"/>
            <a:chOff x="824653" y="2772636"/>
            <a:chExt cx="51435" cy="1520825"/>
          </a:xfrm>
        </p:grpSpPr>
        <p:sp>
          <p:nvSpPr>
            <p:cNvPr id="28" name="object 28" descr=""/>
            <p:cNvSpPr/>
            <p:nvPr/>
          </p:nvSpPr>
          <p:spPr>
            <a:xfrm>
              <a:off x="829415" y="2777399"/>
              <a:ext cx="41910" cy="1492885"/>
            </a:xfrm>
            <a:custGeom>
              <a:avLst/>
              <a:gdLst/>
              <a:ahLst/>
              <a:cxnLst/>
              <a:rect l="l" t="t" r="r" b="b"/>
              <a:pathLst>
                <a:path w="41909" h="1492885">
                  <a:moveTo>
                    <a:pt x="38538" y="1492605"/>
                  </a:moveTo>
                  <a:lnTo>
                    <a:pt x="38160" y="1447876"/>
                  </a:lnTo>
                  <a:lnTo>
                    <a:pt x="37995" y="1403065"/>
                  </a:lnTo>
                  <a:lnTo>
                    <a:pt x="38012" y="1358130"/>
                  </a:lnTo>
                  <a:lnTo>
                    <a:pt x="38179" y="1313025"/>
                  </a:lnTo>
                  <a:lnTo>
                    <a:pt x="38466" y="1267706"/>
                  </a:lnTo>
                  <a:lnTo>
                    <a:pt x="38841" y="1222129"/>
                  </a:lnTo>
                  <a:lnTo>
                    <a:pt x="39273" y="1176248"/>
                  </a:lnTo>
                  <a:lnTo>
                    <a:pt x="39730" y="1130019"/>
                  </a:lnTo>
                  <a:lnTo>
                    <a:pt x="40182" y="1083398"/>
                  </a:lnTo>
                  <a:lnTo>
                    <a:pt x="40598" y="1036340"/>
                  </a:lnTo>
                  <a:lnTo>
                    <a:pt x="40945" y="988801"/>
                  </a:lnTo>
                  <a:lnTo>
                    <a:pt x="41193" y="940736"/>
                  </a:lnTo>
                  <a:lnTo>
                    <a:pt x="41311" y="892100"/>
                  </a:lnTo>
                  <a:lnTo>
                    <a:pt x="41267" y="842849"/>
                  </a:lnTo>
                  <a:lnTo>
                    <a:pt x="41031" y="792939"/>
                  </a:lnTo>
                  <a:lnTo>
                    <a:pt x="40570" y="742324"/>
                  </a:lnTo>
                  <a:lnTo>
                    <a:pt x="39854" y="690961"/>
                  </a:lnTo>
                  <a:lnTo>
                    <a:pt x="38852" y="638805"/>
                  </a:lnTo>
                  <a:lnTo>
                    <a:pt x="37532" y="585811"/>
                  </a:lnTo>
                  <a:lnTo>
                    <a:pt x="35864" y="531935"/>
                  </a:lnTo>
                  <a:lnTo>
                    <a:pt x="33815" y="477132"/>
                  </a:lnTo>
                  <a:lnTo>
                    <a:pt x="31355" y="421358"/>
                  </a:lnTo>
                  <a:lnTo>
                    <a:pt x="28453" y="364568"/>
                  </a:lnTo>
                  <a:lnTo>
                    <a:pt x="25077" y="306717"/>
                  </a:lnTo>
                  <a:lnTo>
                    <a:pt x="21196" y="247762"/>
                  </a:lnTo>
                  <a:lnTo>
                    <a:pt x="16779" y="187657"/>
                  </a:lnTo>
                  <a:lnTo>
                    <a:pt x="11795" y="126358"/>
                  </a:lnTo>
                  <a:lnTo>
                    <a:pt x="6212" y="6382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6C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838995" y="2801988"/>
              <a:ext cx="5080" cy="1486535"/>
            </a:xfrm>
            <a:custGeom>
              <a:avLst/>
              <a:gdLst/>
              <a:ahLst/>
              <a:cxnLst/>
              <a:rect l="l" t="t" r="r" b="b"/>
              <a:pathLst>
                <a:path w="5080" h="1486535">
                  <a:moveTo>
                    <a:pt x="4371" y="0"/>
                  </a:moveTo>
                  <a:lnTo>
                    <a:pt x="3275" y="40392"/>
                  </a:lnTo>
                  <a:lnTo>
                    <a:pt x="2395" y="81138"/>
                  </a:lnTo>
                  <a:lnTo>
                    <a:pt x="1715" y="122282"/>
                  </a:lnTo>
                  <a:lnTo>
                    <a:pt x="1219" y="163872"/>
                  </a:lnTo>
                  <a:lnTo>
                    <a:pt x="889" y="205956"/>
                  </a:lnTo>
                  <a:lnTo>
                    <a:pt x="709" y="248581"/>
                  </a:lnTo>
                  <a:lnTo>
                    <a:pt x="663" y="291793"/>
                  </a:lnTo>
                  <a:lnTo>
                    <a:pt x="734" y="335640"/>
                  </a:lnTo>
                  <a:lnTo>
                    <a:pt x="906" y="380169"/>
                  </a:lnTo>
                  <a:lnTo>
                    <a:pt x="1162" y="425426"/>
                  </a:lnTo>
                  <a:lnTo>
                    <a:pt x="1485" y="471460"/>
                  </a:lnTo>
                  <a:lnTo>
                    <a:pt x="1860" y="518317"/>
                  </a:lnTo>
                  <a:lnTo>
                    <a:pt x="2269" y="566044"/>
                  </a:lnTo>
                  <a:lnTo>
                    <a:pt x="2696" y="614689"/>
                  </a:lnTo>
                  <a:lnTo>
                    <a:pt x="3124" y="664298"/>
                  </a:lnTo>
                  <a:lnTo>
                    <a:pt x="3537" y="714919"/>
                  </a:lnTo>
                  <a:lnTo>
                    <a:pt x="3918" y="766598"/>
                  </a:lnTo>
                  <a:lnTo>
                    <a:pt x="4251" y="819384"/>
                  </a:lnTo>
                  <a:lnTo>
                    <a:pt x="4519" y="873322"/>
                  </a:lnTo>
                  <a:lnTo>
                    <a:pt x="4706" y="928460"/>
                  </a:lnTo>
                  <a:lnTo>
                    <a:pt x="4795" y="984846"/>
                  </a:lnTo>
                  <a:lnTo>
                    <a:pt x="4770" y="1042525"/>
                  </a:lnTo>
                  <a:lnTo>
                    <a:pt x="4614" y="1101547"/>
                  </a:lnTo>
                  <a:lnTo>
                    <a:pt x="4310" y="1161956"/>
                  </a:lnTo>
                  <a:lnTo>
                    <a:pt x="3842" y="1223801"/>
                  </a:lnTo>
                  <a:lnTo>
                    <a:pt x="3194" y="1287129"/>
                  </a:lnTo>
                  <a:lnTo>
                    <a:pt x="2348" y="1351987"/>
                  </a:lnTo>
                  <a:lnTo>
                    <a:pt x="1289" y="1418422"/>
                  </a:lnTo>
                  <a:lnTo>
                    <a:pt x="0" y="1486481"/>
                  </a:lnTo>
                </a:path>
              </a:pathLst>
            </a:custGeom>
            <a:ln w="9525">
              <a:solidFill>
                <a:srgbClr val="006C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0" y="2381249"/>
            <a:ext cx="5202555" cy="2171700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84"/>
              </a:spcBef>
            </a:pPr>
            <a:endParaRPr sz="1350">
              <a:latin typeface="Times New Roman"/>
              <a:cs typeface="Times New Roman"/>
            </a:endParaRPr>
          </a:p>
          <a:p>
            <a:pPr marL="1036319">
              <a:lnSpc>
                <a:spcPct val="100000"/>
              </a:lnSpc>
              <a:spcBef>
                <a:spcPts val="5"/>
              </a:spcBef>
            </a:pPr>
            <a:r>
              <a:rPr dirty="0" sz="1350" spc="114" b="1">
                <a:solidFill>
                  <a:srgbClr val="3389FF"/>
                </a:solidFill>
                <a:latin typeface="Calibri"/>
                <a:cs typeface="Calibri"/>
              </a:rPr>
              <a:t>Automated</a:t>
            </a:r>
            <a:r>
              <a:rPr dirty="0" sz="1350" b="1">
                <a:solidFill>
                  <a:srgbClr val="3389FF"/>
                </a:solidFill>
                <a:latin typeface="Calibri"/>
                <a:cs typeface="Calibri"/>
              </a:rPr>
              <a:t> </a:t>
            </a:r>
            <a:r>
              <a:rPr dirty="0" sz="1350" spc="75" b="1">
                <a:solidFill>
                  <a:srgbClr val="3389FF"/>
                </a:solidFill>
                <a:latin typeface="Calibri"/>
                <a:cs typeface="Calibri"/>
              </a:rPr>
              <a:t>Payroll</a:t>
            </a:r>
            <a:r>
              <a:rPr dirty="0" sz="1350" spc="5" b="1">
                <a:solidFill>
                  <a:srgbClr val="3389FF"/>
                </a:solidFill>
                <a:latin typeface="Calibri"/>
                <a:cs typeface="Calibri"/>
              </a:rPr>
              <a:t> </a:t>
            </a:r>
            <a:r>
              <a:rPr dirty="0" sz="1350" spc="130" b="1">
                <a:solidFill>
                  <a:srgbClr val="3389FF"/>
                </a:solidFill>
                <a:latin typeface="Calibri"/>
                <a:cs typeface="Calibri"/>
              </a:rPr>
              <a:t>Close</a:t>
            </a:r>
            <a:endParaRPr sz="1350">
              <a:latin typeface="Calibri"/>
              <a:cs typeface="Calibri"/>
            </a:endParaRPr>
          </a:p>
          <a:p>
            <a:pPr marL="1028065">
              <a:lnSpc>
                <a:spcPct val="100000"/>
              </a:lnSpc>
              <a:spcBef>
                <a:spcPts val="780"/>
              </a:spcBef>
            </a:pPr>
            <a:r>
              <a:rPr dirty="0" sz="1050" b="1">
                <a:solidFill>
                  <a:srgbClr val="2D3A48"/>
                </a:solidFill>
                <a:latin typeface="Calibri"/>
                <a:cs typeface="Calibri"/>
              </a:rPr>
              <a:t>You</a:t>
            </a:r>
            <a:r>
              <a:rPr dirty="0" sz="1050" spc="2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60" b="1">
                <a:solidFill>
                  <a:srgbClr val="2D3A48"/>
                </a:solidFill>
                <a:latin typeface="Calibri"/>
                <a:cs typeface="Calibri"/>
              </a:rPr>
              <a:t>no</a:t>
            </a:r>
            <a:r>
              <a:rPr dirty="0" sz="1050" spc="2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65" b="1">
                <a:solidFill>
                  <a:srgbClr val="2D3A48"/>
                </a:solidFill>
                <a:latin typeface="Calibri"/>
                <a:cs typeface="Calibri"/>
              </a:rPr>
              <a:t>longer</a:t>
            </a:r>
            <a:r>
              <a:rPr dirty="0" sz="105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90" b="1">
                <a:solidFill>
                  <a:srgbClr val="2D3A48"/>
                </a:solidFill>
                <a:latin typeface="Calibri"/>
                <a:cs typeface="Calibri"/>
              </a:rPr>
              <a:t>have</a:t>
            </a:r>
            <a:r>
              <a:rPr dirty="0" sz="1050" spc="1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65" b="1">
                <a:solidFill>
                  <a:srgbClr val="2D3A48"/>
                </a:solidFill>
                <a:latin typeface="Calibri"/>
                <a:cs typeface="Calibri"/>
              </a:rPr>
              <a:t>to</a:t>
            </a:r>
            <a:r>
              <a:rPr dirty="0" sz="1050" spc="2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55" b="1">
                <a:solidFill>
                  <a:srgbClr val="2D3A48"/>
                </a:solidFill>
                <a:latin typeface="Calibri"/>
                <a:cs typeface="Calibri"/>
              </a:rPr>
              <a:t>run</a:t>
            </a:r>
            <a:r>
              <a:rPr dirty="0" sz="1050" spc="2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125" b="1">
                <a:solidFill>
                  <a:srgbClr val="2D3A48"/>
                </a:solidFill>
                <a:latin typeface="Calibri"/>
                <a:cs typeface="Calibri"/>
              </a:rPr>
              <a:t>a</a:t>
            </a:r>
            <a:r>
              <a:rPr dirty="0" sz="1050" spc="2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60" b="1">
                <a:solidFill>
                  <a:srgbClr val="2D3A48"/>
                </a:solidFill>
                <a:latin typeface="Calibri"/>
                <a:cs typeface="Calibri"/>
              </a:rPr>
              <a:t>payroll</a:t>
            </a:r>
            <a:r>
              <a:rPr dirty="0" sz="1050" spc="2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85" b="1">
                <a:solidFill>
                  <a:srgbClr val="2D3A48"/>
                </a:solidFill>
                <a:latin typeface="Calibri"/>
                <a:cs typeface="Calibri"/>
              </a:rPr>
              <a:t>close</a:t>
            </a:r>
            <a:r>
              <a:rPr dirty="0" sz="1050" spc="30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alibri"/>
                <a:cs typeface="Calibri"/>
              </a:rPr>
              <a:t>in</a:t>
            </a:r>
            <a:r>
              <a:rPr dirty="0" sz="1050" spc="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85" b="1">
                <a:solidFill>
                  <a:srgbClr val="2D3A48"/>
                </a:solidFill>
                <a:latin typeface="Calibri"/>
                <a:cs typeface="Calibri"/>
              </a:rPr>
              <a:t>the</a:t>
            </a:r>
            <a:r>
              <a:rPr dirty="0" sz="1050" spc="25" b="1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dirty="0" sz="1050" spc="110" b="1">
                <a:solidFill>
                  <a:srgbClr val="2D3A48"/>
                </a:solidFill>
                <a:latin typeface="Calibri"/>
                <a:cs typeface="Calibri"/>
              </a:rPr>
              <a:t>sotware.</a:t>
            </a:r>
            <a:endParaRPr sz="1050">
              <a:latin typeface="Calibri"/>
              <a:cs typeface="Calibri"/>
            </a:endParaRPr>
          </a:p>
          <a:p>
            <a:pPr algn="just" marL="1028065" marR="656590">
              <a:lnSpc>
                <a:spcPct val="148400"/>
              </a:lnSpc>
              <a:spcBef>
                <a:spcPts val="25"/>
              </a:spcBef>
            </a:pP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automated</a:t>
            </a:r>
            <a:r>
              <a:rPr dirty="0" sz="800" spc="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close</a:t>
            </a:r>
            <a:r>
              <a:rPr dirty="0" sz="800" spc="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signiicantly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improves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sotware</a:t>
            </a:r>
            <a:r>
              <a:rPr dirty="0" sz="800" spc="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across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dirty="0" sz="80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facets.</a:t>
            </a:r>
            <a:endParaRPr sz="800">
              <a:latin typeface="Verdana"/>
              <a:cs typeface="Verdana"/>
            </a:endParaRPr>
          </a:p>
          <a:p>
            <a:pPr algn="just" marL="1348105">
              <a:lnSpc>
                <a:spcPct val="100000"/>
              </a:lnSpc>
              <a:spcBef>
                <a:spcPts val="670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sends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provider.</a:t>
            </a:r>
            <a:endParaRPr sz="800">
              <a:latin typeface="Verdana"/>
              <a:cs typeface="Verdana"/>
            </a:endParaRPr>
          </a:p>
          <a:p>
            <a:pPr algn="just" marL="1348105" marR="296545">
              <a:lnSpc>
                <a:spcPct val="152300"/>
              </a:lnSpc>
              <a:spcBef>
                <a:spcPts val="40"/>
              </a:spcBef>
            </a:pP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Save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time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no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longer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worry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about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when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need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run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payroll.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Eliminates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potential</a:t>
            </a:r>
            <a:r>
              <a:rPr dirty="0" sz="800" spc="-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corruption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that</a:t>
            </a:r>
            <a:r>
              <a:rPr dirty="0" sz="800" spc="-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occur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when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the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dirty="0" sz="800" spc="-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800" spc="-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not regularly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closed.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31" name="object 31" descr=""/>
          <p:cNvGrpSpPr/>
          <p:nvPr/>
        </p:nvGrpSpPr>
        <p:grpSpPr>
          <a:xfrm>
            <a:off x="1190625" y="3562350"/>
            <a:ext cx="114300" cy="666750"/>
            <a:chOff x="1190625" y="3562350"/>
            <a:chExt cx="114300" cy="666750"/>
          </a:xfrm>
        </p:grpSpPr>
        <p:pic>
          <p:nvPicPr>
            <p:cNvPr id="32" name="object 3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90625" y="3562350"/>
              <a:ext cx="114299" cy="95250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90625" y="3762390"/>
              <a:ext cx="114299" cy="95250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90625" y="4133850"/>
              <a:ext cx="114299" cy="95250"/>
            </a:xfrm>
            <a:prstGeom prst="rect">
              <a:avLst/>
            </a:prstGeom>
          </p:spPr>
        </p:pic>
      </p:grpSp>
      <p:pic>
        <p:nvPicPr>
          <p:cNvPr id="35" name="object 35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325718" y="4855071"/>
            <a:ext cx="206729" cy="214906"/>
          </a:xfrm>
          <a:prstGeom prst="rect">
            <a:avLst/>
          </a:prstGeom>
        </p:spPr>
      </p:pic>
      <p:sp>
        <p:nvSpPr>
          <p:cNvPr id="36" name="object 3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55"/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125276" y="1577665"/>
            <a:ext cx="382905" cy="386080"/>
          </a:xfrm>
          <a:custGeom>
            <a:avLst/>
            <a:gdLst/>
            <a:ahLst/>
            <a:cxnLst/>
            <a:rect l="l" t="t" r="r" b="b"/>
            <a:pathLst>
              <a:path w="382904" h="386080">
                <a:moveTo>
                  <a:pt x="117067" y="16651"/>
                </a:moveTo>
                <a:lnTo>
                  <a:pt x="126727" y="8913"/>
                </a:lnTo>
                <a:lnTo>
                  <a:pt x="137896" y="3561"/>
                </a:lnTo>
                <a:lnTo>
                  <a:pt x="150649" y="591"/>
                </a:lnTo>
                <a:lnTo>
                  <a:pt x="165063" y="0"/>
                </a:lnTo>
                <a:lnTo>
                  <a:pt x="323275" y="5514"/>
                </a:lnTo>
                <a:lnTo>
                  <a:pt x="363272" y="21780"/>
                </a:lnTo>
                <a:lnTo>
                  <a:pt x="379553" y="61793"/>
                </a:lnTo>
                <a:lnTo>
                  <a:pt x="382879" y="218675"/>
                </a:lnTo>
                <a:lnTo>
                  <a:pt x="382380" y="232544"/>
                </a:lnTo>
                <a:lnTo>
                  <a:pt x="349149" y="277211"/>
                </a:lnTo>
                <a:lnTo>
                  <a:pt x="328896" y="281865"/>
                </a:lnTo>
                <a:lnTo>
                  <a:pt x="308957" y="278859"/>
                </a:lnTo>
                <a:lnTo>
                  <a:pt x="281449" y="247816"/>
                </a:lnTo>
                <a:lnTo>
                  <a:pt x="281079" y="174717"/>
                </a:lnTo>
                <a:lnTo>
                  <a:pt x="92651" y="363144"/>
                </a:lnTo>
                <a:lnTo>
                  <a:pt x="71963" y="378886"/>
                </a:lnTo>
                <a:lnTo>
                  <a:pt x="50986" y="385807"/>
                </a:lnTo>
                <a:lnTo>
                  <a:pt x="31066" y="383737"/>
                </a:lnTo>
                <a:lnTo>
                  <a:pt x="13559" y="372513"/>
                </a:lnTo>
                <a:lnTo>
                  <a:pt x="2249" y="354932"/>
                </a:lnTo>
                <a:lnTo>
                  <a:pt x="0" y="334922"/>
                </a:lnTo>
                <a:lnTo>
                  <a:pt x="6663" y="313935"/>
                </a:lnTo>
                <a:lnTo>
                  <a:pt x="22102" y="293428"/>
                </a:lnTo>
                <a:lnTo>
                  <a:pt x="210946" y="104584"/>
                </a:lnTo>
                <a:lnTo>
                  <a:pt x="167635" y="106357"/>
                </a:lnTo>
                <a:lnTo>
                  <a:pt x="122584" y="99943"/>
                </a:lnTo>
                <a:lnTo>
                  <a:pt x="99665" y="55505"/>
                </a:lnTo>
                <a:lnTo>
                  <a:pt x="104550" y="34935"/>
                </a:lnTo>
                <a:lnTo>
                  <a:pt x="117067" y="16651"/>
                </a:lnTo>
                <a:close/>
              </a:path>
            </a:pathLst>
          </a:custGeom>
          <a:solidFill>
            <a:srgbClr val="136D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71525" y="904875"/>
            <a:ext cx="57150" cy="1066800"/>
          </a:xfrm>
          <a:custGeom>
            <a:avLst/>
            <a:gdLst/>
            <a:ahLst/>
            <a:cxnLst/>
            <a:rect l="l" t="t" r="r" b="b"/>
            <a:pathLst>
              <a:path w="57150" h="1066800">
                <a:moveTo>
                  <a:pt x="57149" y="1066799"/>
                </a:moveTo>
                <a:lnTo>
                  <a:pt x="0" y="1066799"/>
                </a:lnTo>
                <a:lnTo>
                  <a:pt x="0" y="0"/>
                </a:lnTo>
                <a:lnTo>
                  <a:pt x="57149" y="0"/>
                </a:lnTo>
                <a:lnTo>
                  <a:pt x="57149" y="1066799"/>
                </a:lnTo>
                <a:close/>
              </a:path>
            </a:pathLst>
          </a:custGeom>
          <a:solidFill>
            <a:srgbClr val="1476F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dirty="0" spc="-70">
                <a:solidFill>
                  <a:srgbClr val="0F1C2A"/>
                </a:solidFill>
              </a:rPr>
              <a:t>New</a:t>
            </a:r>
            <a:r>
              <a:rPr dirty="0" spc="-325">
                <a:solidFill>
                  <a:srgbClr val="0F1C2A"/>
                </a:solidFill>
              </a:rPr>
              <a:t> </a:t>
            </a:r>
            <a:r>
              <a:rPr dirty="0" spc="-20">
                <a:solidFill>
                  <a:srgbClr val="0F1C2A"/>
                </a:solidFill>
              </a:rPr>
              <a:t>shortcuts,</a:t>
            </a:r>
          </a:p>
          <a:p>
            <a:pPr marL="12700">
              <a:lnSpc>
                <a:spcPts val="3229"/>
              </a:lnSpc>
            </a:pPr>
            <a:r>
              <a:rPr dirty="0" b="1">
                <a:solidFill>
                  <a:srgbClr val="0F1C2A"/>
                </a:solidFill>
                <a:latin typeface="Century Gothic"/>
                <a:cs typeface="Century Gothic"/>
              </a:rPr>
              <a:t>Boosted</a:t>
            </a:r>
            <a:r>
              <a:rPr dirty="0" spc="-60" b="1">
                <a:solidFill>
                  <a:srgbClr val="0F1C2A"/>
                </a:solidFill>
                <a:latin typeface="Century Gothic"/>
                <a:cs typeface="Century Gothic"/>
              </a:rPr>
              <a:t> </a:t>
            </a:r>
            <a:r>
              <a:rPr dirty="0" spc="90" b="1">
                <a:solidFill>
                  <a:srgbClr val="0F1C2A"/>
                </a:solidFill>
                <a:latin typeface="Century Gothic"/>
                <a:cs typeface="Century Gothic"/>
              </a:rPr>
              <a:t>eficiency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930275" y="892175"/>
            <a:ext cx="24993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58570" algn="l"/>
              </a:tabLst>
            </a:pPr>
            <a:r>
              <a:rPr dirty="0" sz="1200" spc="-175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50">
                <a:solidFill>
                  <a:srgbClr val="006CFF"/>
                </a:solidFill>
                <a:latin typeface="Verdana"/>
                <a:cs typeface="Verdana"/>
              </a:rPr>
              <a:t>M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P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dirty="0" sz="1200" spc="-6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V</a:t>
            </a:r>
            <a:r>
              <a:rPr dirty="0" sz="1200" spc="-4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5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D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W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dirty="0" sz="1200" spc="-6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K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006CFF"/>
                </a:solidFill>
                <a:latin typeface="Verdana"/>
                <a:cs typeface="Verdana"/>
              </a:rPr>
              <a:t>L</a:t>
            </a:r>
            <a:r>
              <a:rPr dirty="0" sz="1200" spc="-105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dirty="0" sz="1200" spc="-50">
                <a:solidFill>
                  <a:srgbClr val="006CFF"/>
                </a:solidFill>
                <a:latin typeface="Verdana"/>
                <a:cs typeface="Verdana"/>
              </a:rPr>
              <a:t> W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06500" y="3168650"/>
            <a:ext cx="102806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10" b="1">
                <a:solidFill>
                  <a:srgbClr val="2D3A48"/>
                </a:solidFill>
                <a:latin typeface="Century Gothic"/>
                <a:cs typeface="Century Gothic"/>
              </a:rPr>
              <a:t>Smarter</a:t>
            </a:r>
            <a:r>
              <a:rPr dirty="0" sz="1050" spc="7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Search</a:t>
            </a:r>
            <a:endParaRPr sz="1050">
              <a:latin typeface="Century Gothic"/>
              <a:cs typeface="Century Gothic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9047" y="3421627"/>
            <a:ext cx="1469440" cy="106518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9047" y="3974077"/>
            <a:ext cx="818283" cy="105470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1206491" y="3332479"/>
            <a:ext cx="2864485" cy="113982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algn="just" marL="12700" marR="5080" indent="1515110">
              <a:lnSpc>
                <a:spcPct val="152300"/>
              </a:lnSpc>
              <a:spcBef>
                <a:spcPts val="55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fexible</a:t>
            </a:r>
            <a:r>
              <a:rPr dirty="0" sz="800" spc="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search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options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allow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search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table</a:t>
            </a:r>
            <a:r>
              <a:rPr dirty="0" sz="800" spc="-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number,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 customer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name</a:t>
            </a:r>
            <a:r>
              <a:rPr dirty="0" sz="800" spc="-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or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check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number.</a:t>
            </a:r>
            <a:endParaRPr sz="800">
              <a:latin typeface="Verdana"/>
              <a:cs typeface="Verdana"/>
            </a:endParaRPr>
          </a:p>
          <a:p>
            <a:pPr algn="just" marL="12700" marR="5080" indent="862330">
              <a:lnSpc>
                <a:spcPts val="1500"/>
              </a:lnSpc>
              <a:spcBef>
                <a:spcPts val="30"/>
              </a:spcBef>
            </a:pP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Previously,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search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required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match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few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letters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typed.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Now,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simply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type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part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of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name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matching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items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populate.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06491" y="4601036"/>
            <a:ext cx="2864485" cy="98615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Cash</a:t>
            </a:r>
            <a:r>
              <a:rPr dirty="0" sz="1050" spc="1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out</a:t>
            </a:r>
            <a:r>
              <a:rPr dirty="0" sz="1050" spc="1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individual</a:t>
            </a:r>
            <a:r>
              <a:rPr dirty="0" sz="1050" spc="1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seats</a:t>
            </a:r>
            <a:r>
              <a:rPr dirty="0" sz="1050" spc="1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instantly</a:t>
            </a:r>
            <a:endParaRPr sz="1050">
              <a:latin typeface="Century Gothic"/>
              <a:cs typeface="Century Gothic"/>
            </a:endParaRPr>
          </a:p>
          <a:p>
            <a:pPr marL="12700" marR="5080">
              <a:lnSpc>
                <a:spcPts val="1500"/>
              </a:lnSpc>
              <a:spcBef>
                <a:spcPts val="15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You’re</a:t>
            </a:r>
            <a:r>
              <a:rPr dirty="0" sz="800" spc="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busy</a:t>
            </a:r>
            <a:r>
              <a:rPr dirty="0" sz="800" spc="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–</a:t>
            </a:r>
            <a:r>
              <a:rPr dirty="0" sz="800" spc="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especially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when</a:t>
            </a:r>
            <a:r>
              <a:rPr dirty="0" sz="800" spc="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party</a:t>
            </a:r>
            <a:r>
              <a:rPr dirty="0" sz="800" spc="1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trying</a:t>
            </a:r>
            <a:r>
              <a:rPr dirty="0" sz="800" spc="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cash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out.</a:t>
            </a:r>
            <a:r>
              <a:rPr dirty="0" sz="800" spc="1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1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1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1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take</a:t>
            </a:r>
            <a:r>
              <a:rPr dirty="0" sz="800" spc="1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r>
              <a:rPr dirty="0" sz="800" spc="1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dirty="0" sz="800" spc="1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individual</a:t>
            </a:r>
            <a:r>
              <a:rPr dirty="0" sz="800" spc="1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seats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ts val="1430"/>
              </a:lnSpc>
              <a:spcBef>
                <a:spcPts val="30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directly</a:t>
            </a:r>
            <a:r>
              <a:rPr dirty="0" sz="800" spc="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dirty="0" sz="800" spc="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order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screen,</a:t>
            </a:r>
            <a:r>
              <a:rPr dirty="0" sz="800" spc="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bypassing</a:t>
            </a:r>
            <a:r>
              <a:rPr dirty="0" sz="800" spc="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payment screen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completely.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206491" y="5703339"/>
            <a:ext cx="2863850" cy="817244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Split</a:t>
            </a:r>
            <a:r>
              <a:rPr dirty="0" sz="1050" spc="2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all</a:t>
            </a:r>
            <a:r>
              <a:rPr dirty="0" sz="1050" spc="2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items</a:t>
            </a:r>
            <a:r>
              <a:rPr dirty="0" sz="1050" spc="3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in</a:t>
            </a:r>
            <a:r>
              <a:rPr dirty="0" sz="1050" spc="2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55" b="1">
                <a:solidFill>
                  <a:srgbClr val="2D3A48"/>
                </a:solidFill>
                <a:latin typeface="Century Gothic"/>
                <a:cs typeface="Century Gothic"/>
              </a:rPr>
              <a:t>a</a:t>
            </a:r>
            <a:r>
              <a:rPr dirty="0" sz="1050" spc="2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single </a:t>
            </a:r>
            <a:r>
              <a:rPr dirty="0" sz="1050" spc="-25" b="1">
                <a:solidFill>
                  <a:srgbClr val="2D3A48"/>
                </a:solidFill>
                <a:latin typeface="Century Gothic"/>
                <a:cs typeface="Century Gothic"/>
              </a:rPr>
              <a:t>tap</a:t>
            </a:r>
            <a:endParaRPr sz="10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Simply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enter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how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many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times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want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share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item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48400"/>
              </a:lnSpc>
              <a:spcBef>
                <a:spcPts val="75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dirty="0" sz="800" spc="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split</a:t>
            </a:r>
            <a:r>
              <a:rPr dirty="0" sz="800" spc="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everything</a:t>
            </a:r>
            <a:r>
              <a:rPr dirty="0" sz="800" spc="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dirty="0" sz="800" spc="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that</a:t>
            </a:r>
            <a:r>
              <a:rPr dirty="0" sz="800" spc="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denomination on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separate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seats.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206491" y="6636789"/>
            <a:ext cx="2863850" cy="626745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Re-ring</a:t>
            </a:r>
            <a:r>
              <a:rPr dirty="0" sz="1050" spc="-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multiple drinks</a:t>
            </a:r>
            <a:r>
              <a:rPr dirty="0" sz="1050" spc="-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50" b="1">
                <a:solidFill>
                  <a:srgbClr val="2D3A48"/>
                </a:solidFill>
                <a:latin typeface="Century Gothic"/>
                <a:cs typeface="Century Gothic"/>
              </a:rPr>
              <a:t>at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once</a:t>
            </a:r>
            <a:endParaRPr sz="1050">
              <a:latin typeface="Century Gothic"/>
              <a:cs typeface="Century Gothic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Quickly</a:t>
            </a:r>
            <a:r>
              <a:rPr dirty="0" sz="800" spc="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ring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multiple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drinks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dirty="0" sz="800" spc="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tap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repeat</a:t>
            </a:r>
            <a:r>
              <a:rPr dirty="0" sz="800" spc="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or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edit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attached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modifications.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206491" y="7401386"/>
            <a:ext cx="2863850" cy="614680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50" spc="-35" b="1">
                <a:solidFill>
                  <a:srgbClr val="2D3A48"/>
                </a:solidFill>
                <a:latin typeface="Century Gothic"/>
                <a:cs typeface="Century Gothic"/>
              </a:rPr>
              <a:t>Void</a:t>
            </a:r>
            <a:r>
              <a:rPr dirty="0" sz="1050" spc="-4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95" b="1">
                <a:solidFill>
                  <a:srgbClr val="2D3A48"/>
                </a:solidFill>
                <a:latin typeface="Century Gothic"/>
                <a:cs typeface="Century Gothic"/>
              </a:rPr>
              <a:t>&amp;</a:t>
            </a:r>
            <a:r>
              <a:rPr dirty="0" sz="1050" spc="-7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close</a:t>
            </a:r>
            <a:r>
              <a:rPr dirty="0" sz="1050" spc="-4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55" b="1">
                <a:solidFill>
                  <a:srgbClr val="2D3A48"/>
                </a:solidFill>
                <a:latin typeface="Century Gothic"/>
                <a:cs typeface="Century Gothic"/>
              </a:rPr>
              <a:t>a</a:t>
            </a:r>
            <a:r>
              <a:rPr dirty="0" sz="1050" spc="-4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55" b="1">
                <a:solidFill>
                  <a:srgbClr val="2D3A48"/>
                </a:solidFill>
                <a:latin typeface="Century Gothic"/>
                <a:cs typeface="Century Gothic"/>
              </a:rPr>
              <a:t>check</a:t>
            </a:r>
            <a:r>
              <a:rPr dirty="0" sz="1050" spc="-6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instantly</a:t>
            </a:r>
            <a:endParaRPr sz="1050">
              <a:latin typeface="Century Gothic"/>
              <a:cs typeface="Century Gothic"/>
            </a:endParaRPr>
          </a:p>
          <a:p>
            <a:pPr marL="12700" marR="5080">
              <a:lnSpc>
                <a:spcPts val="1500"/>
              </a:lnSpc>
              <a:tabLst>
                <a:tab pos="1864995" algn="l"/>
              </a:tabLst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229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229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2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void</a:t>
            </a:r>
            <a:r>
              <a:rPr dirty="0" sz="800" spc="2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dirty="0" sz="800" spc="229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items</a:t>
            </a:r>
            <a:r>
              <a:rPr dirty="0" sz="800" spc="2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off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	an</a:t>
            </a:r>
            <a:r>
              <a:rPr dirty="0" sz="800" spc="2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open</a:t>
            </a:r>
            <a:r>
              <a:rPr dirty="0" sz="800" spc="2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check</a:t>
            </a:r>
            <a:r>
              <a:rPr dirty="0" sz="800" spc="254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to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dirty="0" sz="8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void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close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entire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ticket.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192604" y="8094133"/>
            <a:ext cx="2897505" cy="817244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spc="-55" b="1">
                <a:solidFill>
                  <a:srgbClr val="2D3A48"/>
                </a:solidFill>
                <a:latin typeface="Century Gothic"/>
                <a:cs typeface="Century Gothic"/>
              </a:rPr>
              <a:t>Make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higher</a:t>
            </a:r>
            <a:r>
              <a:rPr dirty="0" sz="1050" spc="-5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50" b="1">
                <a:solidFill>
                  <a:srgbClr val="2D3A48"/>
                </a:solidFill>
                <a:latin typeface="Century Gothic"/>
                <a:cs typeface="Century Gothic"/>
              </a:rPr>
              <a:t>tips</a:t>
            </a:r>
            <a:r>
              <a:rPr dirty="0" sz="1050" spc="-2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50" b="1">
                <a:solidFill>
                  <a:srgbClr val="2D3A48"/>
                </a:solidFill>
                <a:latin typeface="Century Gothic"/>
                <a:cs typeface="Century Gothic"/>
              </a:rPr>
              <a:t>with</a:t>
            </a:r>
            <a:r>
              <a:rPr dirty="0" sz="1050" spc="-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preset</a:t>
            </a:r>
            <a:r>
              <a:rPr dirty="0" sz="1050" spc="-3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tip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 percentages</a:t>
            </a:r>
            <a:endParaRPr sz="1050">
              <a:latin typeface="Century Gothic"/>
              <a:cs typeface="Century Gothic"/>
            </a:endParaRPr>
          </a:p>
          <a:p>
            <a:pPr marL="12700" marR="235585">
              <a:lnSpc>
                <a:spcPct val="148400"/>
              </a:lnSpc>
              <a:spcBef>
                <a:spcPts val="25"/>
              </a:spcBef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optional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setting,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rotate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POS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screen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during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checkout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customer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choose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preset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amount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large,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easy-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to-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read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options.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30266" y="2170429"/>
            <a:ext cx="6111240" cy="66357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60"/>
              </a:spcBef>
            </a:pPr>
            <a:r>
              <a:rPr dirty="0" sz="1200" spc="-55">
                <a:solidFill>
                  <a:srgbClr val="62778B"/>
                </a:solidFill>
                <a:latin typeface="Verdana"/>
                <a:cs typeface="Verdana"/>
              </a:rPr>
              <a:t>Version</a:t>
            </a:r>
            <a:r>
              <a:rPr dirty="0" sz="12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204">
                <a:solidFill>
                  <a:srgbClr val="62778B"/>
                </a:solidFill>
                <a:latin typeface="Verdana"/>
                <a:cs typeface="Verdana"/>
              </a:rPr>
              <a:t>10</a:t>
            </a:r>
            <a:r>
              <a:rPr dirty="0" sz="12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12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62778B"/>
                </a:solidFill>
                <a:latin typeface="Verdana"/>
                <a:cs typeface="Verdana"/>
              </a:rPr>
              <a:t>packed</a:t>
            </a:r>
            <a:r>
              <a:rPr dirty="0" sz="1200" spc="-114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62778B"/>
                </a:solidFill>
                <a:latin typeface="Verdana"/>
                <a:cs typeface="Verdana"/>
              </a:rPr>
              <a:t>full</a:t>
            </a:r>
            <a:r>
              <a:rPr dirty="0" sz="120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r>
              <a:rPr dirty="0" sz="1200" spc="-1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62778B"/>
                </a:solidFill>
                <a:latin typeface="Verdana"/>
                <a:cs typeface="Verdana"/>
              </a:rPr>
              <a:t>shortcuts</a:t>
            </a:r>
            <a:r>
              <a:rPr dirty="0" sz="1200" spc="-1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12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30">
                <a:solidFill>
                  <a:srgbClr val="62778B"/>
                </a:solidFill>
                <a:latin typeface="Verdana"/>
                <a:cs typeface="Verdana"/>
              </a:rPr>
              <a:t>reduce</a:t>
            </a:r>
            <a:r>
              <a:rPr dirty="0" sz="120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62778B"/>
                </a:solidFill>
                <a:latin typeface="Verdana"/>
                <a:cs typeface="Verdana"/>
              </a:rPr>
              <a:t>staff’s</a:t>
            </a:r>
            <a:r>
              <a:rPr dirty="0" sz="12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62778B"/>
                </a:solidFill>
                <a:latin typeface="Verdana"/>
                <a:cs typeface="Verdana"/>
              </a:rPr>
              <a:t>computer</a:t>
            </a:r>
            <a:r>
              <a:rPr dirty="0" sz="1200" spc="-1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70">
                <a:solidFill>
                  <a:srgbClr val="62778B"/>
                </a:solidFill>
                <a:latin typeface="Verdana"/>
                <a:cs typeface="Verdana"/>
              </a:rPr>
              <a:t>time.</a:t>
            </a:r>
            <a:r>
              <a:rPr dirty="0" sz="1200" spc="-1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62778B"/>
                </a:solidFill>
                <a:latin typeface="Verdana"/>
                <a:cs typeface="Verdana"/>
              </a:rPr>
              <a:t>New</a:t>
            </a:r>
            <a:r>
              <a:rPr dirty="0" sz="1200" spc="-12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62778B"/>
                </a:solidFill>
                <a:latin typeface="Verdana"/>
                <a:cs typeface="Verdana"/>
              </a:rPr>
              <a:t>shortcuts </a:t>
            </a:r>
            <a:r>
              <a:rPr dirty="0" sz="1200" spc="-25">
                <a:solidFill>
                  <a:srgbClr val="62778B"/>
                </a:solidFill>
                <a:latin typeface="Verdana"/>
                <a:cs typeface="Verdana"/>
              </a:rPr>
              <a:t>include</a:t>
            </a:r>
            <a:r>
              <a:rPr dirty="0" sz="1200" spc="-1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62778B"/>
                </a:solidFill>
                <a:latin typeface="Verdana"/>
                <a:cs typeface="Verdana"/>
              </a:rPr>
              <a:t>faster</a:t>
            </a:r>
            <a:r>
              <a:rPr dirty="0" sz="1200" spc="-1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30">
                <a:solidFill>
                  <a:srgbClr val="62778B"/>
                </a:solidFill>
                <a:latin typeface="Verdana"/>
                <a:cs typeface="Verdana"/>
              </a:rPr>
              <a:t>split</a:t>
            </a:r>
            <a:r>
              <a:rPr dirty="0" sz="12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62778B"/>
                </a:solidFill>
                <a:latin typeface="Verdana"/>
                <a:cs typeface="Verdana"/>
              </a:rPr>
              <a:t>payments,</a:t>
            </a:r>
            <a:r>
              <a:rPr dirty="0" sz="12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62778B"/>
                </a:solidFill>
                <a:latin typeface="Verdana"/>
                <a:cs typeface="Verdana"/>
              </a:rPr>
              <a:t>auto-</a:t>
            </a:r>
            <a:r>
              <a:rPr dirty="0" sz="1200" spc="-35">
                <a:solidFill>
                  <a:srgbClr val="62778B"/>
                </a:solidFill>
                <a:latin typeface="Verdana"/>
                <a:cs typeface="Verdana"/>
              </a:rPr>
              <a:t>voiding</a:t>
            </a:r>
            <a:r>
              <a:rPr dirty="0" sz="1200" spc="-1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dirty="0" sz="1200" spc="-1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120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45">
                <a:solidFill>
                  <a:srgbClr val="62778B"/>
                </a:solidFill>
                <a:latin typeface="Verdana"/>
                <a:cs typeface="Verdana"/>
              </a:rPr>
              <a:t>order</a:t>
            </a:r>
            <a:r>
              <a:rPr dirty="0" sz="1200" spc="-1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62778B"/>
                </a:solidFill>
                <a:latin typeface="Verdana"/>
                <a:cs typeface="Verdana"/>
              </a:rPr>
              <a:t>screen,</a:t>
            </a:r>
            <a:r>
              <a:rPr dirty="0" sz="12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12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62778B"/>
                </a:solidFill>
                <a:latin typeface="Verdana"/>
                <a:cs typeface="Verdana"/>
              </a:rPr>
              <a:t>multi-ring</a:t>
            </a:r>
            <a:r>
              <a:rPr dirty="0" sz="12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62778B"/>
                </a:solidFill>
                <a:latin typeface="Verdana"/>
                <a:cs typeface="Verdana"/>
              </a:rPr>
              <a:t>next </a:t>
            </a:r>
            <a:r>
              <a:rPr dirty="0" sz="1200" spc="-50">
                <a:solidFill>
                  <a:srgbClr val="62778B"/>
                </a:solidFill>
                <a:latin typeface="Verdana"/>
                <a:cs typeface="Verdana"/>
              </a:rPr>
              <a:t>round</a:t>
            </a:r>
            <a:r>
              <a:rPr dirty="0" sz="1200" spc="-1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62778B"/>
                </a:solidFill>
                <a:latin typeface="Verdana"/>
                <a:cs typeface="Verdana"/>
              </a:rPr>
              <a:t>capability.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0" y="9496440"/>
            <a:ext cx="7772400" cy="561975"/>
          </a:xfrm>
          <a:custGeom>
            <a:avLst/>
            <a:gdLst/>
            <a:ahLst/>
            <a:cxnLst/>
            <a:rect l="l" t="t" r="r" b="b"/>
            <a:pathLst>
              <a:path w="7772400" h="561975">
                <a:moveTo>
                  <a:pt x="7542180" y="561959"/>
                </a:moveTo>
                <a:lnTo>
                  <a:pt x="0" y="561959"/>
                </a:lnTo>
                <a:lnTo>
                  <a:pt x="0" y="0"/>
                </a:lnTo>
                <a:lnTo>
                  <a:pt x="7539533" y="0"/>
                </a:lnTo>
                <a:lnTo>
                  <a:pt x="7615379" y="436"/>
                </a:lnTo>
                <a:lnTo>
                  <a:pt x="7686869" y="1694"/>
                </a:lnTo>
                <a:lnTo>
                  <a:pt x="7752784" y="3696"/>
                </a:lnTo>
                <a:lnTo>
                  <a:pt x="7772400" y="4581"/>
                </a:lnTo>
                <a:lnTo>
                  <a:pt x="7772400" y="557393"/>
                </a:lnTo>
                <a:lnTo>
                  <a:pt x="7752784" y="558278"/>
                </a:lnTo>
                <a:lnTo>
                  <a:pt x="7686869" y="560280"/>
                </a:lnTo>
                <a:lnTo>
                  <a:pt x="7615379" y="561538"/>
                </a:lnTo>
                <a:lnTo>
                  <a:pt x="7542180" y="561959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4696551" y="3138170"/>
            <a:ext cx="2521585" cy="1143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05765">
              <a:lnSpc>
                <a:spcPct val="119000"/>
              </a:lnSpc>
              <a:spcBef>
                <a:spcPts val="100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Prompt</a:t>
            </a:r>
            <a:r>
              <a:rPr dirty="0" sz="1050" spc="2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servers‘</a:t>
            </a:r>
            <a:r>
              <a:rPr dirty="0" sz="1050" spc="3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drinks</a:t>
            </a:r>
            <a:r>
              <a:rPr dirty="0" sz="1050" spc="3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50" b="1">
                <a:solidFill>
                  <a:srgbClr val="2D3A48"/>
                </a:solidFill>
                <a:latin typeface="Century Gothic"/>
                <a:cs typeface="Century Gothic"/>
              </a:rPr>
              <a:t>at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 the</a:t>
            </a:r>
            <a:r>
              <a:rPr dirty="0" sz="1050" spc="3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25" b="1">
                <a:solidFill>
                  <a:srgbClr val="2D3A48"/>
                </a:solidFill>
                <a:latin typeface="Century Gothic"/>
                <a:cs typeface="Century Gothic"/>
              </a:rPr>
              <a:t>bar </a:t>
            </a:r>
            <a:r>
              <a:rPr dirty="0" sz="1050" spc="10" b="1">
                <a:solidFill>
                  <a:srgbClr val="2D3A48"/>
                </a:solidFill>
                <a:latin typeface="Century Gothic"/>
                <a:cs typeface="Century Gothic"/>
              </a:rPr>
              <a:t>station</a:t>
            </a:r>
            <a:r>
              <a:rPr dirty="0" sz="1050" spc="2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50" b="1">
                <a:solidFill>
                  <a:srgbClr val="2D3A48"/>
                </a:solidFill>
                <a:latin typeface="Century Gothic"/>
                <a:cs typeface="Century Gothic"/>
              </a:rPr>
              <a:t>with</a:t>
            </a:r>
            <a:r>
              <a:rPr dirty="0" sz="1050" spc="4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Berg</a:t>
            </a:r>
            <a:endParaRPr sz="10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Berg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Liquor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Control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System,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drinks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entered</a:t>
            </a:r>
            <a:endParaRPr sz="800">
              <a:latin typeface="Verdana"/>
              <a:cs typeface="Verdana"/>
            </a:endParaRPr>
          </a:p>
          <a:p>
            <a:pPr marL="12700" marR="65405">
              <a:lnSpc>
                <a:spcPct val="152300"/>
              </a:lnSpc>
              <a:spcBef>
                <a:spcPts val="35"/>
              </a:spcBef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server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stations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will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automatically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populate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bartender’s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terminal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unlocks the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controls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make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drink.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696551" y="4398414"/>
            <a:ext cx="2503170" cy="1007744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Prevent</a:t>
            </a:r>
            <a:r>
              <a:rPr dirty="0" sz="1050" spc="-4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walkouts</a:t>
            </a:r>
            <a:r>
              <a:rPr dirty="0" sz="1050" spc="-1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95" b="1">
                <a:solidFill>
                  <a:srgbClr val="2D3A48"/>
                </a:solidFill>
                <a:latin typeface="Century Gothic"/>
                <a:cs typeface="Century Gothic"/>
              </a:rPr>
              <a:t>&amp;</a:t>
            </a:r>
            <a:r>
              <a:rPr dirty="0" sz="1050" spc="-5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30" b="1">
                <a:solidFill>
                  <a:srgbClr val="2D3A48"/>
                </a:solidFill>
                <a:latin typeface="Century Gothic"/>
                <a:cs typeface="Century Gothic"/>
              </a:rPr>
              <a:t>speed</a:t>
            </a:r>
            <a:r>
              <a:rPr dirty="0" sz="1050" spc="-1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35" b="1">
                <a:solidFill>
                  <a:srgbClr val="2D3A48"/>
                </a:solidFill>
                <a:latin typeface="Century Gothic"/>
                <a:cs typeface="Century Gothic"/>
              </a:rPr>
              <a:t>up</a:t>
            </a:r>
            <a:r>
              <a:rPr dirty="0" sz="1050" spc="-2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checkout</a:t>
            </a:r>
            <a:endParaRPr sz="1050">
              <a:latin typeface="Century Gothic"/>
              <a:cs typeface="Century Gothic"/>
            </a:endParaRPr>
          </a:p>
          <a:p>
            <a:pPr marL="12700" marR="201295">
              <a:lnSpc>
                <a:spcPct val="148400"/>
              </a:lnSpc>
              <a:spcBef>
                <a:spcPts val="25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Useful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in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bars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breweries,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attach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a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credit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card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table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eliminate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stress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endParaRPr sz="800">
              <a:latin typeface="Verdana"/>
              <a:cs typeface="Verdana"/>
            </a:endParaRPr>
          </a:p>
          <a:p>
            <a:pPr marL="12700" marR="176530">
              <a:lnSpc>
                <a:spcPct val="156200"/>
              </a:lnSpc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potential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walkouts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provides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customer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quick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option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when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ready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out.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696551" y="5534486"/>
            <a:ext cx="2346960" cy="805180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Easily</a:t>
            </a:r>
            <a:r>
              <a:rPr dirty="0" sz="1050" spc="-40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delete</a:t>
            </a:r>
            <a:r>
              <a:rPr dirty="0" sz="1050" spc="-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single</a:t>
            </a:r>
            <a:r>
              <a:rPr dirty="0" sz="1050" spc="-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line</a:t>
            </a:r>
            <a:r>
              <a:rPr dirty="0" sz="1050" spc="-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items</a:t>
            </a:r>
            <a:endParaRPr sz="1050">
              <a:latin typeface="Century Gothic"/>
              <a:cs typeface="Century Gothic"/>
            </a:endParaRPr>
          </a:p>
          <a:p>
            <a:pPr marL="12700" marR="5080">
              <a:lnSpc>
                <a:spcPts val="1500"/>
              </a:lnSpc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Delete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line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item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(menu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item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modifier)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without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having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delete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entire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item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re- enter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it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before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sending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kitchen.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696551" y="6467936"/>
            <a:ext cx="2534920" cy="98615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50" spc="50" b="1">
                <a:solidFill>
                  <a:srgbClr val="2D3A48"/>
                </a:solidFill>
                <a:latin typeface="Century Gothic"/>
                <a:cs typeface="Century Gothic"/>
              </a:rPr>
              <a:t>Simpliied</a:t>
            </a:r>
            <a:r>
              <a:rPr dirty="0" sz="1050" spc="-3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course</a:t>
            </a:r>
            <a:r>
              <a:rPr dirty="0" sz="1050" spc="-3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ordering</a:t>
            </a:r>
            <a:endParaRPr sz="10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Course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ordering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completely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automated.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52300"/>
              </a:lnSpc>
              <a:spcBef>
                <a:spcPts val="40"/>
              </a:spcBef>
            </a:pP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Items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are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preprogrammed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specific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courses,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if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an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item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needs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be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changed,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simply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switch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50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course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“change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course”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button.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696551" y="7570239"/>
            <a:ext cx="2378075" cy="626745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Email</a:t>
            </a:r>
            <a:r>
              <a:rPr dirty="0" sz="1050" spc="-3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2D3A48"/>
                </a:solidFill>
                <a:latin typeface="Century Gothic"/>
                <a:cs typeface="Century Gothic"/>
              </a:rPr>
              <a:t>customer</a:t>
            </a:r>
            <a:r>
              <a:rPr dirty="0" sz="1050" spc="-55" b="1">
                <a:solidFill>
                  <a:srgbClr val="2D3A48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2D3A48"/>
                </a:solidFill>
                <a:latin typeface="Century Gothic"/>
                <a:cs typeface="Century Gothic"/>
              </a:rPr>
              <a:t>receipts</a:t>
            </a:r>
            <a:endParaRPr sz="1050">
              <a:latin typeface="Century Gothic"/>
              <a:cs typeface="Century Gothic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email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receipts.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Find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out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how</a:t>
            </a:r>
            <a:r>
              <a:rPr dirty="0" sz="800" spc="-9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you‘re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doing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attaching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survey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link.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6375" y="3209221"/>
            <a:ext cx="149826" cy="149017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8610" y="5819971"/>
            <a:ext cx="180974" cy="180794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205" y="6761196"/>
            <a:ext cx="149291" cy="184676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2706" y="7505700"/>
            <a:ext cx="114300" cy="161763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69135" y="7698919"/>
            <a:ext cx="134754" cy="125288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71873" y="5629698"/>
            <a:ext cx="151307" cy="142372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70160" y="4534515"/>
            <a:ext cx="131138" cy="138995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84142" y="3211921"/>
            <a:ext cx="258483" cy="168837"/>
          </a:xfrm>
          <a:prstGeom prst="rect">
            <a:avLst/>
          </a:prstGeom>
        </p:spPr>
      </p:pic>
      <p:grpSp>
        <p:nvGrpSpPr>
          <p:cNvPr id="30" name="object 30" descr=""/>
          <p:cNvGrpSpPr/>
          <p:nvPr/>
        </p:nvGrpSpPr>
        <p:grpSpPr>
          <a:xfrm>
            <a:off x="1032494" y="4715282"/>
            <a:ext cx="93980" cy="341630"/>
            <a:chOff x="1032494" y="4715282"/>
            <a:chExt cx="93980" cy="341630"/>
          </a:xfrm>
        </p:grpSpPr>
        <p:sp>
          <p:nvSpPr>
            <p:cNvPr id="31" name="object 31" descr=""/>
            <p:cNvSpPr/>
            <p:nvPr/>
          </p:nvSpPr>
          <p:spPr>
            <a:xfrm>
              <a:off x="1038726" y="4969601"/>
              <a:ext cx="81280" cy="80645"/>
            </a:xfrm>
            <a:custGeom>
              <a:avLst/>
              <a:gdLst/>
              <a:ahLst/>
              <a:cxnLst/>
              <a:rect l="l" t="t" r="r" b="b"/>
              <a:pathLst>
                <a:path w="81280" h="80645">
                  <a:moveTo>
                    <a:pt x="81022" y="80639"/>
                  </a:moveTo>
                  <a:lnTo>
                    <a:pt x="0" y="80639"/>
                  </a:lnTo>
                  <a:lnTo>
                    <a:pt x="0" y="0"/>
                  </a:lnTo>
                  <a:lnTo>
                    <a:pt x="81022" y="0"/>
                  </a:lnTo>
                  <a:lnTo>
                    <a:pt x="81022" y="80639"/>
                  </a:lnTo>
                  <a:close/>
                </a:path>
              </a:pathLst>
            </a:custGeom>
            <a:solidFill>
              <a:srgbClr val="ECEFF0">
                <a:alpha val="3764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032494" y="4715282"/>
              <a:ext cx="93980" cy="341630"/>
            </a:xfrm>
            <a:custGeom>
              <a:avLst/>
              <a:gdLst/>
              <a:ahLst/>
              <a:cxnLst/>
              <a:rect l="l" t="t" r="r" b="b"/>
              <a:pathLst>
                <a:path w="93980" h="341629">
                  <a:moveTo>
                    <a:pt x="90699" y="341160"/>
                  </a:moveTo>
                  <a:lnTo>
                    <a:pt x="2789" y="341160"/>
                  </a:lnTo>
                  <a:lnTo>
                    <a:pt x="0" y="338387"/>
                  </a:lnTo>
                  <a:lnTo>
                    <a:pt x="0" y="250890"/>
                  </a:lnTo>
                  <a:lnTo>
                    <a:pt x="2786" y="248116"/>
                  </a:lnTo>
                  <a:lnTo>
                    <a:pt x="90699" y="248116"/>
                  </a:lnTo>
                  <a:lnTo>
                    <a:pt x="93483" y="250890"/>
                  </a:lnTo>
                  <a:lnTo>
                    <a:pt x="93486" y="260521"/>
                  </a:lnTo>
                  <a:lnTo>
                    <a:pt x="12463" y="260521"/>
                  </a:lnTo>
                  <a:lnTo>
                    <a:pt x="12463" y="328756"/>
                  </a:lnTo>
                  <a:lnTo>
                    <a:pt x="93486" y="328756"/>
                  </a:lnTo>
                  <a:lnTo>
                    <a:pt x="93486" y="338387"/>
                  </a:lnTo>
                  <a:lnTo>
                    <a:pt x="90699" y="341160"/>
                  </a:lnTo>
                  <a:close/>
                </a:path>
                <a:path w="93980" h="341629">
                  <a:moveTo>
                    <a:pt x="93486" y="328756"/>
                  </a:moveTo>
                  <a:lnTo>
                    <a:pt x="81022" y="328756"/>
                  </a:lnTo>
                  <a:lnTo>
                    <a:pt x="81022" y="260521"/>
                  </a:lnTo>
                  <a:lnTo>
                    <a:pt x="93486" y="260521"/>
                  </a:lnTo>
                  <a:lnTo>
                    <a:pt x="93486" y="328756"/>
                  </a:lnTo>
                  <a:close/>
                </a:path>
                <a:path w="93980" h="341629">
                  <a:moveTo>
                    <a:pt x="90699" y="217102"/>
                  </a:moveTo>
                  <a:lnTo>
                    <a:pt x="2789" y="217102"/>
                  </a:lnTo>
                  <a:lnTo>
                    <a:pt x="0" y="214328"/>
                  </a:lnTo>
                  <a:lnTo>
                    <a:pt x="2" y="126831"/>
                  </a:lnTo>
                  <a:lnTo>
                    <a:pt x="2786" y="124058"/>
                  </a:lnTo>
                  <a:lnTo>
                    <a:pt x="90699" y="124058"/>
                  </a:lnTo>
                  <a:lnTo>
                    <a:pt x="93486" y="126831"/>
                  </a:lnTo>
                  <a:lnTo>
                    <a:pt x="93486" y="136463"/>
                  </a:lnTo>
                  <a:lnTo>
                    <a:pt x="12463" y="136463"/>
                  </a:lnTo>
                  <a:lnTo>
                    <a:pt x="12463" y="204697"/>
                  </a:lnTo>
                  <a:lnTo>
                    <a:pt x="93486" y="204697"/>
                  </a:lnTo>
                  <a:lnTo>
                    <a:pt x="93486" y="214328"/>
                  </a:lnTo>
                  <a:lnTo>
                    <a:pt x="90699" y="217102"/>
                  </a:lnTo>
                  <a:close/>
                </a:path>
                <a:path w="93980" h="341629">
                  <a:moveTo>
                    <a:pt x="93486" y="204697"/>
                  </a:moveTo>
                  <a:lnTo>
                    <a:pt x="81022" y="204697"/>
                  </a:lnTo>
                  <a:lnTo>
                    <a:pt x="81022" y="136463"/>
                  </a:lnTo>
                  <a:lnTo>
                    <a:pt x="93486" y="136463"/>
                  </a:lnTo>
                  <a:lnTo>
                    <a:pt x="93486" y="204697"/>
                  </a:lnTo>
                  <a:close/>
                </a:path>
                <a:path w="93980" h="341629">
                  <a:moveTo>
                    <a:pt x="57330" y="183451"/>
                  </a:moveTo>
                  <a:lnTo>
                    <a:pt x="43766" y="183451"/>
                  </a:lnTo>
                  <a:lnTo>
                    <a:pt x="61064" y="143271"/>
                  </a:lnTo>
                  <a:lnTo>
                    <a:pt x="64752" y="141815"/>
                  </a:lnTo>
                  <a:lnTo>
                    <a:pt x="71058" y="144517"/>
                  </a:lnTo>
                  <a:lnTo>
                    <a:pt x="72527" y="148165"/>
                  </a:lnTo>
                  <a:lnTo>
                    <a:pt x="57330" y="183451"/>
                  </a:lnTo>
                  <a:close/>
                </a:path>
                <a:path w="93980" h="341629">
                  <a:moveTo>
                    <a:pt x="47412" y="198495"/>
                  </a:moveTo>
                  <a:lnTo>
                    <a:pt x="45673" y="198495"/>
                  </a:lnTo>
                  <a:lnTo>
                    <a:pt x="44601" y="198215"/>
                  </a:lnTo>
                  <a:lnTo>
                    <a:pt x="18849" y="183569"/>
                  </a:lnTo>
                  <a:lnTo>
                    <a:pt x="17808" y="179789"/>
                  </a:lnTo>
                  <a:lnTo>
                    <a:pt x="21223" y="173825"/>
                  </a:lnTo>
                  <a:lnTo>
                    <a:pt x="25021" y="172772"/>
                  </a:lnTo>
                  <a:lnTo>
                    <a:pt x="43766" y="183451"/>
                  </a:lnTo>
                  <a:lnTo>
                    <a:pt x="57330" y="183451"/>
                  </a:lnTo>
                  <a:lnTo>
                    <a:pt x="51770" y="196361"/>
                  </a:lnTo>
                  <a:lnTo>
                    <a:pt x="50408" y="197606"/>
                  </a:lnTo>
                  <a:lnTo>
                    <a:pt x="48077" y="198382"/>
                  </a:lnTo>
                  <a:lnTo>
                    <a:pt x="47412" y="198495"/>
                  </a:lnTo>
                  <a:close/>
                </a:path>
                <a:path w="93980" h="341629">
                  <a:moveTo>
                    <a:pt x="90699" y="93043"/>
                  </a:moveTo>
                  <a:lnTo>
                    <a:pt x="2789" y="93043"/>
                  </a:lnTo>
                  <a:lnTo>
                    <a:pt x="0" y="90270"/>
                  </a:lnTo>
                  <a:lnTo>
                    <a:pt x="2" y="2773"/>
                  </a:lnTo>
                  <a:lnTo>
                    <a:pt x="2786" y="0"/>
                  </a:lnTo>
                  <a:lnTo>
                    <a:pt x="90699" y="0"/>
                  </a:lnTo>
                  <a:lnTo>
                    <a:pt x="93486" y="2773"/>
                  </a:lnTo>
                  <a:lnTo>
                    <a:pt x="93486" y="12404"/>
                  </a:lnTo>
                  <a:lnTo>
                    <a:pt x="12463" y="12404"/>
                  </a:lnTo>
                  <a:lnTo>
                    <a:pt x="12463" y="80639"/>
                  </a:lnTo>
                  <a:lnTo>
                    <a:pt x="93486" y="80639"/>
                  </a:lnTo>
                  <a:lnTo>
                    <a:pt x="93486" y="90270"/>
                  </a:lnTo>
                  <a:lnTo>
                    <a:pt x="90699" y="93043"/>
                  </a:lnTo>
                  <a:close/>
                </a:path>
                <a:path w="93980" h="341629">
                  <a:moveTo>
                    <a:pt x="93486" y="80639"/>
                  </a:moveTo>
                  <a:lnTo>
                    <a:pt x="81022" y="80639"/>
                  </a:lnTo>
                  <a:lnTo>
                    <a:pt x="81022" y="12404"/>
                  </a:lnTo>
                  <a:lnTo>
                    <a:pt x="93486" y="12404"/>
                  </a:lnTo>
                  <a:lnTo>
                    <a:pt x="93486" y="80639"/>
                  </a:lnTo>
                  <a:close/>
                </a:path>
                <a:path w="93980" h="341629">
                  <a:moveTo>
                    <a:pt x="57330" y="59393"/>
                  </a:moveTo>
                  <a:lnTo>
                    <a:pt x="43766" y="59393"/>
                  </a:lnTo>
                  <a:lnTo>
                    <a:pt x="61064" y="19216"/>
                  </a:lnTo>
                  <a:lnTo>
                    <a:pt x="64752" y="17759"/>
                  </a:lnTo>
                  <a:lnTo>
                    <a:pt x="71058" y="20461"/>
                  </a:lnTo>
                  <a:lnTo>
                    <a:pt x="72527" y="24109"/>
                  </a:lnTo>
                  <a:lnTo>
                    <a:pt x="57330" y="59393"/>
                  </a:lnTo>
                  <a:close/>
                </a:path>
                <a:path w="93980" h="341629">
                  <a:moveTo>
                    <a:pt x="47412" y="74436"/>
                  </a:moveTo>
                  <a:lnTo>
                    <a:pt x="45673" y="74436"/>
                  </a:lnTo>
                  <a:lnTo>
                    <a:pt x="44601" y="74156"/>
                  </a:lnTo>
                  <a:lnTo>
                    <a:pt x="18849" y="59508"/>
                  </a:lnTo>
                  <a:lnTo>
                    <a:pt x="17808" y="55728"/>
                  </a:lnTo>
                  <a:lnTo>
                    <a:pt x="21223" y="49778"/>
                  </a:lnTo>
                  <a:lnTo>
                    <a:pt x="25021" y="48724"/>
                  </a:lnTo>
                  <a:lnTo>
                    <a:pt x="43766" y="59393"/>
                  </a:lnTo>
                  <a:lnTo>
                    <a:pt x="57330" y="59393"/>
                  </a:lnTo>
                  <a:lnTo>
                    <a:pt x="51770" y="72302"/>
                  </a:lnTo>
                  <a:lnTo>
                    <a:pt x="50408" y="73550"/>
                  </a:lnTo>
                  <a:lnTo>
                    <a:pt x="48077" y="74327"/>
                  </a:lnTo>
                  <a:lnTo>
                    <a:pt x="47412" y="74436"/>
                  </a:lnTo>
                  <a:close/>
                </a:path>
              </a:pathLst>
            </a:custGeom>
            <a:solidFill>
              <a:srgbClr val="006C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3" name="object 33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7368" y="8212237"/>
            <a:ext cx="121335" cy="101817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445508" y="6564669"/>
            <a:ext cx="179922" cy="141317"/>
          </a:xfrm>
          <a:prstGeom prst="rect">
            <a:avLst/>
          </a:prstGeom>
        </p:spPr>
      </p:pic>
      <p:sp>
        <p:nvSpPr>
          <p:cNvPr id="35" name="object 3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55"/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083" y="0"/>
            <a:ext cx="7759700" cy="3591560"/>
            <a:chOff x="12083" y="0"/>
            <a:chExt cx="7759700" cy="359156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3" y="0"/>
              <a:ext cx="7759700" cy="359094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771525" y="923925"/>
              <a:ext cx="57150" cy="1066800"/>
            </a:xfrm>
            <a:custGeom>
              <a:avLst/>
              <a:gdLst/>
              <a:ahLst/>
              <a:cxnLst/>
              <a:rect l="l" t="t" r="r" b="b"/>
              <a:pathLst>
                <a:path w="57150" h="1066800">
                  <a:moveTo>
                    <a:pt x="5714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1066799"/>
                  </a:lnTo>
                  <a:close/>
                </a:path>
              </a:pathLst>
            </a:custGeom>
            <a:solidFill>
              <a:srgbClr val="006C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939800" y="8695070"/>
            <a:ext cx="2999740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Assign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orders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drivers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on-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screen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map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see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stops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closest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together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most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80">
                <a:solidFill>
                  <a:srgbClr val="62778B"/>
                </a:solidFill>
                <a:latin typeface="Verdana"/>
                <a:cs typeface="Verdana"/>
              </a:rPr>
              <a:t>eicient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delivery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routes.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dirty="0" spc="-70"/>
              <a:t>New</a:t>
            </a:r>
            <a:r>
              <a:rPr dirty="0" spc="-320"/>
              <a:t> </a:t>
            </a:r>
            <a:r>
              <a:rPr dirty="0" spc="-120"/>
              <a:t>look,</a:t>
            </a:r>
            <a:r>
              <a:rPr dirty="0" spc="-265"/>
              <a:t> </a:t>
            </a:r>
            <a:r>
              <a:rPr dirty="0" spc="-140"/>
              <a:t>new</a:t>
            </a:r>
            <a:r>
              <a:rPr dirty="0" spc="-365"/>
              <a:t> </a:t>
            </a:r>
            <a:r>
              <a:rPr dirty="0" spc="-10"/>
              <a:t>tools,</a:t>
            </a:r>
          </a:p>
          <a:p>
            <a:pPr marL="12700">
              <a:lnSpc>
                <a:spcPts val="3229"/>
              </a:lnSpc>
            </a:pPr>
            <a:r>
              <a:rPr dirty="0" b="1">
                <a:latin typeface="Century Gothic"/>
                <a:cs typeface="Century Gothic"/>
              </a:rPr>
              <a:t>Streamlined</a:t>
            </a:r>
            <a:r>
              <a:rPr dirty="0" spc="80" b="1">
                <a:latin typeface="Century Gothic"/>
                <a:cs typeface="Century Gothic"/>
              </a:rPr>
              <a:t> </a:t>
            </a:r>
            <a:r>
              <a:rPr dirty="0" spc="-10" b="1">
                <a:latin typeface="Century Gothic"/>
                <a:cs typeface="Century Gothic"/>
              </a:rPr>
              <a:t>takeout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1006475" y="2189479"/>
            <a:ext cx="2979420" cy="66357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60"/>
              </a:spcBef>
            </a:pPr>
            <a:r>
              <a:rPr dirty="0" sz="1200" spc="-5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FFFFFF"/>
                </a:solidFill>
                <a:latin typeface="Verdana"/>
                <a:cs typeface="Verdana"/>
              </a:rPr>
              <a:t>new</a:t>
            </a:r>
            <a:r>
              <a:rPr dirty="0" sz="1200" spc="-1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design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streamlined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functionality,</a:t>
            </a:r>
            <a:r>
              <a:rPr dirty="0" sz="1200" spc="-1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you'll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able</a:t>
            </a:r>
            <a:r>
              <a:rPr dirty="0" sz="1200" spc="-11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dirty="0" sz="1200" spc="-1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take</a:t>
            </a:r>
            <a:r>
              <a:rPr dirty="0" sz="12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Verdana"/>
                <a:cs typeface="Verdana"/>
              </a:rPr>
              <a:t>orders faster</a:t>
            </a:r>
            <a:r>
              <a:rPr dirty="0" sz="1200" spc="-1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easily</a:t>
            </a:r>
            <a:r>
              <a:rPr dirty="0" sz="1200" spc="-1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Verdana"/>
                <a:cs typeface="Verdana"/>
              </a:rPr>
              <a:t>than</a:t>
            </a:r>
            <a:r>
              <a:rPr dirty="0" sz="1200" spc="-1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FFFFFF"/>
                </a:solidFill>
                <a:latin typeface="Verdana"/>
                <a:cs typeface="Verdana"/>
              </a:rPr>
              <a:t>ever</a:t>
            </a:r>
            <a:r>
              <a:rPr dirty="0" sz="1200" spc="-1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before.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30275" y="7997840"/>
            <a:ext cx="2872740" cy="579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b="1">
                <a:solidFill>
                  <a:srgbClr val="394B66"/>
                </a:solidFill>
                <a:latin typeface="Century Gothic"/>
                <a:cs typeface="Century Gothic"/>
              </a:rPr>
              <a:t>Enter</a:t>
            </a:r>
            <a:r>
              <a:rPr dirty="0" sz="1050" spc="70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394B66"/>
                </a:solidFill>
                <a:latin typeface="Century Gothic"/>
                <a:cs typeface="Century Gothic"/>
              </a:rPr>
              <a:t>addresses</a:t>
            </a:r>
            <a:r>
              <a:rPr dirty="0" sz="1050" spc="105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394B66"/>
                </a:solidFill>
                <a:latin typeface="Century Gothic"/>
                <a:cs typeface="Century Gothic"/>
              </a:rPr>
              <a:t>faster</a:t>
            </a:r>
            <a:r>
              <a:rPr dirty="0" sz="1050" spc="40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394B66"/>
                </a:solidFill>
                <a:latin typeface="Century Gothic"/>
                <a:cs typeface="Century Gothic"/>
              </a:rPr>
              <a:t>with</a:t>
            </a:r>
            <a:r>
              <a:rPr dirty="0" sz="1050" spc="105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394B66"/>
                </a:solidFill>
                <a:latin typeface="Century Gothic"/>
                <a:cs typeface="Century Gothic"/>
              </a:rPr>
              <a:t>100%</a:t>
            </a:r>
            <a:r>
              <a:rPr dirty="0" sz="1050" spc="110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394B66"/>
                </a:solidFill>
                <a:latin typeface="Century Gothic"/>
                <a:cs typeface="Century Gothic"/>
              </a:rPr>
              <a:t>accuracy</a:t>
            </a:r>
            <a:endParaRPr sz="1050">
              <a:latin typeface="Century Gothic"/>
              <a:cs typeface="Century Gothic"/>
            </a:endParaRPr>
          </a:p>
          <a:p>
            <a:pPr marL="22225" marR="5080">
              <a:lnSpc>
                <a:spcPct val="117200"/>
              </a:lnSpc>
              <a:spcBef>
                <a:spcPts val="850"/>
              </a:spcBef>
            </a:pP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phone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orders,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customers’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addresses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auto-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complete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to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speed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up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entry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prevent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mistakes.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372884" y="7967360"/>
            <a:ext cx="2760980" cy="972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860" marR="5080">
              <a:lnSpc>
                <a:spcPct val="119000"/>
              </a:lnSpc>
              <a:spcBef>
                <a:spcPts val="100"/>
              </a:spcBef>
            </a:pPr>
            <a:r>
              <a:rPr dirty="0" sz="1050" spc="-30" b="1">
                <a:solidFill>
                  <a:srgbClr val="394B66"/>
                </a:solidFill>
                <a:latin typeface="Century Gothic"/>
                <a:cs typeface="Century Gothic"/>
              </a:rPr>
              <a:t>Accept</a:t>
            </a:r>
            <a:r>
              <a:rPr dirty="0" sz="1050" spc="35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394B66"/>
                </a:solidFill>
                <a:latin typeface="Century Gothic"/>
                <a:cs typeface="Century Gothic"/>
              </a:rPr>
              <a:t>third-party</a:t>
            </a:r>
            <a:r>
              <a:rPr dirty="0" sz="1050" spc="25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394B66"/>
                </a:solidFill>
                <a:latin typeface="Century Gothic"/>
                <a:cs typeface="Century Gothic"/>
              </a:rPr>
              <a:t>delivery</a:t>
            </a:r>
            <a:r>
              <a:rPr dirty="0" sz="1050" spc="30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b="1">
                <a:solidFill>
                  <a:srgbClr val="394B66"/>
                </a:solidFill>
                <a:latin typeface="Century Gothic"/>
                <a:cs typeface="Century Gothic"/>
              </a:rPr>
              <a:t>orders</a:t>
            </a:r>
            <a:r>
              <a:rPr dirty="0" sz="1050" spc="65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394B66"/>
                </a:solidFill>
                <a:latin typeface="Century Gothic"/>
                <a:cs typeface="Century Gothic"/>
              </a:rPr>
              <a:t>directly </a:t>
            </a:r>
            <a:r>
              <a:rPr dirty="0" sz="1050" b="1">
                <a:solidFill>
                  <a:srgbClr val="394B66"/>
                </a:solidFill>
                <a:latin typeface="Century Gothic"/>
                <a:cs typeface="Century Gothic"/>
              </a:rPr>
              <a:t>in</a:t>
            </a:r>
            <a:r>
              <a:rPr dirty="0" sz="1050" spc="-20" b="1">
                <a:solidFill>
                  <a:srgbClr val="394B66"/>
                </a:solidFill>
                <a:latin typeface="Century Gothic"/>
                <a:cs typeface="Century Gothic"/>
              </a:rPr>
              <a:t> </a:t>
            </a:r>
            <a:r>
              <a:rPr dirty="0" sz="1050" spc="-10" b="1">
                <a:solidFill>
                  <a:srgbClr val="394B66"/>
                </a:solidFill>
                <a:latin typeface="Century Gothic"/>
                <a:cs typeface="Century Gothic"/>
              </a:rPr>
              <a:t>MicroSale</a:t>
            </a:r>
            <a:endParaRPr sz="1050">
              <a:latin typeface="Century Gothic"/>
              <a:cs typeface="Century Gothic"/>
            </a:endParaRPr>
          </a:p>
          <a:p>
            <a:pPr marL="12700" marR="66675">
              <a:lnSpc>
                <a:spcPct val="121100"/>
              </a:lnSpc>
              <a:spcBef>
                <a:spcPts val="960"/>
              </a:spcBef>
            </a:pP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Orders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placed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through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 third-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party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delivery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platforms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flow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into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MicroSale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system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through Chowly’s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gateway.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0" y="9496440"/>
            <a:ext cx="7772400" cy="561975"/>
          </a:xfrm>
          <a:custGeom>
            <a:avLst/>
            <a:gdLst/>
            <a:ahLst/>
            <a:cxnLst/>
            <a:rect l="l" t="t" r="r" b="b"/>
            <a:pathLst>
              <a:path w="7772400" h="561975">
                <a:moveTo>
                  <a:pt x="7542181" y="561959"/>
                </a:moveTo>
                <a:lnTo>
                  <a:pt x="0" y="561959"/>
                </a:lnTo>
                <a:lnTo>
                  <a:pt x="0" y="0"/>
                </a:lnTo>
                <a:lnTo>
                  <a:pt x="7539533" y="0"/>
                </a:lnTo>
                <a:lnTo>
                  <a:pt x="7615379" y="436"/>
                </a:lnTo>
                <a:lnTo>
                  <a:pt x="7686869" y="1694"/>
                </a:lnTo>
                <a:lnTo>
                  <a:pt x="7752785" y="3696"/>
                </a:lnTo>
                <a:lnTo>
                  <a:pt x="7772400" y="4581"/>
                </a:lnTo>
                <a:lnTo>
                  <a:pt x="7772400" y="557393"/>
                </a:lnTo>
                <a:lnTo>
                  <a:pt x="7752785" y="558278"/>
                </a:lnTo>
                <a:lnTo>
                  <a:pt x="7686869" y="560280"/>
                </a:lnTo>
                <a:lnTo>
                  <a:pt x="7615379" y="561538"/>
                </a:lnTo>
                <a:lnTo>
                  <a:pt x="7542181" y="561959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" name="object 11" descr=""/>
          <p:cNvGrpSpPr/>
          <p:nvPr/>
        </p:nvGrpSpPr>
        <p:grpSpPr>
          <a:xfrm>
            <a:off x="958080" y="959979"/>
            <a:ext cx="4294505" cy="7174865"/>
            <a:chOff x="958080" y="959979"/>
            <a:chExt cx="4294505" cy="7174865"/>
          </a:xfrm>
        </p:grpSpPr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8080" y="959979"/>
              <a:ext cx="3968544" cy="11816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90334" y="7419999"/>
              <a:ext cx="962024" cy="714310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920750" y="3911615"/>
            <a:ext cx="96837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 b="1">
                <a:solidFill>
                  <a:srgbClr val="136DF8"/>
                </a:solidFill>
                <a:latin typeface="Century Gothic"/>
                <a:cs typeface="Century Gothic"/>
              </a:rPr>
              <a:t>Highlights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33450" y="4186237"/>
            <a:ext cx="2790825" cy="10160"/>
          </a:xfrm>
          <a:custGeom>
            <a:avLst/>
            <a:gdLst/>
            <a:ahLst/>
            <a:cxnLst/>
            <a:rect l="l" t="t" r="r" b="b"/>
            <a:pathLst>
              <a:path w="2790825" h="10160">
                <a:moveTo>
                  <a:pt x="2117128" y="0"/>
                </a:moveTo>
                <a:lnTo>
                  <a:pt x="2117128" y="0"/>
                </a:lnTo>
                <a:lnTo>
                  <a:pt x="0" y="0"/>
                </a:lnTo>
                <a:lnTo>
                  <a:pt x="0" y="9537"/>
                </a:lnTo>
                <a:lnTo>
                  <a:pt x="2117128" y="9537"/>
                </a:lnTo>
                <a:lnTo>
                  <a:pt x="2117128" y="0"/>
                </a:lnTo>
                <a:close/>
              </a:path>
              <a:path w="2790825" h="10160">
                <a:moveTo>
                  <a:pt x="2790812" y="12"/>
                </a:moveTo>
                <a:lnTo>
                  <a:pt x="2470010" y="12"/>
                </a:lnTo>
                <a:lnTo>
                  <a:pt x="2117140" y="0"/>
                </a:lnTo>
                <a:lnTo>
                  <a:pt x="2117140" y="9537"/>
                </a:lnTo>
                <a:lnTo>
                  <a:pt x="2469997" y="9537"/>
                </a:lnTo>
                <a:lnTo>
                  <a:pt x="2790812" y="9537"/>
                </a:lnTo>
                <a:lnTo>
                  <a:pt x="2790812" y="12"/>
                </a:lnTo>
                <a:close/>
              </a:path>
            </a:pathLst>
          </a:custGeom>
          <a:solidFill>
            <a:srgbClr val="006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886837" y="7140575"/>
            <a:ext cx="624141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28080" algn="l"/>
              </a:tabLst>
            </a:pPr>
            <a:r>
              <a:rPr dirty="0" u="sng" sz="1500" spc="-20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entury Gothic"/>
                <a:cs typeface="Century Gothic"/>
              </a:rPr>
              <a:t>New</a:t>
            </a:r>
            <a:r>
              <a:rPr dirty="0" u="sng" sz="1500" spc="-85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entury Gothic"/>
                <a:cs typeface="Century Gothic"/>
              </a:rPr>
              <a:t> </a:t>
            </a:r>
            <a:r>
              <a:rPr dirty="0" u="sng" sz="1500" spc="-10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entury Gothic"/>
                <a:cs typeface="Century Gothic"/>
              </a:rPr>
              <a:t>Integrations</a:t>
            </a:r>
            <a:r>
              <a:rPr dirty="0" u="sng" sz="1500" b="1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entury Gothic"/>
                <a:cs typeface="Century Gothic"/>
              </a:rPr>
              <a:t>	</a:t>
            </a:r>
            <a:endParaRPr sz="1500">
              <a:latin typeface="Century Gothic"/>
              <a:cs typeface="Century Gothic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3925" y="7600956"/>
            <a:ext cx="1495424" cy="285736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4400" y="4591050"/>
            <a:ext cx="171450" cy="133350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3925" y="5219700"/>
            <a:ext cx="171450" cy="133350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71960" y="3590940"/>
            <a:ext cx="4000438" cy="3829049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1139825" y="4523120"/>
            <a:ext cx="2461895" cy="247332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 marR="245745">
              <a:lnSpc>
                <a:spcPct val="128899"/>
              </a:lnSpc>
              <a:spcBef>
                <a:spcPts val="130"/>
              </a:spcBef>
            </a:pP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Customer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proiles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are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linked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phone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number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only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(previously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name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number),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preventing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duplicate</a:t>
            </a:r>
            <a:r>
              <a:rPr dirty="0" sz="800" spc="-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proiles.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32800"/>
              </a:lnSpc>
            </a:pP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Improved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search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phone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orders: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now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search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criteria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such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as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address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dirty="0" sz="800" spc="-8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number.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25"/>
              </a:spcBef>
            </a:pPr>
            <a:endParaRPr sz="800">
              <a:latin typeface="Verdana"/>
              <a:cs typeface="Verdana"/>
            </a:endParaRPr>
          </a:p>
          <a:p>
            <a:pPr marL="40640" marR="105410">
              <a:lnSpc>
                <a:spcPct val="132800"/>
              </a:lnSpc>
            </a:pP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Efortlessly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separately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call-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order,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new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shortcut,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dirty="0" sz="800" spc="-7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Bag.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800">
              <a:latin typeface="Verdana"/>
              <a:cs typeface="Verdana"/>
            </a:endParaRPr>
          </a:p>
          <a:p>
            <a:pPr marL="40640" marR="27305">
              <a:lnSpc>
                <a:spcPct val="128899"/>
              </a:lnSpc>
            </a:pP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Easily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reconcile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third-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party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delivery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payments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when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tablet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8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receiving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orders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the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POS</a:t>
            </a:r>
            <a:r>
              <a:rPr dirty="0" sz="800" spc="-6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tracking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62778B"/>
                </a:solidFill>
                <a:latin typeface="Verdana"/>
                <a:cs typeface="Verdana"/>
              </a:rPr>
              <a:t>sales;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dirty="0" sz="800" spc="-9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dirty="0" sz="800" spc="-5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label</a:t>
            </a:r>
            <a:r>
              <a:rPr dirty="0" sz="800" spc="-5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orders for</a:t>
            </a:r>
            <a:r>
              <a:rPr dirty="0" sz="800" spc="-7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UberEats,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62778B"/>
                </a:solidFill>
                <a:latin typeface="Verdana"/>
                <a:cs typeface="Verdana"/>
              </a:rPr>
              <a:t>DoorDash,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etc.,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dirty="0" sz="800" spc="-45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30">
                <a:solidFill>
                  <a:srgbClr val="62778B"/>
                </a:solidFill>
                <a:latin typeface="Verdana"/>
                <a:cs typeface="Verdana"/>
              </a:rPr>
              <a:t>more</a:t>
            </a:r>
            <a:r>
              <a:rPr dirty="0" sz="800" spc="-4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clearly </a:t>
            </a:r>
            <a:r>
              <a:rPr dirty="0" sz="800">
                <a:solidFill>
                  <a:srgbClr val="62778B"/>
                </a:solidFill>
                <a:latin typeface="Verdana"/>
                <a:cs typeface="Verdana"/>
              </a:rPr>
              <a:t>reconcile</a:t>
            </a:r>
            <a:r>
              <a:rPr dirty="0" sz="800" spc="-6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62778B"/>
                </a:solidFill>
                <a:latin typeface="Verdana"/>
                <a:cs typeface="Verdana"/>
              </a:rPr>
              <a:t>sales.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923925" y="3883030"/>
            <a:ext cx="6848475" cy="2570480"/>
            <a:chOff x="923925" y="3883030"/>
            <a:chExt cx="6848475" cy="2570480"/>
          </a:xfrm>
        </p:grpSpPr>
        <p:sp>
          <p:nvSpPr>
            <p:cNvPr id="23" name="object 23" descr=""/>
            <p:cNvSpPr/>
            <p:nvPr/>
          </p:nvSpPr>
          <p:spPr>
            <a:xfrm>
              <a:off x="6057198" y="3883030"/>
              <a:ext cx="1715770" cy="2570480"/>
            </a:xfrm>
            <a:custGeom>
              <a:avLst/>
              <a:gdLst/>
              <a:ahLst/>
              <a:cxnLst/>
              <a:rect l="l" t="t" r="r" b="b"/>
              <a:pathLst>
                <a:path w="1715770" h="2570479">
                  <a:moveTo>
                    <a:pt x="0" y="0"/>
                  </a:moveTo>
                  <a:lnTo>
                    <a:pt x="1715200" y="0"/>
                  </a:lnTo>
                  <a:lnTo>
                    <a:pt x="1715200" y="2570362"/>
                  </a:lnTo>
                  <a:lnTo>
                    <a:pt x="1644827" y="2546127"/>
                  </a:lnTo>
                  <a:lnTo>
                    <a:pt x="1604070" y="2530788"/>
                  </a:lnTo>
                  <a:lnTo>
                    <a:pt x="1563644" y="2514650"/>
                  </a:lnTo>
                  <a:lnTo>
                    <a:pt x="1523557" y="2497721"/>
                  </a:lnTo>
                  <a:lnTo>
                    <a:pt x="1483817" y="2480010"/>
                  </a:lnTo>
                  <a:lnTo>
                    <a:pt x="1444431" y="2461525"/>
                  </a:lnTo>
                  <a:lnTo>
                    <a:pt x="1405406" y="2442273"/>
                  </a:lnTo>
                  <a:lnTo>
                    <a:pt x="1366750" y="2422265"/>
                  </a:lnTo>
                  <a:lnTo>
                    <a:pt x="1328471" y="2401507"/>
                  </a:lnTo>
                  <a:lnTo>
                    <a:pt x="1290575" y="2380009"/>
                  </a:lnTo>
                  <a:lnTo>
                    <a:pt x="1253071" y="2357778"/>
                  </a:lnTo>
                  <a:lnTo>
                    <a:pt x="1215965" y="2334824"/>
                  </a:lnTo>
                  <a:lnTo>
                    <a:pt x="1179265" y="2311154"/>
                  </a:lnTo>
                  <a:lnTo>
                    <a:pt x="1142979" y="2286776"/>
                  </a:lnTo>
                  <a:lnTo>
                    <a:pt x="1107113" y="2261700"/>
                  </a:lnTo>
                  <a:lnTo>
                    <a:pt x="1071676" y="2235933"/>
                  </a:lnTo>
                  <a:lnTo>
                    <a:pt x="1036675" y="2209484"/>
                  </a:lnTo>
                  <a:lnTo>
                    <a:pt x="1002118" y="2182362"/>
                  </a:lnTo>
                  <a:lnTo>
                    <a:pt x="968010" y="2154574"/>
                  </a:lnTo>
                  <a:lnTo>
                    <a:pt x="934362" y="2126128"/>
                  </a:lnTo>
                  <a:lnTo>
                    <a:pt x="901178" y="2097034"/>
                  </a:lnTo>
                  <a:lnTo>
                    <a:pt x="868468" y="2067300"/>
                  </a:lnTo>
                  <a:lnTo>
                    <a:pt x="836238" y="2036934"/>
                  </a:lnTo>
                  <a:lnTo>
                    <a:pt x="804496" y="2005944"/>
                  </a:lnTo>
                  <a:lnTo>
                    <a:pt x="773249" y="1974339"/>
                  </a:lnTo>
                  <a:lnTo>
                    <a:pt x="742505" y="1942127"/>
                  </a:lnTo>
                  <a:lnTo>
                    <a:pt x="712272" y="1909316"/>
                  </a:lnTo>
                  <a:lnTo>
                    <a:pt x="682556" y="1875915"/>
                  </a:lnTo>
                  <a:lnTo>
                    <a:pt x="653365" y="1841933"/>
                  </a:lnTo>
                  <a:lnTo>
                    <a:pt x="624706" y="1807376"/>
                  </a:lnTo>
                  <a:lnTo>
                    <a:pt x="596588" y="1772255"/>
                  </a:lnTo>
                  <a:lnTo>
                    <a:pt x="569017" y="1736577"/>
                  </a:lnTo>
                  <a:lnTo>
                    <a:pt x="542000" y="1700351"/>
                  </a:lnTo>
                  <a:lnTo>
                    <a:pt x="515546" y="1663584"/>
                  </a:lnTo>
                  <a:lnTo>
                    <a:pt x="489662" y="1626286"/>
                  </a:lnTo>
                  <a:lnTo>
                    <a:pt x="464355" y="1588465"/>
                  </a:lnTo>
                  <a:lnTo>
                    <a:pt x="439632" y="1550128"/>
                  </a:lnTo>
                  <a:lnTo>
                    <a:pt x="415502" y="1511285"/>
                  </a:lnTo>
                  <a:lnTo>
                    <a:pt x="391971" y="1471944"/>
                  </a:lnTo>
                  <a:lnTo>
                    <a:pt x="369047" y="1432113"/>
                  </a:lnTo>
                  <a:lnTo>
                    <a:pt x="346737" y="1391801"/>
                  </a:lnTo>
                  <a:lnTo>
                    <a:pt x="325049" y="1351015"/>
                  </a:lnTo>
                  <a:lnTo>
                    <a:pt x="303990" y="1309764"/>
                  </a:lnTo>
                  <a:lnTo>
                    <a:pt x="283568" y="1268057"/>
                  </a:lnTo>
                  <a:lnTo>
                    <a:pt x="263790" y="1225902"/>
                  </a:lnTo>
                  <a:lnTo>
                    <a:pt x="244663" y="1183307"/>
                  </a:lnTo>
                  <a:lnTo>
                    <a:pt x="226195" y="1140281"/>
                  </a:lnTo>
                  <a:lnTo>
                    <a:pt x="208394" y="1096832"/>
                  </a:lnTo>
                  <a:lnTo>
                    <a:pt x="191267" y="1052969"/>
                  </a:lnTo>
                  <a:lnTo>
                    <a:pt x="174821" y="1008698"/>
                  </a:lnTo>
                  <a:lnTo>
                    <a:pt x="159063" y="964031"/>
                  </a:lnTo>
                  <a:lnTo>
                    <a:pt x="144002" y="918973"/>
                  </a:lnTo>
                  <a:lnTo>
                    <a:pt x="129645" y="873534"/>
                  </a:lnTo>
                  <a:lnTo>
                    <a:pt x="115998" y="827723"/>
                  </a:lnTo>
                  <a:lnTo>
                    <a:pt x="103070" y="781547"/>
                  </a:lnTo>
                  <a:lnTo>
                    <a:pt x="90867" y="735015"/>
                  </a:lnTo>
                  <a:lnTo>
                    <a:pt x="79399" y="688135"/>
                  </a:lnTo>
                  <a:lnTo>
                    <a:pt x="68670" y="640916"/>
                  </a:lnTo>
                  <a:lnTo>
                    <a:pt x="58690" y="593365"/>
                  </a:lnTo>
                  <a:lnTo>
                    <a:pt x="49466" y="545492"/>
                  </a:lnTo>
                  <a:lnTo>
                    <a:pt x="41005" y="497305"/>
                  </a:lnTo>
                  <a:lnTo>
                    <a:pt x="33314" y="448812"/>
                  </a:lnTo>
                  <a:lnTo>
                    <a:pt x="26402" y="400021"/>
                  </a:lnTo>
                  <a:lnTo>
                    <a:pt x="20274" y="350941"/>
                  </a:lnTo>
                  <a:lnTo>
                    <a:pt x="14940" y="301580"/>
                  </a:lnTo>
                  <a:lnTo>
                    <a:pt x="10406" y="251947"/>
                  </a:lnTo>
                  <a:lnTo>
                    <a:pt x="6679" y="202049"/>
                  </a:lnTo>
                  <a:lnTo>
                    <a:pt x="3768" y="151896"/>
                  </a:lnTo>
                  <a:lnTo>
                    <a:pt x="1679" y="101495"/>
                  </a:lnTo>
                  <a:lnTo>
                    <a:pt x="421" y="50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9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3925" y="5753100"/>
              <a:ext cx="171450" cy="133350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2975" y="6248400"/>
              <a:ext cx="171450" cy="133350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55"/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2778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Visme</dc:creator>
  <dc:title>MicroSale-Version-10-2022</dc:title>
  <dcterms:created xsi:type="dcterms:W3CDTF">2024-03-22T19:18:11Z</dcterms:created>
  <dcterms:modified xsi:type="dcterms:W3CDTF">2024-03-22T19:18:11Z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Visme</vt:lpwstr>
  </property>
  <property fmtid="{D5CDD505-2E9C-101B-9397-08002B2CF9AE}" pid="3" name="Producer">
    <vt:lpwstr>Visme</vt:lpwstr>
  </property>
</Properties>
</file>