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4343400" cy="5943600"/>
  <p:notesSz cx="4343400" cy="594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A1F88F-4F6A-44DB-B661-9D5F19476F93}" v="1" dt="2024-03-14T14:40:52.94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73" d="100"/>
          <a:sy n="173" d="100"/>
        </p:scale>
        <p:origin x="4512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D5A1F88F-4F6A-44DB-B661-9D5F19476F93}"/>
    <pc:docChg chg="undo custSel delSld modSld">
      <pc:chgData name="Jon Bomser" userId="7351062b-4bb3-44eb-8fc3-7479f54a1811" providerId="ADAL" clId="{D5A1F88F-4F6A-44DB-B661-9D5F19476F93}" dt="2024-03-14T14:41:52.351" v="13" actId="2696"/>
      <pc:docMkLst>
        <pc:docMk/>
      </pc:docMkLst>
      <pc:sldChg chg="addSp modSp mod">
        <pc:chgData name="Jon Bomser" userId="7351062b-4bb3-44eb-8fc3-7479f54a1811" providerId="ADAL" clId="{D5A1F88F-4F6A-44DB-B661-9D5F19476F93}" dt="2024-03-14T14:41:28.445" v="10" actId="1037"/>
        <pc:sldMkLst>
          <pc:docMk/>
          <pc:sldMk cId="0" sldId="256"/>
        </pc:sldMkLst>
        <pc:spChg chg="add mod">
          <ac:chgData name="Jon Bomser" userId="7351062b-4bb3-44eb-8fc3-7479f54a1811" providerId="ADAL" clId="{D5A1F88F-4F6A-44DB-B661-9D5F19476F93}" dt="2024-03-14T14:41:06.971" v="5" actId="14100"/>
          <ac:spMkLst>
            <pc:docMk/>
            <pc:sldMk cId="0" sldId="256"/>
            <ac:spMk id="9" creationId="{8B9B1F8A-5D7F-172D-6E71-9AD335E132C0}"/>
          </ac:spMkLst>
        </pc:spChg>
        <pc:spChg chg="add mod">
          <ac:chgData name="Jon Bomser" userId="7351062b-4bb3-44eb-8fc3-7479f54a1811" providerId="ADAL" clId="{D5A1F88F-4F6A-44DB-B661-9D5F19476F93}" dt="2024-03-14T14:41:28.445" v="10" actId="1037"/>
          <ac:spMkLst>
            <pc:docMk/>
            <pc:sldMk cId="0" sldId="256"/>
            <ac:spMk id="10" creationId="{48218FB3-9EDE-A67B-AD9A-4DE63A7774D9}"/>
          </ac:spMkLst>
        </pc:spChg>
        <pc:spChg chg="add mod">
          <ac:chgData name="Jon Bomser" userId="7351062b-4bb3-44eb-8fc3-7479f54a1811" providerId="ADAL" clId="{D5A1F88F-4F6A-44DB-B661-9D5F19476F93}" dt="2024-03-14T14:41:25.578" v="9" actId="1076"/>
          <ac:spMkLst>
            <pc:docMk/>
            <pc:sldMk cId="0" sldId="256"/>
            <ac:spMk id="11" creationId="{57E1B4BF-6B5D-34F6-6069-C99BD6079264}"/>
          </ac:spMkLst>
        </pc:spChg>
      </pc:sldChg>
      <pc:sldChg chg="del">
        <pc:chgData name="Jon Bomser" userId="7351062b-4bb3-44eb-8fc3-7479f54a1811" providerId="ADAL" clId="{D5A1F88F-4F6A-44DB-B661-9D5F19476F93}" dt="2024-03-14T14:41:52.351" v="13" actId="2696"/>
        <pc:sldMkLst>
          <pc:docMk/>
          <pc:sldMk cId="0" sldId="264"/>
        </pc:sldMkLst>
      </pc:sldChg>
      <pc:sldChg chg="delSp del mod">
        <pc:chgData name="Jon Bomser" userId="7351062b-4bb3-44eb-8fc3-7479f54a1811" providerId="ADAL" clId="{D5A1F88F-4F6A-44DB-B661-9D5F19476F93}" dt="2024-03-14T14:41:49.471" v="12" actId="2696"/>
        <pc:sldMkLst>
          <pc:docMk/>
          <pc:sldMk cId="0" sldId="265"/>
        </pc:sldMkLst>
        <pc:grpChg chg="del">
          <ac:chgData name="Jon Bomser" userId="7351062b-4bb3-44eb-8fc3-7479f54a1811" providerId="ADAL" clId="{D5A1F88F-4F6A-44DB-B661-9D5F19476F93}" dt="2024-03-14T14:41:45.101" v="11" actId="478"/>
          <ac:grpSpMkLst>
            <pc:docMk/>
            <pc:sldMk cId="0" sldId="265"/>
            <ac:grpSpMk id="3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5755" y="1842516"/>
            <a:ext cx="3691890" cy="12481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1510" y="3328416"/>
            <a:ext cx="3040380" cy="1485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rgbClr val="231F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rgbClr val="231F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7170" y="1367028"/>
            <a:ext cx="1889379" cy="3922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36851" y="1367028"/>
            <a:ext cx="1889379" cy="3922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rgbClr val="231F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1471" y="1816619"/>
            <a:ext cx="2480457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231F2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7170" y="1367028"/>
            <a:ext cx="3909060" cy="3922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76756" y="5527548"/>
            <a:ext cx="1389888" cy="297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7170" y="5527548"/>
            <a:ext cx="998982" cy="297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27248" y="5527548"/>
            <a:ext cx="998982" cy="297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paradisepo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60421" y="5488127"/>
            <a:ext cx="78740" cy="183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80"/>
              </a:lnSpc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1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0723" y="347471"/>
            <a:ext cx="1901952" cy="12564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5680" y="2529606"/>
            <a:ext cx="1873158" cy="269756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1618" y="1816619"/>
            <a:ext cx="248031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AL</a:t>
            </a:r>
            <a:r>
              <a:rPr spc="-100" dirty="0"/>
              <a:t>L</a:t>
            </a:r>
            <a:r>
              <a:rPr spc="90" dirty="0"/>
              <a:t>-IN-ONE</a:t>
            </a:r>
            <a:r>
              <a:rPr spc="-105" dirty="0"/>
              <a:t> </a:t>
            </a:r>
            <a:r>
              <a:rPr spc="-20" dirty="0"/>
              <a:t>P</a:t>
            </a:r>
            <a:r>
              <a:rPr spc="-80" dirty="0"/>
              <a:t>A</a:t>
            </a:r>
            <a:r>
              <a:rPr spc="75" dirty="0"/>
              <a:t>Y</a:t>
            </a:r>
            <a:r>
              <a:rPr spc="-215" dirty="0"/>
              <a:t> </a:t>
            </a:r>
            <a:r>
              <a:rPr spc="-55" dirty="0"/>
              <a:t>A</a:t>
            </a:r>
            <a:r>
              <a:rPr spc="10" dirty="0"/>
              <a:t>T</a:t>
            </a:r>
            <a:r>
              <a:rPr spc="-200" dirty="0"/>
              <a:t> </a:t>
            </a:r>
            <a:r>
              <a:rPr spc="45" dirty="0"/>
              <a:t>THE  </a:t>
            </a:r>
            <a:r>
              <a:rPr spc="40" dirty="0"/>
              <a:t>TABLE</a:t>
            </a:r>
            <a:r>
              <a:rPr spc="-120" dirty="0"/>
              <a:t> </a:t>
            </a:r>
            <a:r>
              <a:rPr spc="80" dirty="0"/>
              <a:t>SOLUTION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4990" y="2575665"/>
            <a:ext cx="1733550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hank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10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choosing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adise 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oi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of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ale's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10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able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solution!</a:t>
            </a:r>
            <a:r>
              <a:rPr sz="10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his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er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minal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will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w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10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take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ders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quic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ly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and 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cu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el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edu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ait</a:t>
            </a:r>
            <a:endParaRPr sz="1000">
              <a:latin typeface="Trebuchet MS"/>
              <a:cs typeface="Trebuchet MS"/>
            </a:endParaRPr>
          </a:p>
          <a:p>
            <a:pPr marL="12700" marR="462280">
              <a:lnSpc>
                <a:spcPct val="100000"/>
              </a:lnSpc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time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settle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checks  with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eas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rebuchet MS"/>
              <a:cs typeface="Trebuchet MS"/>
            </a:endParaRPr>
          </a:p>
          <a:p>
            <a:pPr marL="12700" marR="255270">
              <a:lnSpc>
                <a:spcPct val="100000"/>
              </a:lnSpc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10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need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assistan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e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setting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5" dirty="0">
                <a:solidFill>
                  <a:srgbClr val="231F20"/>
                </a:solidFill>
                <a:latin typeface="Trebuchet MS"/>
                <a:cs typeface="Trebuchet MS"/>
              </a:rPr>
              <a:t>u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please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schedule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time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with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us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visiting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alendly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ebsi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bel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w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45" dirty="0">
                <a:solidFill>
                  <a:srgbClr val="231F20"/>
                </a:solidFill>
                <a:latin typeface="Trebuchet MS"/>
                <a:cs typeface="Trebuchet MS"/>
              </a:rPr>
              <a:t>g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us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call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will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schedule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time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1000" spc="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u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5227167"/>
            <a:ext cx="4343400" cy="716915"/>
          </a:xfrm>
          <a:custGeom>
            <a:avLst/>
            <a:gdLst/>
            <a:ahLst/>
            <a:cxnLst/>
            <a:rect l="l" t="t" r="r" b="b"/>
            <a:pathLst>
              <a:path w="4343400" h="716914">
                <a:moveTo>
                  <a:pt x="4343400" y="0"/>
                </a:moveTo>
                <a:lnTo>
                  <a:pt x="0" y="0"/>
                </a:lnTo>
                <a:lnTo>
                  <a:pt x="0" y="716432"/>
                </a:lnTo>
                <a:lnTo>
                  <a:pt x="4343400" y="716432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5032" y="5220821"/>
            <a:ext cx="3401695" cy="408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70" dirty="0">
                <a:solidFill>
                  <a:srgbClr val="FFFFFF"/>
                </a:solidFill>
                <a:latin typeface="Tahoma"/>
                <a:cs typeface="Tahoma"/>
              </a:rPr>
              <a:t>https://calendly.com/paradise-pos-installation-and-training</a:t>
            </a:r>
            <a:endParaRPr sz="1000">
              <a:latin typeface="Tahoma"/>
              <a:cs typeface="Tahoma"/>
            </a:endParaRPr>
          </a:p>
          <a:p>
            <a:pPr marL="40640">
              <a:lnSpc>
                <a:spcPct val="100000"/>
              </a:lnSpc>
              <a:spcBef>
                <a:spcPts val="730"/>
              </a:spcBef>
              <a:tabLst>
                <a:tab pos="1090295" algn="l"/>
                <a:tab pos="2517140" algn="l"/>
              </a:tabLst>
            </a:pPr>
            <a:r>
              <a:rPr sz="900" b="1" spc="-135" dirty="0">
                <a:solidFill>
                  <a:srgbClr val="FFFFFF"/>
                </a:solidFill>
                <a:latin typeface="Tahoma"/>
                <a:cs typeface="Tahoma"/>
              </a:rPr>
              <a:t>877-777-5530	</a:t>
            </a:r>
            <a:r>
              <a:rPr sz="900" b="1" spc="-70" dirty="0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info@paradisepos.com</a:t>
            </a:r>
            <a:r>
              <a:rPr sz="900" b="1" spc="-70" dirty="0">
                <a:solidFill>
                  <a:srgbClr val="FFFFFF"/>
                </a:solidFill>
                <a:latin typeface="Tahoma"/>
                <a:cs typeface="Tahoma"/>
              </a:rPr>
              <a:t>	paradisepos.com</a:t>
            </a:r>
            <a:endParaRPr sz="900">
              <a:latin typeface="Tahoma"/>
              <a:cs typeface="Tahom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9B1F8A-5D7F-172D-6E71-9AD335E132C0}"/>
              </a:ext>
            </a:extLst>
          </p:cNvPr>
          <p:cNvSpPr/>
          <p:nvPr/>
        </p:nvSpPr>
        <p:spPr>
          <a:xfrm>
            <a:off x="16462" y="5220821"/>
            <a:ext cx="4326938" cy="726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18FB3-9EDE-A67B-AD9A-4DE63A7774D9}"/>
              </a:ext>
            </a:extLst>
          </p:cNvPr>
          <p:cNvSpPr txBox="1"/>
          <p:nvPr/>
        </p:nvSpPr>
        <p:spPr>
          <a:xfrm>
            <a:off x="-38100" y="5220821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Enter Name</a:t>
            </a:r>
            <a:br>
              <a:rPr lang="en-US" sz="1000" dirty="0"/>
            </a:br>
            <a:r>
              <a:rPr lang="en-US" sz="1000" dirty="0"/>
              <a:t>Phone</a:t>
            </a:r>
            <a:br>
              <a:rPr lang="en-US" sz="1000" dirty="0"/>
            </a:br>
            <a:r>
              <a:rPr lang="en-US" sz="1000" dirty="0"/>
              <a:t>Email</a:t>
            </a:r>
            <a:br>
              <a:rPr lang="en-US" sz="1000" dirty="0"/>
            </a:br>
            <a:r>
              <a:rPr lang="en-US" sz="1000" dirty="0"/>
              <a:t>Company Name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E1B4BF-6B5D-34F6-6069-C99BD6079264}"/>
              </a:ext>
            </a:extLst>
          </p:cNvPr>
          <p:cNvSpPr txBox="1"/>
          <p:nvPr/>
        </p:nvSpPr>
        <p:spPr>
          <a:xfrm>
            <a:off x="3376980" y="5424973"/>
            <a:ext cx="728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Your Logo</a:t>
            </a:r>
            <a:br>
              <a:rPr lang="en-US" sz="1000" dirty="0"/>
            </a:br>
            <a:r>
              <a:rPr lang="en-US" sz="1000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100" y="5468111"/>
            <a:ext cx="1041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2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42900"/>
            <a:ext cx="4343400" cy="191135"/>
          </a:xfrm>
          <a:custGeom>
            <a:avLst/>
            <a:gdLst/>
            <a:ahLst/>
            <a:cxnLst/>
            <a:rect l="l" t="t" r="r" b="b"/>
            <a:pathLst>
              <a:path w="4343400" h="191134">
                <a:moveTo>
                  <a:pt x="4343400" y="0"/>
                </a:moveTo>
                <a:lnTo>
                  <a:pt x="0" y="0"/>
                </a:lnTo>
                <a:lnTo>
                  <a:pt x="0" y="191008"/>
                </a:lnTo>
                <a:lnTo>
                  <a:pt x="4343400" y="191008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996692"/>
            <a:ext cx="4343400" cy="191135"/>
          </a:xfrm>
          <a:custGeom>
            <a:avLst/>
            <a:gdLst/>
            <a:ahLst/>
            <a:cxnLst/>
            <a:rect l="l" t="t" r="r" b="b"/>
            <a:pathLst>
              <a:path w="4343400" h="191135">
                <a:moveTo>
                  <a:pt x="4343400" y="0"/>
                </a:moveTo>
                <a:lnTo>
                  <a:pt x="0" y="0"/>
                </a:lnTo>
                <a:lnTo>
                  <a:pt x="0" y="191007"/>
                </a:lnTo>
                <a:lnTo>
                  <a:pt x="4343400" y="191007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329" y="3274593"/>
            <a:ext cx="1307439" cy="215743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47929" y="217703"/>
            <a:ext cx="3451225" cy="424815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10"/>
              </a:spcBef>
            </a:pPr>
            <a:r>
              <a:rPr sz="1200" b="1" spc="35" dirty="0">
                <a:solidFill>
                  <a:srgbClr val="FFFFFF"/>
                </a:solidFill>
                <a:latin typeface="Trebuchet MS"/>
                <a:cs typeface="Trebuchet MS"/>
              </a:rPr>
              <a:t>Connecting</a:t>
            </a:r>
            <a:r>
              <a:rPr sz="12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-3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200" b="1" spc="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Trebuchet MS"/>
                <a:cs typeface="Trebuchet MS"/>
              </a:rPr>
              <a:t>WiFi</a:t>
            </a:r>
            <a:endParaRPr sz="1200">
              <a:latin typeface="Trebuchet MS"/>
              <a:cs typeface="Trebuchet MS"/>
            </a:endParaRPr>
          </a:p>
          <a:p>
            <a:pPr marL="12700" marR="1577340" algn="just">
              <a:lnSpc>
                <a:spcPct val="100000"/>
              </a:lnSpc>
              <a:spcBef>
                <a:spcPts val="615"/>
              </a:spcBef>
            </a:pP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If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your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A920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came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with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your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initial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Paradise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POS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purchase,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device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should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already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automatically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connect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Wifi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after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you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finish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installation.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rebuchet MS"/>
              <a:cs typeface="Trebuchet MS"/>
            </a:endParaRPr>
          </a:p>
          <a:p>
            <a:pPr marL="12700" marR="1577340" algn="just">
              <a:lnSpc>
                <a:spcPct val="100000"/>
              </a:lnSpc>
              <a:spcBef>
                <a:spcPts val="5"/>
              </a:spcBef>
            </a:pP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erify</a:t>
            </a:r>
            <a:r>
              <a:rPr sz="9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ne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tw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9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9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ar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onne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ed  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to,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press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hold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your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finger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op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of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sc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een,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then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sl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wly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swipe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all 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way down. You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should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see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POS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ne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tw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lis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ed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as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onne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ed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under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the 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ifi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symbo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rebuchet MS"/>
              <a:cs typeface="Trebuchet MS"/>
            </a:endParaRPr>
          </a:p>
          <a:p>
            <a:pPr marL="12700" marR="1577340" algn="just">
              <a:lnSpc>
                <a:spcPct val="100000"/>
              </a:lnSpc>
              <a:spcBef>
                <a:spcPts val="5"/>
              </a:spcBef>
            </a:pP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If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you've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received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A920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after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your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initial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Paradise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POS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purchase,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make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sure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schedule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time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with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our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Installation/Training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team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get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devi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onne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85"/>
              </a:spcBef>
            </a:pPr>
            <a:r>
              <a:rPr sz="1200" b="1" spc="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200" b="1" spc="40" dirty="0">
                <a:solidFill>
                  <a:srgbClr val="FFFFFF"/>
                </a:solidFill>
                <a:latin typeface="Trebuchet MS"/>
                <a:cs typeface="Trebuchet MS"/>
              </a:rPr>
              <a:t>ogin</a:t>
            </a:r>
            <a:r>
              <a:rPr sz="12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Trebuchet MS"/>
                <a:cs typeface="Trebuchet MS"/>
              </a:rPr>
              <a:t>Sc</a:t>
            </a:r>
            <a:r>
              <a:rPr sz="1200" b="1" spc="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b="1" spc="20" dirty="0">
                <a:solidFill>
                  <a:srgbClr val="FFFFFF"/>
                </a:solidFill>
                <a:latin typeface="Trebuchet MS"/>
                <a:cs typeface="Trebuchet MS"/>
              </a:rPr>
              <a:t>een</a:t>
            </a:r>
            <a:endParaRPr sz="1200">
              <a:latin typeface="Trebuchet MS"/>
              <a:cs typeface="Trebuchet MS"/>
            </a:endParaRPr>
          </a:p>
          <a:p>
            <a:pPr marL="1435100" marR="5080" algn="just">
              <a:lnSpc>
                <a:spcPct val="100000"/>
              </a:lnSpc>
              <a:spcBef>
                <a:spcPts val="275"/>
              </a:spcBef>
            </a:pPr>
            <a:r>
              <a:rPr sz="85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Login</a:t>
            </a:r>
            <a:r>
              <a:rPr sz="850" b="1" spc="10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Employee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numbers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from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Paradise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POS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database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carry 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over.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Simply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type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in your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number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select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login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ess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men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u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marL="1435100" marR="5080" algn="just">
              <a:lnSpc>
                <a:spcPct val="100000"/>
              </a:lnSpc>
            </a:pPr>
            <a:r>
              <a:rPr sz="85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Database </a:t>
            </a:r>
            <a:r>
              <a:rPr sz="850" b="1" u="sng" spc="-5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Settings</a:t>
            </a:r>
            <a:r>
              <a:rPr sz="850" b="1" spc="-4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gear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top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le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user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onne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devi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e  to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appropriate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Paradise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station.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Example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see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bel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77732" y="4673079"/>
            <a:ext cx="1014412" cy="75895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31791" y="581914"/>
            <a:ext cx="1429592" cy="23510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2900"/>
            <a:ext cx="4343400" cy="191135"/>
          </a:xfrm>
          <a:custGeom>
            <a:avLst/>
            <a:gdLst/>
            <a:ahLst/>
            <a:cxnLst/>
            <a:rect l="l" t="t" r="r" b="b"/>
            <a:pathLst>
              <a:path w="4343400" h="191134">
                <a:moveTo>
                  <a:pt x="4343400" y="0"/>
                </a:moveTo>
                <a:lnTo>
                  <a:pt x="0" y="0"/>
                </a:lnTo>
                <a:lnTo>
                  <a:pt x="0" y="191008"/>
                </a:lnTo>
                <a:lnTo>
                  <a:pt x="4343400" y="191008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713231"/>
            <a:ext cx="1585912" cy="28194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67207" y="321053"/>
            <a:ext cx="10090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6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200" b="1" spc="50" dirty="0">
                <a:solidFill>
                  <a:srgbClr val="FFFFFF"/>
                </a:solidFill>
                <a:latin typeface="Trebuchet MS"/>
                <a:cs typeface="Trebuchet MS"/>
              </a:rPr>
              <a:t>ome</a:t>
            </a:r>
            <a:r>
              <a:rPr sz="12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Trebuchet MS"/>
                <a:cs typeface="Trebuchet MS"/>
              </a:rPr>
              <a:t>Sc</a:t>
            </a:r>
            <a:r>
              <a:rPr sz="1200" b="1" spc="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200" b="1" spc="20" dirty="0">
                <a:solidFill>
                  <a:srgbClr val="FFFFFF"/>
                </a:solidFill>
                <a:latin typeface="Trebuchet MS"/>
                <a:cs typeface="Trebuchet MS"/>
              </a:rPr>
              <a:t>een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59000" y="503821"/>
            <a:ext cx="1728470" cy="151574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15" dirty="0">
                <a:solidFill>
                  <a:srgbClr val="231F20"/>
                </a:solidFill>
                <a:latin typeface="Trebuchet MS"/>
                <a:cs typeface="Trebuchet MS"/>
              </a:rPr>
              <a:t>Tables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8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850" spc="-40" dirty="0">
                <a:solidFill>
                  <a:srgbClr val="231F20"/>
                </a:solidFill>
                <a:latin typeface="Trebuchet MS"/>
                <a:cs typeface="Trebuchet MS"/>
              </a:rPr>
              <a:t>wit</a:t>
            </a:r>
            <a:r>
              <a:rPr sz="850" spc="-20" dirty="0">
                <a:solidFill>
                  <a:srgbClr val="231F20"/>
                </a:solidFill>
                <a:latin typeface="Trebuchet MS"/>
                <a:cs typeface="Trebuchet MS"/>
              </a:rPr>
              <a:t>ch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be</a:t>
            </a:r>
            <a:r>
              <a:rPr sz="850" spc="-20" dirty="0">
                <a:solidFill>
                  <a:srgbClr val="231F20"/>
                </a:solidFill>
                <a:latin typeface="Trebuchet MS"/>
                <a:cs typeface="Trebuchet MS"/>
              </a:rPr>
              <a:t>tw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een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" dirty="0">
                <a:solidFill>
                  <a:srgbClr val="231F20"/>
                </a:solidFill>
                <a:latin typeface="Trebuchet MS"/>
                <a:cs typeface="Trebuchet MS"/>
              </a:rPr>
              <a:t>open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tables/ticket</a:t>
            </a:r>
            <a:r>
              <a:rPr sz="850" spc="-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850" spc="-14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900" b="1" spc="30" dirty="0">
                <a:solidFill>
                  <a:srgbClr val="231F20"/>
                </a:solidFill>
                <a:latin typeface="Trebuchet MS"/>
                <a:cs typeface="Trebuchet MS"/>
              </a:rPr>
              <a:t>Sea</a:t>
            </a:r>
            <a:r>
              <a:rPr sz="900" b="1" spc="-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ch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Bar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Customer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5"/>
              </a:spcBef>
            </a:pP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Assign</a:t>
            </a:r>
            <a:r>
              <a:rPr sz="900" spc="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customer</a:t>
            </a:r>
            <a:r>
              <a:rPr sz="900" spc="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900" spc="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from </a:t>
            </a:r>
            <a:r>
              <a:rPr sz="900" spc="-25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our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cus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omer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tabas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900" b="1" spc="1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b="1" spc="55" dirty="0">
                <a:solidFill>
                  <a:srgbClr val="231F20"/>
                </a:solidFill>
                <a:latin typeface="Trebuchet MS"/>
                <a:cs typeface="Trebuchet MS"/>
              </a:rPr>
              <a:t>dd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50" dirty="0">
                <a:solidFill>
                  <a:srgbClr val="231F20"/>
                </a:solidFill>
                <a:latin typeface="Trebuchet MS"/>
                <a:cs typeface="Trebuchet MS"/>
              </a:rPr>
              <a:t>Se</a:t>
            </a:r>
            <a:r>
              <a:rPr sz="900" b="1" spc="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b="1" spc="-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5"/>
              </a:spcBef>
            </a:pP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epa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ems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y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ing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up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b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se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30" dirty="0">
                <a:solidFill>
                  <a:srgbClr val="231F20"/>
                </a:solidFill>
                <a:latin typeface="Trebuchet MS"/>
                <a:cs typeface="Trebuchet MS"/>
              </a:rPr>
              <a:t>, 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just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like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ation.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063" y="3792220"/>
            <a:ext cx="3419943" cy="46564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45095" y="4205570"/>
            <a:ext cx="3606800" cy="147129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124585">
              <a:lnSpc>
                <a:spcPct val="100000"/>
              </a:lnSpc>
              <a:spcBef>
                <a:spcPts val="605"/>
              </a:spcBef>
            </a:pP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wipe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view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option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850" b="1" u="sng" spc="-7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</a:t>
            </a:r>
            <a:r>
              <a:rPr sz="85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end</a:t>
            </a:r>
            <a:r>
              <a:rPr sz="850" b="1" spc="-70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15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850" spc="-10" dirty="0">
                <a:solidFill>
                  <a:srgbClr val="231F20"/>
                </a:solidFill>
                <a:latin typeface="Trebuchet MS"/>
                <a:cs typeface="Trebuchet MS"/>
              </a:rPr>
              <a:t>end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20" dirty="0">
                <a:solidFill>
                  <a:srgbClr val="231F20"/>
                </a:solidFill>
                <a:latin typeface="Trebuchet MS"/>
                <a:cs typeface="Trebuchet MS"/>
              </a:rPr>
              <a:t>chen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pr</a:t>
            </a:r>
            <a:r>
              <a:rPr sz="850" spc="-1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850" spc="-9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850" spc="-140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850" b="1" u="sng" spc="-5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Print</a:t>
            </a:r>
            <a:r>
              <a:rPr sz="850" b="1" u="sng" spc="-8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9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&amp;</a:t>
            </a:r>
            <a:r>
              <a:rPr sz="850" b="1" u="sng" spc="-8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Send</a:t>
            </a:r>
            <a:r>
              <a:rPr sz="850" b="1" spc="-6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" dirty="0">
                <a:solidFill>
                  <a:srgbClr val="231F20"/>
                </a:solidFill>
                <a:latin typeface="Trebuchet MS"/>
                <a:cs typeface="Trebuchet MS"/>
              </a:rPr>
              <a:t>Send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kitchen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print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15" dirty="0">
                <a:solidFill>
                  <a:srgbClr val="231F20"/>
                </a:solidFill>
                <a:latin typeface="Trebuchet MS"/>
                <a:cs typeface="Trebuchet MS"/>
              </a:rPr>
              <a:t>copy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of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receipt.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850" b="1" u="sng" spc="-7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V</a:t>
            </a:r>
            <a:r>
              <a:rPr sz="850" b="1" u="sng" spc="-3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oid</a:t>
            </a:r>
            <a:r>
              <a:rPr sz="850" b="1" spc="-80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850" spc="-10" dirty="0">
                <a:solidFill>
                  <a:srgbClr val="231F20"/>
                </a:solidFill>
                <a:latin typeface="Trebuchet MS"/>
                <a:cs typeface="Trebuchet MS"/>
              </a:rPr>
              <a:t>oid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</a:t>
            </a:r>
            <a:r>
              <a:rPr sz="85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cur</a:t>
            </a:r>
            <a:r>
              <a:rPr sz="850" spc="-6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850" spc="-2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tly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open.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850" b="1" u="sng" spc="-7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Pay</a:t>
            </a:r>
            <a:r>
              <a:rPr sz="850" b="1" spc="-70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0" dirty="0">
                <a:solidFill>
                  <a:srgbClr val="231F20"/>
                </a:solidFill>
                <a:latin typeface="Trebuchet MS"/>
                <a:cs typeface="Trebuchet MS"/>
              </a:rPr>
              <a:t>Takes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" dirty="0">
                <a:solidFill>
                  <a:srgbClr val="231F20"/>
                </a:solidFill>
                <a:latin typeface="Trebuchet MS"/>
                <a:cs typeface="Trebuchet MS"/>
              </a:rPr>
              <a:t>you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Trebuchet MS"/>
                <a:cs typeface="Trebuchet MS"/>
              </a:rPr>
              <a:t>Pay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screen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complete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payment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for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ticket.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850" b="1" u="sng" spc="-4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Split</a:t>
            </a:r>
            <a:r>
              <a:rPr sz="850" b="1" u="sng" spc="-8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9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&amp;</a:t>
            </a:r>
            <a:r>
              <a:rPr sz="850" b="1" u="sng" spc="-7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7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Pay</a:t>
            </a:r>
            <a:r>
              <a:rPr sz="850" b="1" spc="-6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Split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take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payment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for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split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tickets.</a:t>
            </a:r>
            <a:endParaRPr sz="85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459"/>
              </a:spcBef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3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4565" y="1270760"/>
            <a:ext cx="6635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5" dirty="0">
                <a:solidFill>
                  <a:srgbClr val="231F20"/>
                </a:solidFill>
                <a:latin typeface="Trebuchet MS"/>
                <a:cs typeface="Trebuchet MS"/>
              </a:rPr>
              <a:t>Tic</a:t>
            </a:r>
            <a:r>
              <a:rPr sz="900" b="1" spc="-20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900" b="1" spc="1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b="1" spc="-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10" dirty="0">
                <a:solidFill>
                  <a:srgbClr val="231F20"/>
                </a:solidFill>
                <a:latin typeface="Trebuchet MS"/>
                <a:cs typeface="Trebuchet MS"/>
              </a:rPr>
              <a:t>Field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59000" y="2218688"/>
            <a:ext cx="1728470" cy="993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Categories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5"/>
              </a:spcBef>
            </a:pP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Swipe</a:t>
            </a:r>
            <a:r>
              <a:rPr sz="900" spc="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categories</a:t>
            </a:r>
            <a:r>
              <a:rPr sz="900" spc="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left</a:t>
            </a:r>
            <a:r>
              <a:rPr sz="900" spc="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900" spc="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right</a:t>
            </a:r>
            <a:r>
              <a:rPr sz="900" spc="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ess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them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al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Items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45"/>
              </a:spcBef>
            </a:pP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cc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ess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our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menu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em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syn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ed  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our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tabas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6141" y="3608068"/>
            <a:ext cx="10915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45" dirty="0">
                <a:solidFill>
                  <a:srgbClr val="231F20"/>
                </a:solidFill>
                <a:latin typeface="Trebuchet MS"/>
                <a:cs typeface="Trebuchet MS"/>
              </a:rPr>
              <a:t>Send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5" dirty="0">
                <a:solidFill>
                  <a:srgbClr val="231F20"/>
                </a:solidFill>
                <a:latin typeface="Trebuchet MS"/>
                <a:cs typeface="Trebuchet MS"/>
              </a:rPr>
              <a:t>&amp;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b="1" spc="1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b="1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5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b="1" spc="3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b="1" spc="10" dirty="0">
                <a:solidFill>
                  <a:srgbClr val="231F20"/>
                </a:solidFill>
                <a:latin typeface="Trebuchet MS"/>
                <a:cs typeface="Trebuchet MS"/>
              </a:rPr>
              <a:t>tions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36675" y="588772"/>
            <a:ext cx="1334135" cy="2282825"/>
            <a:chOff x="836675" y="588772"/>
            <a:chExt cx="1334135" cy="2282825"/>
          </a:xfrm>
        </p:grpSpPr>
        <p:sp>
          <p:nvSpPr>
            <p:cNvPr id="12" name="object 12"/>
            <p:cNvSpPr/>
            <p:nvPr/>
          </p:nvSpPr>
          <p:spPr>
            <a:xfrm>
              <a:off x="849375" y="601472"/>
              <a:ext cx="1308735" cy="259079"/>
            </a:xfrm>
            <a:custGeom>
              <a:avLst/>
              <a:gdLst/>
              <a:ahLst/>
              <a:cxnLst/>
              <a:rect l="l" t="t" r="r" b="b"/>
              <a:pathLst>
                <a:path w="1308735" h="259080">
                  <a:moveTo>
                    <a:pt x="1308608" y="0"/>
                  </a:moveTo>
                  <a:lnTo>
                    <a:pt x="0" y="0"/>
                  </a:lnTo>
                  <a:lnTo>
                    <a:pt x="0" y="258826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41424" y="1074420"/>
              <a:ext cx="916940" cy="88900"/>
            </a:xfrm>
            <a:custGeom>
              <a:avLst/>
              <a:gdLst/>
              <a:ahLst/>
              <a:cxnLst/>
              <a:rect l="l" t="t" r="r" b="b"/>
              <a:pathLst>
                <a:path w="916939" h="88900">
                  <a:moveTo>
                    <a:pt x="0" y="0"/>
                  </a:moveTo>
                  <a:lnTo>
                    <a:pt x="0" y="88392"/>
                  </a:lnTo>
                  <a:lnTo>
                    <a:pt x="916559" y="88392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26615" y="1074420"/>
              <a:ext cx="531495" cy="596900"/>
            </a:xfrm>
            <a:custGeom>
              <a:avLst/>
              <a:gdLst/>
              <a:ahLst/>
              <a:cxnLst/>
              <a:rect l="l" t="t" r="r" b="b"/>
              <a:pathLst>
                <a:path w="531494" h="596900">
                  <a:moveTo>
                    <a:pt x="0" y="0"/>
                  </a:moveTo>
                  <a:lnTo>
                    <a:pt x="0" y="596392"/>
                  </a:lnTo>
                  <a:lnTo>
                    <a:pt x="531368" y="596392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05787" y="2320544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2196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30451" y="2858516"/>
              <a:ext cx="828040" cy="0"/>
            </a:xfrm>
            <a:custGeom>
              <a:avLst/>
              <a:gdLst/>
              <a:ahLst/>
              <a:cxnLst/>
              <a:rect l="l" t="t" r="r" b="b"/>
              <a:pathLst>
                <a:path w="828039">
                  <a:moveTo>
                    <a:pt x="827532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100" y="5468111"/>
            <a:ext cx="1041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4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35788"/>
            <a:ext cx="4343400" cy="191135"/>
          </a:xfrm>
          <a:custGeom>
            <a:avLst/>
            <a:gdLst/>
            <a:ahLst/>
            <a:cxnLst/>
            <a:rect l="l" t="t" r="r" b="b"/>
            <a:pathLst>
              <a:path w="4343400" h="191134">
                <a:moveTo>
                  <a:pt x="4343400" y="0"/>
                </a:moveTo>
                <a:lnTo>
                  <a:pt x="0" y="0"/>
                </a:lnTo>
                <a:lnTo>
                  <a:pt x="0" y="191008"/>
                </a:lnTo>
                <a:lnTo>
                  <a:pt x="4343400" y="191008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133855" y="576389"/>
            <a:ext cx="2752725" cy="3105150"/>
            <a:chOff x="1133855" y="576389"/>
            <a:chExt cx="2752725" cy="31051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6645" y="576389"/>
              <a:ext cx="1579554" cy="28080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3855" y="2181161"/>
              <a:ext cx="1748502" cy="150008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56691" y="3713226"/>
            <a:ext cx="3354070" cy="8382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850" b="1" u="sng" spc="-4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A</a:t>
            </a:r>
            <a:r>
              <a:rPr sz="850" b="1" u="sng" spc="-3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dd</a:t>
            </a:r>
            <a:r>
              <a:rPr sz="850" b="1" u="sng" spc="-8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D</a:t>
            </a:r>
            <a:r>
              <a:rPr sz="850" b="1" u="sng" spc="-5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is</a:t>
            </a:r>
            <a:r>
              <a:rPr sz="850" b="1" u="sng" spc="-7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c</a:t>
            </a:r>
            <a:r>
              <a:rPr sz="85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ou</a:t>
            </a:r>
            <a:r>
              <a:rPr sz="85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n</a:t>
            </a:r>
            <a:r>
              <a:rPr sz="85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t</a:t>
            </a:r>
            <a:r>
              <a:rPr sz="850" b="1" spc="-70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850" spc="5" dirty="0">
                <a:solidFill>
                  <a:srgbClr val="231F20"/>
                </a:solidFill>
                <a:latin typeface="Trebuchet MS"/>
                <a:cs typeface="Trebuchet MS"/>
              </a:rPr>
              <a:t>dd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dis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85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85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sele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20" dirty="0">
                <a:solidFill>
                  <a:srgbClr val="231F20"/>
                </a:solidFill>
                <a:latin typeface="Trebuchet MS"/>
                <a:cs typeface="Trebuchet MS"/>
              </a:rPr>
              <a:t>ed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em.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85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Edit</a:t>
            </a:r>
            <a:r>
              <a:rPr sz="850" b="1" u="sng" spc="-7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Modifiers</a:t>
            </a:r>
            <a:r>
              <a:rPr sz="850" b="1" spc="-6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Edit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modifiers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currently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attached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selected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item.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850" b="1" u="sng" spc="-7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Rep</a:t>
            </a:r>
            <a:r>
              <a:rPr sz="850" b="1" u="sng" spc="-6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e</a:t>
            </a:r>
            <a:r>
              <a:rPr sz="850" b="1" u="sng" spc="-7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a</a:t>
            </a:r>
            <a:r>
              <a:rPr sz="85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t</a:t>
            </a:r>
            <a:r>
              <a:rPr sz="850" b="1" u="sng" spc="-8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850" b="1" u="sng" spc="-16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I</a:t>
            </a:r>
            <a:r>
              <a:rPr sz="850" b="1" u="sng" spc="-5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t</a:t>
            </a:r>
            <a:r>
              <a:rPr sz="850" b="1" u="sng" spc="-7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ems</a:t>
            </a:r>
            <a:r>
              <a:rPr sz="850" b="1" spc="-70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epea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sele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20" dirty="0">
                <a:solidFill>
                  <a:srgbClr val="231F20"/>
                </a:solidFill>
                <a:latin typeface="Trebuchet MS"/>
                <a:cs typeface="Trebuchet MS"/>
              </a:rPr>
              <a:t>ed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85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em.</a:t>
            </a: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850" b="1" u="sng" spc="-6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Comp</a:t>
            </a:r>
            <a:r>
              <a:rPr sz="850" b="1" spc="-70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85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5" dirty="0">
                <a:solidFill>
                  <a:srgbClr val="231F20"/>
                </a:solidFill>
                <a:latin typeface="Trebuchet MS"/>
                <a:cs typeface="Trebuchet MS"/>
              </a:rPr>
              <a:t>Comp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selected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60" dirty="0">
                <a:solidFill>
                  <a:srgbClr val="231F20"/>
                </a:solidFill>
                <a:latin typeface="Trebuchet MS"/>
                <a:cs typeface="Trebuchet MS"/>
              </a:rPr>
              <a:t>item.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15" dirty="0">
                <a:solidFill>
                  <a:srgbClr val="231F20"/>
                </a:solidFill>
                <a:latin typeface="Trebuchet MS"/>
                <a:cs typeface="Trebuchet MS"/>
              </a:rPr>
              <a:t>Only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sent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5" dirty="0">
                <a:solidFill>
                  <a:srgbClr val="231F20"/>
                </a:solidFill>
                <a:latin typeface="Trebuchet MS"/>
                <a:cs typeface="Trebuchet MS"/>
              </a:rPr>
              <a:t>items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25" dirty="0">
                <a:solidFill>
                  <a:srgbClr val="231F20"/>
                </a:solidFill>
                <a:latin typeface="Trebuchet MS"/>
                <a:cs typeface="Trebuchet MS"/>
              </a:rPr>
              <a:t>can</a:t>
            </a:r>
            <a:r>
              <a:rPr sz="85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15" dirty="0">
                <a:solidFill>
                  <a:srgbClr val="231F20"/>
                </a:solidFill>
                <a:latin typeface="Trebuchet MS"/>
                <a:cs typeface="Trebuchet MS"/>
              </a:rPr>
              <a:t>be</a:t>
            </a:r>
            <a:r>
              <a:rPr sz="85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850" spc="-30" dirty="0">
                <a:solidFill>
                  <a:srgbClr val="231F20"/>
                </a:solidFill>
                <a:latin typeface="Trebuchet MS"/>
                <a:cs typeface="Trebuchet MS"/>
              </a:rPr>
              <a:t>comped.</a:t>
            </a:r>
            <a:endParaRPr sz="8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6212" y="1644966"/>
            <a:ext cx="1758950" cy="442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255" algn="ctr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b="1" spc="-3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b="1" spc="45" dirty="0">
                <a:solidFill>
                  <a:srgbClr val="231F20"/>
                </a:solidFill>
                <a:latin typeface="Trebuchet MS"/>
                <a:cs typeface="Trebuchet MS"/>
              </a:rPr>
              <a:t>ess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5" dirty="0">
                <a:solidFill>
                  <a:srgbClr val="231F20"/>
                </a:solidFill>
                <a:latin typeface="Trebuchet MS"/>
                <a:cs typeface="Trebuchet MS"/>
              </a:rPr>
              <a:t>&amp;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45" dirty="0">
                <a:solidFill>
                  <a:srgbClr val="231F20"/>
                </a:solidFill>
                <a:latin typeface="Trebuchet MS"/>
                <a:cs typeface="Trebuchet MS"/>
              </a:rPr>
              <a:t>H</a:t>
            </a:r>
            <a:r>
              <a:rPr sz="900" b="1" spc="35" dirty="0">
                <a:solidFill>
                  <a:srgbClr val="231F20"/>
                </a:solidFill>
                <a:latin typeface="Trebuchet MS"/>
                <a:cs typeface="Trebuchet MS"/>
              </a:rPr>
              <a:t>old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5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b="1" spc="3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b="1" spc="10" dirty="0">
                <a:solidFill>
                  <a:srgbClr val="231F20"/>
                </a:solidFill>
                <a:latin typeface="Trebuchet MS"/>
                <a:cs typeface="Trebuchet MS"/>
              </a:rPr>
              <a:t>tions</a:t>
            </a:r>
            <a:endParaRPr sz="900">
              <a:latin typeface="Trebuchet MS"/>
              <a:cs typeface="Trebuchet MS"/>
            </a:endParaRPr>
          </a:p>
          <a:p>
            <a:pPr marL="12700" marR="5080" algn="ctr">
              <a:lnSpc>
                <a:spcPct val="100000"/>
              </a:lnSpc>
              <a:spcBef>
                <a:spcPts val="45"/>
              </a:spcBef>
            </a:pP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ess</a:t>
            </a:r>
            <a:r>
              <a:rPr sz="9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9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hold</a:t>
            </a:r>
            <a:r>
              <a:rPr sz="9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</a:t>
            </a:r>
            <a:r>
              <a:rPr sz="9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  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additional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option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89917" y="326641"/>
            <a:ext cx="963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200" b="1" spc="-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200" b="1" spc="55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12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6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b="1" spc="4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200" b="1" spc="15" dirty="0">
                <a:solidFill>
                  <a:srgbClr val="FFFFFF"/>
                </a:solidFill>
                <a:latin typeface="Trebuchet MS"/>
                <a:cs typeface="Trebuchet MS"/>
              </a:rPr>
              <a:t>tions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5788"/>
            <a:ext cx="4343400" cy="191135"/>
          </a:xfrm>
          <a:custGeom>
            <a:avLst/>
            <a:gdLst/>
            <a:ahLst/>
            <a:cxnLst/>
            <a:rect l="l" t="t" r="r" b="b"/>
            <a:pathLst>
              <a:path w="4343400" h="191134">
                <a:moveTo>
                  <a:pt x="4343400" y="0"/>
                </a:moveTo>
                <a:lnTo>
                  <a:pt x="0" y="0"/>
                </a:lnTo>
                <a:lnTo>
                  <a:pt x="0" y="191008"/>
                </a:lnTo>
                <a:lnTo>
                  <a:pt x="4343400" y="191008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0837" y="606666"/>
            <a:ext cx="1505830" cy="267183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159000" y="3576572"/>
            <a:ext cx="1892300" cy="2099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900" b="1" spc="5" dirty="0">
                <a:solidFill>
                  <a:srgbClr val="231F20"/>
                </a:solidFill>
                <a:latin typeface="Trebuchet MS"/>
                <a:cs typeface="Trebuchet MS"/>
              </a:rPr>
              <a:t>Tic</a:t>
            </a:r>
            <a:r>
              <a:rPr sz="900" b="1" spc="-20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900" b="1" spc="1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b="1" spc="-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3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ecall</a:t>
            </a:r>
            <a:endParaRPr sz="900">
              <a:latin typeface="Trebuchet MS"/>
              <a:cs typeface="Trebuchet MS"/>
            </a:endParaRPr>
          </a:p>
          <a:p>
            <a:pPr marL="12700" marR="174625" algn="just">
              <a:lnSpc>
                <a:spcPct val="100000"/>
              </a:lnSpc>
              <a:spcBef>
                <a:spcPts val="45"/>
              </a:spcBef>
            </a:pP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Opens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Recall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screen,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wing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edit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add 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tips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closed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 marR="184785" algn="just">
              <a:lnSpc>
                <a:spcPts val="1000"/>
              </a:lnSpc>
              <a:spcBef>
                <a:spcPts val="919"/>
              </a:spcBef>
            </a:pPr>
            <a:r>
              <a:rPr sz="900" b="1" u="sng" spc="-6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V</a:t>
            </a:r>
            <a:r>
              <a:rPr sz="900" b="1" u="sng" spc="-3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i</a:t>
            </a:r>
            <a:r>
              <a:rPr sz="900" b="1" u="sng" spc="-7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e</a:t>
            </a:r>
            <a:r>
              <a:rPr sz="900" b="1" u="sng" spc="-12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w</a:t>
            </a:r>
            <a:r>
              <a:rPr sz="900" b="1" u="sng" spc="-8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900" b="1" u="sng" spc="-4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A</a:t>
            </a:r>
            <a:r>
              <a:rPr sz="900" b="1" u="sng" spc="-2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ll</a:t>
            </a:r>
            <a:r>
              <a:rPr sz="900" b="1" spc="-7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iew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open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closed.</a:t>
            </a:r>
            <a:endParaRPr sz="9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900"/>
              </a:spcBef>
            </a:pPr>
            <a:r>
              <a:rPr sz="900" b="1" u="sng" spc="-5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O</a:t>
            </a:r>
            <a:r>
              <a:rPr sz="900" b="1" u="sng" spc="-3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p</a:t>
            </a:r>
            <a:r>
              <a:rPr sz="90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en</a:t>
            </a:r>
            <a:r>
              <a:rPr sz="900" b="1" spc="-7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iew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only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open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919"/>
              </a:spcBef>
            </a:pPr>
            <a:r>
              <a:rPr sz="900" b="1" u="sng" spc="-7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C</a:t>
            </a:r>
            <a:r>
              <a:rPr sz="90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losed</a:t>
            </a:r>
            <a:r>
              <a:rPr sz="900" b="1" spc="-7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iew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only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closed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50">
              <a:latin typeface="Trebuchet MS"/>
              <a:cs typeface="Trebuchet MS"/>
            </a:endParaRPr>
          </a:p>
          <a:p>
            <a:pPr marL="12700" marR="214629" algn="just">
              <a:lnSpc>
                <a:spcPts val="1000"/>
              </a:lnSpc>
              <a:spcBef>
                <a:spcPts val="5"/>
              </a:spcBef>
            </a:pPr>
            <a:r>
              <a:rPr sz="90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A</a:t>
            </a:r>
            <a:r>
              <a:rPr sz="90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djus</a:t>
            </a:r>
            <a:r>
              <a:rPr sz="90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t</a:t>
            </a:r>
            <a:r>
              <a:rPr sz="900" b="1" u="sng" spc="-12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 </a:t>
            </a:r>
            <a:r>
              <a:rPr sz="900" b="1" u="sng" spc="-8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T</a:t>
            </a:r>
            <a:r>
              <a:rPr sz="90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ips</a:t>
            </a:r>
            <a:r>
              <a:rPr sz="900" b="1" spc="-7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djust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tip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amou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 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closed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car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605"/>
              </a:spcBef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5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500" y="545336"/>
            <a:ext cx="1740535" cy="2471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Resync</a:t>
            </a:r>
            <a:endParaRPr sz="9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spcBef>
                <a:spcPts val="45"/>
              </a:spcBef>
            </a:pP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hen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menu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changes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ar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made 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station,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this allows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you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sync those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changes.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Ensure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that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Paradise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app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iPad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is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always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running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that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iPad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is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ne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v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er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put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in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sleep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mod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900" b="1" spc="45" dirty="0">
                <a:solidFill>
                  <a:srgbClr val="231F20"/>
                </a:solidFill>
                <a:latin typeface="Trebuchet MS"/>
                <a:cs typeface="Trebuchet MS"/>
              </a:rPr>
              <a:t>Commands</a:t>
            </a:r>
            <a:endParaRPr sz="9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spcBef>
                <a:spcPts val="45"/>
              </a:spcBef>
            </a:pP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Just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like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Paradise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station,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this allows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you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add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tags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such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as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G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or </a:t>
            </a:r>
            <a:r>
              <a:rPr sz="900" spc="4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Not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90" dirty="0">
                <a:solidFill>
                  <a:srgbClr val="231F20"/>
                </a:solidFill>
                <a:latin typeface="Trebuchet MS"/>
                <a:cs typeface="Trebuchet MS"/>
              </a:rPr>
              <a:t>M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ake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or 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chen.</a:t>
            </a:r>
            <a:endParaRPr sz="9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515"/>
              </a:spcBef>
            </a:pPr>
            <a:r>
              <a:rPr sz="900" b="1" spc="10" dirty="0">
                <a:solidFill>
                  <a:srgbClr val="231F20"/>
                </a:solidFill>
                <a:latin typeface="Trebuchet MS"/>
                <a:cs typeface="Trebuchet MS"/>
              </a:rPr>
              <a:t>Shift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3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b="1" spc="10" dirty="0">
                <a:solidFill>
                  <a:srgbClr val="231F20"/>
                </a:solidFill>
                <a:latin typeface="Trebuchet MS"/>
                <a:cs typeface="Trebuchet MS"/>
              </a:rPr>
              <a:t>eport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-75" dirty="0">
                <a:solidFill>
                  <a:srgbClr val="231F20"/>
                </a:solidFill>
                <a:latin typeface="Trebuchet MS"/>
                <a:cs typeface="Trebuchet MS"/>
              </a:rPr>
              <a:t>(</a:t>
            </a:r>
            <a:r>
              <a:rPr sz="900" b="1" spc="40" dirty="0">
                <a:solidFill>
                  <a:srgbClr val="231F20"/>
                </a:solidFill>
                <a:latin typeface="Trebuchet MS"/>
                <a:cs typeface="Trebuchet MS"/>
              </a:rPr>
              <a:t>Coming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Soon)</a:t>
            </a:r>
            <a:endParaRPr sz="9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spcBef>
                <a:spcPts val="50"/>
              </a:spcBef>
            </a:pP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Run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shift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report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directly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from the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device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after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tips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have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been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added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 and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all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closed,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just like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you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ould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adise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ation.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67" y="3019552"/>
            <a:ext cx="1581902" cy="25452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575926" y="321053"/>
            <a:ext cx="1195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6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200" b="1" spc="4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200" b="1" spc="15" dirty="0">
                <a:solidFill>
                  <a:srgbClr val="FFFFFF"/>
                </a:solidFill>
                <a:latin typeface="Trebuchet MS"/>
                <a:cs typeface="Trebuchet MS"/>
              </a:rPr>
              <a:t>tions</a:t>
            </a:r>
            <a:r>
              <a:rPr sz="12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30" dirty="0">
                <a:solidFill>
                  <a:srgbClr val="FFFFFF"/>
                </a:solidFill>
                <a:latin typeface="Trebuchet MS"/>
                <a:cs typeface="Trebuchet MS"/>
              </a:rPr>
              <a:t>Sidebar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15416" y="634493"/>
            <a:ext cx="2831465" cy="3048635"/>
            <a:chOff x="915416" y="634493"/>
            <a:chExt cx="2831465" cy="3048635"/>
          </a:xfrm>
        </p:grpSpPr>
        <p:sp>
          <p:nvSpPr>
            <p:cNvPr id="9" name="object 9"/>
            <p:cNvSpPr/>
            <p:nvPr/>
          </p:nvSpPr>
          <p:spPr>
            <a:xfrm>
              <a:off x="928116" y="647193"/>
              <a:ext cx="1678305" cy="675005"/>
            </a:xfrm>
            <a:custGeom>
              <a:avLst/>
              <a:gdLst/>
              <a:ahLst/>
              <a:cxnLst/>
              <a:rect l="l" t="t" r="r" b="b"/>
              <a:pathLst>
                <a:path w="1678305" h="675005">
                  <a:moveTo>
                    <a:pt x="1677924" y="674624"/>
                  </a:moveTo>
                  <a:lnTo>
                    <a:pt x="1309700" y="674624"/>
                  </a:lnTo>
                  <a:lnTo>
                    <a:pt x="1309700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70432" y="1638300"/>
              <a:ext cx="1435735" cy="0"/>
            </a:xfrm>
            <a:custGeom>
              <a:avLst/>
              <a:gdLst/>
              <a:ahLst/>
              <a:cxnLst/>
              <a:rect l="l" t="t" r="r" b="b"/>
              <a:pathLst>
                <a:path w="1435735">
                  <a:moveTo>
                    <a:pt x="1435608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68513" y="1961356"/>
              <a:ext cx="765175" cy="1708785"/>
            </a:xfrm>
            <a:custGeom>
              <a:avLst/>
              <a:gdLst/>
              <a:ahLst/>
              <a:cxnLst/>
              <a:rect l="l" t="t" r="r" b="b"/>
              <a:pathLst>
                <a:path w="765175" h="1708785">
                  <a:moveTo>
                    <a:pt x="420624" y="0"/>
                  </a:moveTo>
                  <a:lnTo>
                    <a:pt x="765048" y="0"/>
                  </a:lnTo>
                  <a:lnTo>
                    <a:pt x="765048" y="1708658"/>
                  </a:lnTo>
                  <a:lnTo>
                    <a:pt x="0" y="1708658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84248" y="2275458"/>
              <a:ext cx="622300" cy="119380"/>
            </a:xfrm>
            <a:custGeom>
              <a:avLst/>
              <a:gdLst/>
              <a:ahLst/>
              <a:cxnLst/>
              <a:rect l="l" t="t" r="r" b="b"/>
              <a:pathLst>
                <a:path w="622300" h="119380">
                  <a:moveTo>
                    <a:pt x="621792" y="0"/>
                  </a:moveTo>
                  <a:lnTo>
                    <a:pt x="413588" y="0"/>
                  </a:lnTo>
                  <a:lnTo>
                    <a:pt x="413588" y="118872"/>
                  </a:lnTo>
                  <a:lnTo>
                    <a:pt x="0" y="118872"/>
                  </a:lnTo>
                </a:path>
              </a:pathLst>
            </a:custGeom>
            <a:ln w="25400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700" y="3471859"/>
            <a:ext cx="1952625" cy="210947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02565" algn="just">
              <a:lnSpc>
                <a:spcPct val="100000"/>
              </a:lnSpc>
              <a:spcBef>
                <a:spcPts val="160"/>
              </a:spcBef>
            </a:pP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Splitting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3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b="1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5" dirty="0">
                <a:solidFill>
                  <a:srgbClr val="231F20"/>
                </a:solidFill>
                <a:latin typeface="Trebuchet MS"/>
                <a:cs typeface="Trebuchet MS"/>
              </a:rPr>
              <a:t>Tic</a:t>
            </a:r>
            <a:r>
              <a:rPr sz="900" b="1" spc="-20" dirty="0">
                <a:solidFill>
                  <a:srgbClr val="231F20"/>
                </a:solidFill>
                <a:latin typeface="Trebuchet MS"/>
                <a:cs typeface="Trebuchet MS"/>
              </a:rPr>
              <a:t>k</a:t>
            </a:r>
            <a:r>
              <a:rPr sz="900" b="1" spc="1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b="1" spc="-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endParaRPr sz="900">
              <a:latin typeface="Trebuchet MS"/>
              <a:cs typeface="Trebuchet MS"/>
            </a:endParaRPr>
          </a:p>
          <a:p>
            <a:pPr marL="198120" marR="32384" algn="just">
              <a:lnSpc>
                <a:spcPts val="1000"/>
              </a:lnSpc>
              <a:spcBef>
                <a:spcPts val="160"/>
              </a:spcBef>
            </a:pP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move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items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from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original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any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split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below,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tap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items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select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them.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Multiple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items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can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be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selected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time. 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Once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selected,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tap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you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add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them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bel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00">
              <a:latin typeface="Trebuchet MS"/>
              <a:cs typeface="Trebuchet MS"/>
            </a:endParaRPr>
          </a:p>
          <a:p>
            <a:pPr marL="199390" marR="30480" algn="just">
              <a:lnSpc>
                <a:spcPts val="1000"/>
              </a:lnSpc>
            </a:pPr>
            <a:r>
              <a:rPr sz="90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Print</a:t>
            </a:r>
            <a:r>
              <a:rPr sz="900" b="1" spc="-5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Prints the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new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split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tickets.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Once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selected,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this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saves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new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split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el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Trebuchet MS"/>
              <a:cs typeface="Trebuchet MS"/>
            </a:endParaRPr>
          </a:p>
          <a:p>
            <a:pPr marL="199390" marR="30480" algn="just">
              <a:lnSpc>
                <a:spcPts val="1000"/>
              </a:lnSpc>
            </a:pPr>
            <a:r>
              <a:rPr sz="900" b="1" u="sng" spc="-9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P</a:t>
            </a:r>
            <a:r>
              <a:rPr sz="900" b="1" u="sng" spc="-8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a</a:t>
            </a:r>
            <a:r>
              <a:rPr sz="900" b="1" u="sng" spc="-50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y</a:t>
            </a:r>
            <a:r>
              <a:rPr sz="900" b="1" spc="10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his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will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the 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split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On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devi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e 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will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pr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ompt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</a:t>
            </a:r>
            <a:endParaRPr sz="900">
              <a:latin typeface="Trebuchet MS"/>
              <a:cs typeface="Trebuchet MS"/>
            </a:endParaRPr>
          </a:p>
          <a:p>
            <a:pPr marL="38100">
              <a:lnSpc>
                <a:spcPts val="1040"/>
              </a:lnSpc>
            </a:pPr>
            <a:r>
              <a:rPr sz="1800" spc="-22" baseline="-34722" dirty="0">
                <a:solidFill>
                  <a:srgbClr val="231F20"/>
                </a:solidFill>
                <a:latin typeface="Trebuchet MS"/>
                <a:cs typeface="Trebuchet MS"/>
              </a:rPr>
              <a:t>6 </a:t>
            </a:r>
            <a:r>
              <a:rPr sz="1800" spc="-104" baseline="-34722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'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like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take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yme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on.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42900"/>
            <a:ext cx="4343400" cy="191135"/>
          </a:xfrm>
          <a:custGeom>
            <a:avLst/>
            <a:gdLst/>
            <a:ahLst/>
            <a:cxnLst/>
            <a:rect l="l" t="t" r="r" b="b"/>
            <a:pathLst>
              <a:path w="4343400" h="191134">
                <a:moveTo>
                  <a:pt x="4343400" y="0"/>
                </a:moveTo>
                <a:lnTo>
                  <a:pt x="0" y="0"/>
                </a:lnTo>
                <a:lnTo>
                  <a:pt x="0" y="191008"/>
                </a:lnTo>
                <a:lnTo>
                  <a:pt x="4343400" y="191008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5201" y="614478"/>
            <a:ext cx="1571452" cy="279369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6624" y="2859105"/>
            <a:ext cx="1539575" cy="273702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750347" y="321053"/>
            <a:ext cx="2148840" cy="2110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5" dirty="0">
                <a:solidFill>
                  <a:srgbClr val="FFFFFF"/>
                </a:solidFill>
                <a:latin typeface="Trebuchet MS"/>
                <a:cs typeface="Trebuchet MS"/>
              </a:rPr>
              <a:t>Split</a:t>
            </a:r>
            <a:r>
              <a:rPr sz="1200" b="1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5" dirty="0">
                <a:solidFill>
                  <a:srgbClr val="FFFFFF"/>
                </a:solidFill>
                <a:latin typeface="Trebuchet MS"/>
                <a:cs typeface="Trebuchet MS"/>
              </a:rPr>
              <a:t>Tic</a:t>
            </a:r>
            <a:r>
              <a:rPr sz="1200" b="1" spc="-30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1200" b="1" spc="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200" b="1" spc="-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endParaRPr sz="1200">
              <a:latin typeface="Trebuchet MS"/>
              <a:cs typeface="Trebuchet MS"/>
            </a:endParaRPr>
          </a:p>
          <a:p>
            <a:pPr marL="421005" marR="5080" algn="just">
              <a:lnSpc>
                <a:spcPts val="1000"/>
              </a:lnSpc>
              <a:spcBef>
                <a:spcPts val="990"/>
              </a:spcBef>
            </a:pPr>
            <a:r>
              <a:rPr sz="90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Split</a:t>
            </a:r>
            <a:r>
              <a:rPr sz="900" b="1" spc="-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Adds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one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blank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the 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field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bel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ems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can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be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added  </a:t>
            </a:r>
            <a:r>
              <a:rPr sz="900" spc="-80" dirty="0">
                <a:solidFill>
                  <a:srgbClr val="231F20"/>
                </a:solidFill>
                <a:latin typeface="Trebuchet MS"/>
                <a:cs typeface="Trebuchet MS"/>
              </a:rPr>
              <a:t>to.</a:t>
            </a:r>
            <a:r>
              <a:rPr sz="9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Selecting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button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again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cr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ea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es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another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blank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can 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be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cy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cled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rebuchet MS"/>
              <a:cs typeface="Trebuchet MS"/>
            </a:endParaRPr>
          </a:p>
          <a:p>
            <a:pPr marL="421005" marR="5080" algn="just">
              <a:lnSpc>
                <a:spcPts val="1000"/>
              </a:lnSpc>
            </a:pPr>
            <a:r>
              <a:rPr sz="90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Split </a:t>
            </a:r>
            <a:r>
              <a:rPr sz="900" b="1" u="sng" spc="-5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Evenly</a:t>
            </a:r>
            <a:r>
              <a:rPr sz="900" b="1" spc="-5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Prompts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how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many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tickets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evenly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divide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50">
              <a:latin typeface="Trebuchet MS"/>
              <a:cs typeface="Trebuchet MS"/>
            </a:endParaRPr>
          </a:p>
          <a:p>
            <a:pPr marL="421005" marR="5080" algn="just">
              <a:lnSpc>
                <a:spcPts val="1000"/>
              </a:lnSpc>
            </a:pPr>
            <a:r>
              <a:rPr sz="900" b="1" u="sng" spc="-4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Split by </a:t>
            </a:r>
            <a:r>
              <a:rPr sz="900" b="1" u="sng" spc="-65" dirty="0">
                <a:solidFill>
                  <a:srgbClr val="00AEEF"/>
                </a:solidFill>
                <a:uFill>
                  <a:solidFill>
                    <a:srgbClr val="00AEEF"/>
                  </a:solidFill>
                </a:uFill>
                <a:latin typeface="Tahoma"/>
                <a:cs typeface="Tahoma"/>
              </a:rPr>
              <a:t>Seat</a:t>
            </a:r>
            <a:r>
              <a:rPr sz="900" b="1" spc="-65" dirty="0">
                <a:solidFill>
                  <a:srgbClr val="00AEEF"/>
                </a:solidFill>
                <a:latin typeface="Tahoma"/>
                <a:cs typeface="Tahoma"/>
              </a:rPr>
              <a:t>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- If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seat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function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was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used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when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order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in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g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this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will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split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each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se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i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 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its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own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47721" y="5468111"/>
            <a:ext cx="1041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7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42900"/>
            <a:ext cx="4343400" cy="191135"/>
          </a:xfrm>
          <a:custGeom>
            <a:avLst/>
            <a:gdLst/>
            <a:ahLst/>
            <a:cxnLst/>
            <a:rect l="l" t="t" r="r" b="b"/>
            <a:pathLst>
              <a:path w="4343400" h="191134">
                <a:moveTo>
                  <a:pt x="4343400" y="0"/>
                </a:moveTo>
                <a:lnTo>
                  <a:pt x="0" y="0"/>
                </a:lnTo>
                <a:lnTo>
                  <a:pt x="0" y="191008"/>
                </a:lnTo>
                <a:lnTo>
                  <a:pt x="4343400" y="191008"/>
                </a:lnTo>
                <a:lnTo>
                  <a:pt x="4343400" y="0"/>
                </a:lnTo>
                <a:close/>
              </a:path>
            </a:pathLst>
          </a:custGeom>
          <a:solidFill>
            <a:srgbClr val="1682C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0340" y="2971800"/>
            <a:ext cx="1543667" cy="243459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35762" y="321053"/>
            <a:ext cx="6724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3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200" b="1" spc="2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200" b="1" spc="35" dirty="0">
                <a:solidFill>
                  <a:srgbClr val="FFFFFF"/>
                </a:solidFill>
                <a:latin typeface="Trebuchet MS"/>
                <a:cs typeface="Trebuchet MS"/>
              </a:rPr>
              <a:t>yme</a:t>
            </a:r>
            <a:r>
              <a:rPr sz="1200" b="1" spc="2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200" b="1" spc="-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14295" y="903094"/>
            <a:ext cx="1772920" cy="10820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80"/>
              </a:spcBef>
            </a:pPr>
            <a:r>
              <a:rPr sz="900" b="1" spc="-9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aking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yme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b="1" spc="-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endParaRPr sz="900">
              <a:latin typeface="Trebuchet MS"/>
              <a:cs typeface="Trebuchet MS"/>
            </a:endParaRPr>
          </a:p>
          <a:p>
            <a:pPr marL="12700" marR="5080" algn="just">
              <a:lnSpc>
                <a:spcPts val="1000"/>
              </a:lnSpc>
              <a:spcBef>
                <a:spcPts val="180"/>
              </a:spcBef>
            </a:pP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Taking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payment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device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or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ks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as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 it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does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main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tion. 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If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applicable,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Credit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Cash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totals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are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displayed 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at</a:t>
            </a:r>
            <a:r>
              <a:rPr sz="900" spc="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2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top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of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screen,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as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well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as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all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available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payment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options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ability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apply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dis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ou</a:t>
            </a:r>
            <a:r>
              <a:rPr sz="90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ti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ticket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3991" y="3571787"/>
            <a:ext cx="1772920" cy="1191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900" b="1" spc="40" dirty="0">
                <a:solidFill>
                  <a:srgbClr val="231F20"/>
                </a:solidFill>
                <a:latin typeface="Trebuchet MS"/>
                <a:cs typeface="Trebuchet MS"/>
              </a:rPr>
              <a:t>Cash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yme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b="1" spc="-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endParaRPr sz="900">
              <a:latin typeface="Trebuchet MS"/>
              <a:cs typeface="Trebuchet MS"/>
            </a:endParaRPr>
          </a:p>
          <a:p>
            <a:pPr marL="12700" marR="5080" algn="just">
              <a:lnSpc>
                <a:spcPts val="1000"/>
              </a:lnSpc>
              <a:spcBef>
                <a:spcPts val="114"/>
              </a:spcBef>
            </a:pPr>
            <a:r>
              <a:rPr sz="900" spc="-9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he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outstanding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amou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is</a:t>
            </a:r>
            <a:r>
              <a:rPr sz="9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displ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y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ed 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op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of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sc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231F20"/>
                </a:solidFill>
                <a:latin typeface="Trebuchet MS"/>
                <a:cs typeface="Trebuchet MS"/>
              </a:rPr>
              <a:t>een.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edit</a:t>
            </a:r>
            <a:r>
              <a:rPr sz="900" spc="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the 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amount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tendered,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make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sure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to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select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Cash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Tendered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text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box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type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in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customer's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cash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amount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Check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Out.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There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are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th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ee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quick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cash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amou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ts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tions 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can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be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ed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ins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ea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613155"/>
            <a:ext cx="1543667" cy="22459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100" y="5468111"/>
            <a:ext cx="1041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Trebuchet MS"/>
                <a:cs typeface="Trebuchet MS"/>
              </a:rPr>
              <a:t>8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96375" y="1050288"/>
            <a:ext cx="1547495" cy="68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Ca</a:t>
            </a:r>
            <a:r>
              <a:rPr sz="900" b="1" spc="-1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b="1" spc="5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b="1" spc="25" dirty="0">
                <a:solidFill>
                  <a:srgbClr val="231F20"/>
                </a:solidFill>
                <a:latin typeface="Trebuchet MS"/>
                <a:cs typeface="Trebuchet MS"/>
              </a:rPr>
              <a:t>yme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b="1" spc="-1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endParaRPr sz="900">
              <a:latin typeface="Trebuchet MS"/>
              <a:cs typeface="Trebuchet MS"/>
            </a:endParaRPr>
          </a:p>
          <a:p>
            <a:pPr marL="12700" marR="5080" algn="just">
              <a:lnSpc>
                <a:spcPts val="1000"/>
              </a:lnSpc>
              <a:spcBef>
                <a:spcPts val="114"/>
              </a:spcBef>
            </a:pP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tip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amount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should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prompt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before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payment.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Select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Others 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set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cus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om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amou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ins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ead 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of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one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of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defaults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lis</a:t>
            </a:r>
            <a:r>
              <a:rPr sz="900" spc="-6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6691" y="3127310"/>
            <a:ext cx="1656714" cy="93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900" b="1" spc="40" dirty="0">
                <a:solidFill>
                  <a:srgbClr val="231F20"/>
                </a:solidFill>
                <a:latin typeface="Trebuchet MS"/>
                <a:cs typeface="Trebuchet MS"/>
              </a:rPr>
              <a:t>Signa</a:t>
            </a:r>
            <a:r>
              <a:rPr sz="900" b="1" spc="-10" dirty="0">
                <a:solidFill>
                  <a:srgbClr val="231F20"/>
                </a:solidFill>
                <a:latin typeface="Trebuchet MS"/>
                <a:cs typeface="Trebuchet MS"/>
              </a:rPr>
              <a:t>tu</a:t>
            </a:r>
            <a:r>
              <a:rPr sz="900" b="1" spc="-35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5" dirty="0">
                <a:solidFill>
                  <a:srgbClr val="231F20"/>
                </a:solidFill>
                <a:latin typeface="Trebuchet MS"/>
                <a:cs typeface="Trebuchet MS"/>
              </a:rPr>
              <a:t>&amp;</a:t>
            </a:r>
            <a:r>
              <a:rPr sz="900" b="1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b="1" spc="15" dirty="0">
                <a:solidFill>
                  <a:srgbClr val="231F20"/>
                </a:solidFill>
                <a:latin typeface="Trebuchet MS"/>
                <a:cs typeface="Trebuchet MS"/>
              </a:rPr>
              <a:t>E</a:t>
            </a:r>
            <a:r>
              <a:rPr sz="900" b="1" spc="20" dirty="0">
                <a:solidFill>
                  <a:srgbClr val="231F20"/>
                </a:solidFill>
                <a:latin typeface="Trebuchet MS"/>
                <a:cs typeface="Trebuchet MS"/>
              </a:rPr>
              <a:t>mail</a:t>
            </a:r>
            <a:endParaRPr sz="900">
              <a:latin typeface="Trebuchet MS"/>
              <a:cs typeface="Trebuchet MS"/>
            </a:endParaRPr>
          </a:p>
          <a:p>
            <a:pPr marL="12700" marR="5080" algn="just">
              <a:lnSpc>
                <a:spcPts val="1000"/>
              </a:lnSpc>
              <a:spcBef>
                <a:spcPts val="114"/>
              </a:spcBef>
            </a:pP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f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er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running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231F20"/>
                </a:solidFill>
                <a:latin typeface="Trebuchet MS"/>
                <a:cs typeface="Trebuchet MS"/>
              </a:rPr>
              <a:t>car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d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p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yme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n</a:t>
            </a:r>
            <a:r>
              <a:rPr sz="900" spc="-65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,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the 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customer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can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231F20"/>
                </a:solidFill>
                <a:latin typeface="Trebuchet MS"/>
                <a:cs typeface="Trebuchet MS"/>
              </a:rPr>
              <a:t>sign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their</a:t>
            </a:r>
            <a:r>
              <a:rPr sz="900" spc="1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receipt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screen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and </a:t>
            </a:r>
            <a:r>
              <a:rPr sz="900" spc="5" dirty="0">
                <a:solidFill>
                  <a:srgbClr val="231F20"/>
                </a:solidFill>
                <a:latin typeface="Trebuchet MS"/>
                <a:cs typeface="Trebuchet MS"/>
              </a:rPr>
              <a:t>on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next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page,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select their </a:t>
            </a:r>
            <a:r>
              <a:rPr sz="900" spc="-45" dirty="0">
                <a:solidFill>
                  <a:srgbClr val="231F20"/>
                </a:solidFill>
                <a:latin typeface="Trebuchet MS"/>
                <a:cs typeface="Trebuchet MS"/>
              </a:rPr>
              <a:t>receipt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options.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Email 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Receipt will </a:t>
            </a:r>
            <a:r>
              <a:rPr sz="900" spc="-15" dirty="0">
                <a:solidFill>
                  <a:srgbClr val="231F20"/>
                </a:solidFill>
                <a:latin typeface="Trebuchet MS"/>
                <a:cs typeface="Trebuchet MS"/>
              </a:rPr>
              <a:t>prompt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the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customer </a:t>
            </a:r>
            <a:r>
              <a:rPr sz="900" spc="-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231F20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231F20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Trebuchet MS"/>
                <a:cs typeface="Trebuchet MS"/>
              </a:rPr>
              <a:t>supply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231F20"/>
                </a:solidFill>
                <a:latin typeface="Trebuchet MS"/>
                <a:cs typeface="Trebuchet MS"/>
              </a:rPr>
              <a:t>their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231F20"/>
                </a:solidFill>
                <a:latin typeface="Trebuchet MS"/>
                <a:cs typeface="Trebuchet MS"/>
              </a:rPr>
              <a:t>email</a:t>
            </a:r>
            <a:r>
              <a:rPr sz="9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231F20"/>
                </a:solidFill>
                <a:latin typeface="Trebuchet MS"/>
                <a:cs typeface="Trebuchet MS"/>
              </a:rPr>
              <a:t>add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231F20"/>
                </a:solidFill>
                <a:latin typeface="Trebuchet MS"/>
                <a:cs typeface="Trebuchet MS"/>
              </a:rPr>
              <a:t>es</a:t>
            </a:r>
            <a:r>
              <a:rPr sz="900" spc="-30" dirty="0">
                <a:solidFill>
                  <a:srgbClr val="231F20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231F20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900" y="338327"/>
            <a:ext cx="1693938" cy="2286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53285" y="2906204"/>
            <a:ext cx="1632914" cy="26790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985</Words>
  <Application>Microsoft Office PowerPoint</Application>
  <PresentationFormat>Custom</PresentationFormat>
  <Paragraphs>90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Tahoma</vt:lpstr>
      <vt:lpstr>Trebuchet MS</vt:lpstr>
      <vt:lpstr>Office Theme</vt:lpstr>
      <vt:lpstr>ALL-IN-ONE PAY AT THE  TABLE SOLUTION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ALL-IN-ONE PAY AT THE  TABLE SOLUTION</dc:title>
  <cp:lastModifiedBy>Jon Bomser</cp:lastModifiedBy>
  <cp:revision>1</cp:revision>
  <dcterms:created xsi:type="dcterms:W3CDTF">2024-03-13T15:45:22Z</dcterms:created>
  <dcterms:modified xsi:type="dcterms:W3CDTF">2024-03-14T14:41:54Z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2021-08-27T00:00:00Z</vt:filetime>
  </property>
  <property fmtid="{D5CDD505-2E9C-101B-9397-08002B2CF9AE}" pid="3" name="Creator">
    <vt:lpwstr>Adobe InDesign 16.4 (Windows)</vt:lpwstr>
  </property>
  <property fmtid="{D5CDD505-2E9C-101B-9397-08002B2CF9AE}" pid="4" name="LastSaved">
    <vt:filetime>2024-03-13T00:00:00Z</vt:filetime>
  </property>
</Properties>
</file>