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64CD4E-5D52-4984-A462-6323FF6C4B91}" v="1" dt="2024-03-14T14:28:11.3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8564CD4E-5D52-4984-A462-6323FF6C4B91}"/>
    <pc:docChg chg="modSld">
      <pc:chgData name="Jon Bomser" userId="7351062b-4bb3-44eb-8fc3-7479f54a1811" providerId="ADAL" clId="{8564CD4E-5D52-4984-A462-6323FF6C4B91}" dt="2024-03-14T14:28:25.844" v="5" actId="14100"/>
      <pc:docMkLst>
        <pc:docMk/>
      </pc:docMkLst>
      <pc:sldChg chg="addSp modSp mod">
        <pc:chgData name="Jon Bomser" userId="7351062b-4bb3-44eb-8fc3-7479f54a1811" providerId="ADAL" clId="{8564CD4E-5D52-4984-A462-6323FF6C4B91}" dt="2024-03-14T14:28:25.844" v="5" actId="14100"/>
        <pc:sldMkLst>
          <pc:docMk/>
          <pc:sldMk cId="0" sldId="256"/>
        </pc:sldMkLst>
        <pc:spChg chg="add mod">
          <ac:chgData name="Jon Bomser" userId="7351062b-4bb3-44eb-8fc3-7479f54a1811" providerId="ADAL" clId="{8564CD4E-5D52-4984-A462-6323FF6C4B91}" dt="2024-03-14T14:28:23.312" v="4" actId="1076"/>
          <ac:spMkLst>
            <pc:docMk/>
            <pc:sldMk cId="0" sldId="256"/>
            <ac:spMk id="7" creationId="{6C1C6758-5241-2ED2-3078-DC5ED85B23F3}"/>
          </ac:spMkLst>
        </pc:spChg>
        <pc:spChg chg="add mod">
          <ac:chgData name="Jon Bomser" userId="7351062b-4bb3-44eb-8fc3-7479f54a1811" providerId="ADAL" clId="{8564CD4E-5D52-4984-A462-6323FF6C4B91}" dt="2024-03-14T14:28:23.312" v="4" actId="1076"/>
          <ac:spMkLst>
            <pc:docMk/>
            <pc:sldMk cId="0" sldId="256"/>
            <ac:spMk id="8" creationId="{B8C479B8-B8BF-83EB-0FFC-2C70BAE6DBDC}"/>
          </ac:spMkLst>
        </pc:spChg>
        <pc:spChg chg="add mod">
          <ac:chgData name="Jon Bomser" userId="7351062b-4bb3-44eb-8fc3-7479f54a1811" providerId="ADAL" clId="{8564CD4E-5D52-4984-A462-6323FF6C4B91}" dt="2024-03-14T14:28:25.844" v="5" actId="14100"/>
          <ac:spMkLst>
            <pc:docMk/>
            <pc:sldMk cId="0" sldId="256"/>
            <ac:spMk id="9" creationId="{1C142824-0CD9-8718-8827-30C8752E74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C015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C015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754113" cy="27064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40734"/>
            <a:ext cx="7754113" cy="49987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C015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836" y="4416530"/>
            <a:ext cx="3363595" cy="5424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C0151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39565" y="4416530"/>
            <a:ext cx="3335654" cy="5165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C0151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C015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0303" y="3975734"/>
            <a:ext cx="1691792" cy="353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C015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info@paradisepos.com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2324" y="9081597"/>
            <a:ext cx="132397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dirty="0">
                <a:latin typeface="Calibri"/>
                <a:cs typeface="Calibri"/>
              </a:rPr>
              <a:t>877-777-</a:t>
            </a:r>
            <a:r>
              <a:rPr sz="1700" spc="-20" dirty="0">
                <a:latin typeface="Calibri"/>
                <a:cs typeface="Calibri"/>
              </a:rPr>
              <a:t>5530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2721" y="8474393"/>
            <a:ext cx="4751705" cy="89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7430" marR="5080" indent="-22479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Trebuchet MS"/>
                <a:cs typeface="Trebuchet MS"/>
              </a:rPr>
              <a:t>*Station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configuration</a:t>
            </a:r>
            <a:r>
              <a:rPr sz="1100" spc="-45" dirty="0">
                <a:latin typeface="Trebuchet MS"/>
                <a:cs typeface="Trebuchet MS"/>
              </a:rPr>
              <a:t> differs </a:t>
            </a:r>
            <a:r>
              <a:rPr sz="1100" spc="-20" dirty="0">
                <a:latin typeface="Trebuchet MS"/>
                <a:cs typeface="Trebuchet MS"/>
              </a:rPr>
              <a:t>per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0" dirty="0">
                <a:latin typeface="Trebuchet MS"/>
                <a:cs typeface="Trebuchet MS"/>
              </a:rPr>
              <a:t>merchant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due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to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diverse</a:t>
            </a:r>
            <a:r>
              <a:rPr sz="1100" spc="-4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needs; </a:t>
            </a:r>
            <a:r>
              <a:rPr sz="1100" spc="-25" dirty="0">
                <a:latin typeface="Trebuchet MS"/>
                <a:cs typeface="Trebuchet MS"/>
              </a:rPr>
              <a:t>station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pictured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is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not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-30" dirty="0">
                <a:latin typeface="Trebuchet MS"/>
                <a:cs typeface="Trebuchet MS"/>
              </a:rPr>
              <a:t>indicative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of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what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you</a:t>
            </a:r>
            <a:r>
              <a:rPr sz="1100" spc="-5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may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receive.</a:t>
            </a: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2458720" algn="l"/>
              </a:tabLst>
            </a:pPr>
            <a:r>
              <a:rPr sz="1700" spc="-10" dirty="0">
                <a:latin typeface="Calibri"/>
                <a:cs typeface="Calibri"/>
                <a:hlinkClick r:id="rId2"/>
              </a:rPr>
              <a:t>info@paradisepos.com</a:t>
            </a:r>
            <a:r>
              <a:rPr sz="1700" dirty="0">
                <a:latin typeface="Calibri"/>
                <a:cs typeface="Calibri"/>
              </a:rPr>
              <a:t>	</a:t>
            </a:r>
            <a:r>
              <a:rPr sz="1700" spc="-10" dirty="0">
                <a:latin typeface="Calibri"/>
                <a:cs typeface="Calibri"/>
                <a:hlinkClick r:id="rId3"/>
              </a:rPr>
              <a:t>www.paradisepos.com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174" y="5514440"/>
            <a:ext cx="4758690" cy="2611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latin typeface="Calibri"/>
                <a:cs typeface="Calibri"/>
              </a:rPr>
              <a:t>Multi-</a:t>
            </a:r>
            <a:r>
              <a:rPr sz="2300" spc="-10" dirty="0">
                <a:latin typeface="Calibri"/>
                <a:cs typeface="Calibri"/>
              </a:rPr>
              <a:t>Station</a:t>
            </a:r>
            <a:endParaRPr sz="2300"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latin typeface="Calibri"/>
                <a:cs typeface="Calibri"/>
              </a:rPr>
              <a:t>Manage</a:t>
            </a:r>
            <a:r>
              <a:rPr sz="2300" spc="28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Labor</a:t>
            </a:r>
            <a:endParaRPr sz="2300"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latin typeface="Calibri"/>
                <a:cs typeface="Calibri"/>
              </a:rPr>
              <a:t>Customizable</a:t>
            </a:r>
            <a:r>
              <a:rPr sz="2300" spc="385" dirty="0">
                <a:latin typeface="Calibri"/>
                <a:cs typeface="Calibri"/>
              </a:rPr>
              <a:t> </a:t>
            </a:r>
            <a:r>
              <a:rPr sz="2300" spc="30" dirty="0">
                <a:latin typeface="Calibri"/>
                <a:cs typeface="Calibri"/>
              </a:rPr>
              <a:t>Menu</a:t>
            </a:r>
            <a:endParaRPr sz="2300"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latin typeface="Calibri"/>
                <a:cs typeface="Calibri"/>
              </a:rPr>
              <a:t>Mobile</a:t>
            </a:r>
            <a:r>
              <a:rPr sz="2300" spc="19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Reporting</a:t>
            </a:r>
            <a:r>
              <a:rPr sz="2300" spc="19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&amp;</a:t>
            </a:r>
            <a:r>
              <a:rPr sz="2300" spc="19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System</a:t>
            </a:r>
            <a:r>
              <a:rPr sz="2300" spc="19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Access</a:t>
            </a:r>
            <a:endParaRPr sz="2300">
              <a:latin typeface="Calibri"/>
              <a:cs typeface="Calibri"/>
            </a:endParaRPr>
          </a:p>
          <a:p>
            <a:pPr marL="214629" indent="-20193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dirty="0">
                <a:latin typeface="Calibri"/>
                <a:cs typeface="Calibri"/>
              </a:rPr>
              <a:t>Happy</a:t>
            </a:r>
            <a:r>
              <a:rPr sz="2300" spc="204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Hour</a:t>
            </a:r>
            <a:r>
              <a:rPr sz="2300" spc="2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Discounts</a:t>
            </a:r>
            <a:r>
              <a:rPr sz="2300" spc="2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&amp;</a:t>
            </a:r>
            <a:r>
              <a:rPr sz="2300" spc="21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Promotions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0174" y="8309361"/>
            <a:ext cx="1915795" cy="375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4629" algn="l"/>
              </a:tabLst>
            </a:pPr>
            <a:r>
              <a:rPr sz="2300" spc="55" dirty="0">
                <a:latin typeface="Calibri"/>
                <a:cs typeface="Calibri"/>
              </a:rPr>
              <a:t>EMV</a:t>
            </a:r>
            <a:r>
              <a:rPr sz="2300" spc="8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Bar</a:t>
            </a:r>
            <a:r>
              <a:rPr sz="2300" spc="9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Tabs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411" y="2141747"/>
            <a:ext cx="6623050" cy="1664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66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Time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accuracy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equal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money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your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bar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nightclub.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That’s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why </a:t>
            </a:r>
            <a:r>
              <a:rPr sz="1700" dirty="0">
                <a:latin typeface="Calibri"/>
                <a:cs typeface="Calibri"/>
              </a:rPr>
              <a:t>Paradise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POS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offers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bar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point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sale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solutions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help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bartenders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and </a:t>
            </a:r>
            <a:r>
              <a:rPr sz="1700" dirty="0">
                <a:latin typeface="Calibri"/>
                <a:cs typeface="Calibri"/>
              </a:rPr>
              <a:t>servers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work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more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efficiently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productively.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Our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iPad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solution</a:t>
            </a:r>
            <a:r>
              <a:rPr sz="1700" spc="1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1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ideal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18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nightclubs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bars,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delivering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reliable,</a:t>
            </a:r>
            <a:r>
              <a:rPr sz="1700" spc="18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secure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mobile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POS </a:t>
            </a:r>
            <a:r>
              <a:rPr sz="1700" dirty="0">
                <a:latin typeface="Calibri"/>
                <a:cs typeface="Calibri"/>
              </a:rPr>
              <a:t>functionality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helping</a:t>
            </a:r>
            <a:r>
              <a:rPr sz="1700" spc="19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conserve</a:t>
            </a:r>
            <a:r>
              <a:rPr sz="1700" spc="19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space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behind</a:t>
            </a:r>
            <a:r>
              <a:rPr sz="1700" spc="19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19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counter.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1C6758-5241-2ED2-3078-DC5ED85B23F3}"/>
              </a:ext>
            </a:extLst>
          </p:cNvPr>
          <p:cNvSpPr/>
          <p:nvPr/>
        </p:nvSpPr>
        <p:spPr>
          <a:xfrm>
            <a:off x="0" y="8663510"/>
            <a:ext cx="7772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C479B8-B8BF-83EB-0FFC-2C70BAE6DBDC}"/>
              </a:ext>
            </a:extLst>
          </p:cNvPr>
          <p:cNvSpPr txBox="1"/>
          <p:nvPr/>
        </p:nvSpPr>
        <p:spPr>
          <a:xfrm>
            <a:off x="369026" y="8872255"/>
            <a:ext cx="43673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142824-0CD9-8718-8827-30C8752E749C}"/>
              </a:ext>
            </a:extLst>
          </p:cNvPr>
          <p:cNvSpPr txBox="1"/>
          <p:nvPr/>
        </p:nvSpPr>
        <p:spPr>
          <a:xfrm>
            <a:off x="6204691" y="9026144"/>
            <a:ext cx="141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4167" y="3423793"/>
            <a:ext cx="7124065" cy="48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165">
              <a:lnSpc>
                <a:spcPct val="111400"/>
              </a:lnSpc>
              <a:spcBef>
                <a:spcPts val="100"/>
              </a:spcBef>
            </a:pPr>
            <a:r>
              <a:rPr sz="1350" b="1" spc="-100" dirty="0">
                <a:latin typeface="Tahoma"/>
                <a:cs typeface="Tahoma"/>
              </a:rPr>
              <a:t>Paradise</a:t>
            </a:r>
            <a:r>
              <a:rPr sz="1350" b="1" spc="40" dirty="0">
                <a:latin typeface="Tahoma"/>
                <a:cs typeface="Tahoma"/>
              </a:rPr>
              <a:t> </a:t>
            </a:r>
            <a:r>
              <a:rPr sz="1350" b="1" spc="-110" dirty="0">
                <a:latin typeface="Tahoma"/>
                <a:cs typeface="Tahoma"/>
              </a:rPr>
              <a:t>POS</a:t>
            </a:r>
            <a:r>
              <a:rPr sz="1350" b="1" spc="-35" dirty="0">
                <a:latin typeface="Tahoma"/>
                <a:cs typeface="Tahoma"/>
              </a:rPr>
              <a:t> </a:t>
            </a:r>
            <a:r>
              <a:rPr sz="1350" b="1" spc="-80" dirty="0">
                <a:latin typeface="Tahoma"/>
                <a:cs typeface="Tahoma"/>
              </a:rPr>
              <a:t>offers</a:t>
            </a:r>
            <a:r>
              <a:rPr sz="1350" b="1" spc="-35" dirty="0">
                <a:latin typeface="Tahoma"/>
                <a:cs typeface="Tahoma"/>
              </a:rPr>
              <a:t> </a:t>
            </a:r>
            <a:r>
              <a:rPr sz="1350" b="1" spc="-130" dirty="0">
                <a:latin typeface="Tahoma"/>
                <a:cs typeface="Tahoma"/>
              </a:rPr>
              <a:t>a</a:t>
            </a:r>
            <a:r>
              <a:rPr sz="1350" b="1" spc="-25" dirty="0">
                <a:latin typeface="Tahoma"/>
                <a:cs typeface="Tahoma"/>
              </a:rPr>
              <a:t> </a:t>
            </a:r>
            <a:r>
              <a:rPr sz="1350" b="1" spc="-55" dirty="0">
                <a:latin typeface="Tahoma"/>
                <a:cs typeface="Tahoma"/>
              </a:rPr>
              <a:t>cutting-</a:t>
            </a:r>
            <a:r>
              <a:rPr sz="1350" b="1" spc="-65" dirty="0">
                <a:latin typeface="Tahoma"/>
                <a:cs typeface="Tahoma"/>
              </a:rPr>
              <a:t>edge</a:t>
            </a:r>
            <a:r>
              <a:rPr sz="1350" b="1" spc="-25" dirty="0">
                <a:latin typeface="Tahoma"/>
                <a:cs typeface="Tahoma"/>
              </a:rPr>
              <a:t> </a:t>
            </a:r>
            <a:r>
              <a:rPr sz="1350" b="1" spc="-65" dirty="0">
                <a:latin typeface="Tahoma"/>
                <a:cs typeface="Tahoma"/>
              </a:rPr>
              <a:t>iOS-</a:t>
            </a:r>
            <a:r>
              <a:rPr sz="1350" b="1" spc="-75" dirty="0">
                <a:latin typeface="Tahoma"/>
                <a:cs typeface="Tahoma"/>
              </a:rPr>
              <a:t>based</a:t>
            </a:r>
            <a:r>
              <a:rPr sz="1350" b="1" spc="40" dirty="0">
                <a:latin typeface="Tahoma"/>
                <a:cs typeface="Tahoma"/>
              </a:rPr>
              <a:t> </a:t>
            </a:r>
            <a:r>
              <a:rPr sz="1350" b="1" spc="-60" dirty="0">
                <a:latin typeface="Tahoma"/>
                <a:cs typeface="Tahoma"/>
              </a:rPr>
              <a:t>point</a:t>
            </a:r>
            <a:r>
              <a:rPr sz="1350" b="1" spc="-10" dirty="0">
                <a:latin typeface="Tahoma"/>
                <a:cs typeface="Tahoma"/>
              </a:rPr>
              <a:t> </a:t>
            </a:r>
            <a:r>
              <a:rPr sz="1350" b="1" spc="-65" dirty="0">
                <a:latin typeface="Tahoma"/>
                <a:cs typeface="Tahoma"/>
              </a:rPr>
              <a:t>of</a:t>
            </a:r>
            <a:r>
              <a:rPr sz="1350" b="1" spc="-70" dirty="0">
                <a:latin typeface="Tahoma"/>
                <a:cs typeface="Tahoma"/>
              </a:rPr>
              <a:t> </a:t>
            </a:r>
            <a:r>
              <a:rPr sz="1350" b="1" spc="-85" dirty="0">
                <a:latin typeface="Tahoma"/>
                <a:cs typeface="Tahoma"/>
              </a:rPr>
              <a:t>sale</a:t>
            </a:r>
            <a:r>
              <a:rPr sz="1350" b="1" dirty="0">
                <a:latin typeface="Tahoma"/>
                <a:cs typeface="Tahoma"/>
              </a:rPr>
              <a:t> </a:t>
            </a:r>
            <a:r>
              <a:rPr sz="1350" b="1" spc="-85" dirty="0">
                <a:latin typeface="Tahoma"/>
                <a:cs typeface="Tahoma"/>
              </a:rPr>
              <a:t>software</a:t>
            </a:r>
            <a:r>
              <a:rPr sz="1350" b="1" spc="-40" dirty="0">
                <a:latin typeface="Tahoma"/>
                <a:cs typeface="Tahoma"/>
              </a:rPr>
              <a:t> </a:t>
            </a:r>
            <a:r>
              <a:rPr sz="1350" b="1" spc="-75" dirty="0">
                <a:latin typeface="Tahoma"/>
                <a:cs typeface="Tahoma"/>
              </a:rPr>
              <a:t>for</a:t>
            </a:r>
            <a:r>
              <a:rPr sz="1350" b="1" spc="-40" dirty="0">
                <a:latin typeface="Tahoma"/>
                <a:cs typeface="Tahoma"/>
              </a:rPr>
              <a:t> </a:t>
            </a:r>
            <a:r>
              <a:rPr sz="1350" b="1" spc="-45" dirty="0">
                <a:latin typeface="Tahoma"/>
                <a:cs typeface="Tahoma"/>
              </a:rPr>
              <a:t>technology</a:t>
            </a:r>
            <a:r>
              <a:rPr sz="1350" b="1" spc="-65" dirty="0">
                <a:latin typeface="Tahoma"/>
                <a:cs typeface="Tahoma"/>
              </a:rPr>
              <a:t> </a:t>
            </a:r>
            <a:r>
              <a:rPr sz="1350" b="1" spc="-10" dirty="0">
                <a:latin typeface="Tahoma"/>
                <a:cs typeface="Tahoma"/>
              </a:rPr>
              <a:t>savvy </a:t>
            </a:r>
            <a:r>
              <a:rPr sz="1350" b="1" spc="-95" dirty="0">
                <a:latin typeface="Tahoma"/>
                <a:cs typeface="Tahoma"/>
              </a:rPr>
              <a:t>restaurants</a:t>
            </a:r>
            <a:r>
              <a:rPr sz="1350" b="1" spc="5" dirty="0">
                <a:latin typeface="Tahoma"/>
                <a:cs typeface="Tahoma"/>
              </a:rPr>
              <a:t> </a:t>
            </a:r>
            <a:r>
              <a:rPr sz="1350" b="1" spc="-65" dirty="0">
                <a:latin typeface="Tahoma"/>
                <a:cs typeface="Tahoma"/>
              </a:rPr>
              <a:t>and</a:t>
            </a:r>
            <a:r>
              <a:rPr sz="1350" b="1" spc="-25" dirty="0">
                <a:latin typeface="Tahoma"/>
                <a:cs typeface="Tahoma"/>
              </a:rPr>
              <a:t> </a:t>
            </a:r>
            <a:r>
              <a:rPr sz="1350" b="1" spc="-85" dirty="0">
                <a:latin typeface="Tahoma"/>
                <a:cs typeface="Tahoma"/>
              </a:rPr>
              <a:t>bars </a:t>
            </a:r>
            <a:r>
              <a:rPr sz="1350" b="1" spc="-55" dirty="0">
                <a:latin typeface="Tahoma"/>
                <a:cs typeface="Tahoma"/>
              </a:rPr>
              <a:t>who</a:t>
            </a:r>
            <a:r>
              <a:rPr sz="1350" b="1" spc="-30" dirty="0">
                <a:latin typeface="Tahoma"/>
                <a:cs typeface="Tahoma"/>
              </a:rPr>
              <a:t> </a:t>
            </a:r>
            <a:r>
              <a:rPr sz="1350" b="1" spc="-50" dirty="0">
                <a:latin typeface="Tahoma"/>
                <a:cs typeface="Tahoma"/>
              </a:rPr>
              <a:t>demand</a:t>
            </a:r>
            <a:r>
              <a:rPr sz="1350" b="1" dirty="0">
                <a:latin typeface="Tahoma"/>
                <a:cs typeface="Tahoma"/>
              </a:rPr>
              <a:t> </a:t>
            </a:r>
            <a:r>
              <a:rPr sz="1350" b="1" spc="-130" dirty="0">
                <a:latin typeface="Tahoma"/>
                <a:cs typeface="Tahoma"/>
              </a:rPr>
              <a:t>a</a:t>
            </a:r>
            <a:r>
              <a:rPr sz="1350" b="1" spc="-55" dirty="0">
                <a:latin typeface="Tahoma"/>
                <a:cs typeface="Tahoma"/>
              </a:rPr>
              <a:t> </a:t>
            </a:r>
            <a:r>
              <a:rPr sz="1350" b="1" spc="-90" dirty="0">
                <a:latin typeface="Tahoma"/>
                <a:cs typeface="Tahoma"/>
              </a:rPr>
              <a:t>best-</a:t>
            </a:r>
            <a:r>
              <a:rPr sz="1350" b="1" spc="-80" dirty="0">
                <a:latin typeface="Tahoma"/>
                <a:cs typeface="Tahoma"/>
              </a:rPr>
              <a:t>in-</a:t>
            </a:r>
            <a:r>
              <a:rPr sz="1350" b="1" spc="-90" dirty="0">
                <a:latin typeface="Tahoma"/>
                <a:cs typeface="Tahoma"/>
              </a:rPr>
              <a:t>class</a:t>
            </a:r>
            <a:r>
              <a:rPr sz="1350" b="1" spc="-85" dirty="0">
                <a:latin typeface="Tahoma"/>
                <a:cs typeface="Tahoma"/>
              </a:rPr>
              <a:t> </a:t>
            </a:r>
            <a:r>
              <a:rPr sz="1350" b="1" spc="-30" dirty="0">
                <a:latin typeface="Tahoma"/>
                <a:cs typeface="Tahoma"/>
              </a:rPr>
              <a:t>mobile</a:t>
            </a:r>
            <a:r>
              <a:rPr sz="1350" b="1" spc="10" dirty="0">
                <a:latin typeface="Tahoma"/>
                <a:cs typeface="Tahoma"/>
              </a:rPr>
              <a:t> </a:t>
            </a:r>
            <a:r>
              <a:rPr sz="1350" b="1" spc="-65" dirty="0">
                <a:latin typeface="Tahoma"/>
                <a:cs typeface="Tahoma"/>
              </a:rPr>
              <a:t>solution</a:t>
            </a:r>
            <a:r>
              <a:rPr sz="1350" b="1" spc="-30" dirty="0">
                <a:latin typeface="Tahoma"/>
                <a:cs typeface="Tahoma"/>
              </a:rPr>
              <a:t> </a:t>
            </a:r>
            <a:r>
              <a:rPr sz="1350" b="1" spc="-85" dirty="0">
                <a:latin typeface="Tahoma"/>
                <a:cs typeface="Tahoma"/>
              </a:rPr>
              <a:t>for</a:t>
            </a:r>
            <a:r>
              <a:rPr sz="1350" b="1" spc="-35" dirty="0">
                <a:latin typeface="Tahoma"/>
                <a:cs typeface="Tahoma"/>
              </a:rPr>
              <a:t> </a:t>
            </a:r>
            <a:r>
              <a:rPr sz="1350" b="1" spc="-65" dirty="0">
                <a:latin typeface="Tahoma"/>
                <a:cs typeface="Tahoma"/>
              </a:rPr>
              <a:t>their</a:t>
            </a:r>
            <a:r>
              <a:rPr sz="1350" b="1" spc="-30" dirty="0">
                <a:latin typeface="Tahoma"/>
                <a:cs typeface="Tahoma"/>
              </a:rPr>
              <a:t> </a:t>
            </a:r>
            <a:r>
              <a:rPr sz="1350" b="1" spc="-70" dirty="0">
                <a:latin typeface="Tahoma"/>
                <a:cs typeface="Tahoma"/>
              </a:rPr>
              <a:t>business</a:t>
            </a:r>
            <a:r>
              <a:rPr sz="1350" b="1" spc="-55" dirty="0">
                <a:latin typeface="Tahoma"/>
                <a:cs typeface="Tahoma"/>
              </a:rPr>
              <a:t> </a:t>
            </a:r>
            <a:r>
              <a:rPr sz="1350" b="1" spc="-35" dirty="0">
                <a:latin typeface="Tahoma"/>
                <a:cs typeface="Tahoma"/>
              </a:rPr>
              <a:t>needs.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FEATURES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85"/>
              </a:spcBef>
            </a:pPr>
            <a:r>
              <a:rPr spc="-85" dirty="0"/>
              <a:t>CUSTOMIZABLE</a:t>
            </a:r>
            <a:r>
              <a:rPr spc="-35" dirty="0"/>
              <a:t> </a:t>
            </a:r>
            <a:r>
              <a:rPr spc="-20" dirty="0"/>
              <a:t>MENU</a:t>
            </a:r>
          </a:p>
          <a:p>
            <a:pPr marL="12700" marR="65405" indent="8255">
              <a:lnSpc>
                <a:spcPts val="1320"/>
              </a:lnSpc>
              <a:spcBef>
                <a:spcPts val="175"/>
              </a:spcBef>
            </a:pP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Customize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menu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screens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make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ordering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and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checkout</a:t>
            </a:r>
            <a:r>
              <a:rPr sz="1150" b="0" spc="-1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process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intuitive,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simple,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accurate.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Easily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modify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or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change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menu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items,</a:t>
            </a:r>
            <a:r>
              <a:rPr sz="1150" b="0" spc="-1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pricing,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promotions,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or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specials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attract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new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customers.</a:t>
            </a:r>
            <a:r>
              <a:rPr sz="1150" b="0" spc="-1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The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Paradise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POS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training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team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will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work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with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staff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to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optimize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menu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for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unique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business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needs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and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show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how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easy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it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is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change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menu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whenever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want.</a:t>
            </a:r>
            <a:endParaRPr sz="1150">
              <a:latin typeface="Tahoma"/>
              <a:cs typeface="Tahoma"/>
            </a:endParaRPr>
          </a:p>
          <a:p>
            <a:pPr marL="447675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47675" algn="l"/>
              </a:tabLst>
            </a:pP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Item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Maintenance</a:t>
            </a:r>
            <a:endParaRPr sz="1150">
              <a:latin typeface="Tahoma"/>
              <a:cs typeface="Tahoma"/>
            </a:endParaRPr>
          </a:p>
          <a:p>
            <a:pPr marL="440690" indent="-79375">
              <a:lnSpc>
                <a:spcPts val="1350"/>
              </a:lnSpc>
              <a:buChar char="•"/>
              <a:tabLst>
                <a:tab pos="440690" algn="l"/>
              </a:tabLst>
            </a:pP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Modifier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Maintenance</a:t>
            </a:r>
            <a:endParaRPr sz="1150">
              <a:latin typeface="Tahoma"/>
              <a:cs typeface="Tahoma"/>
            </a:endParaRPr>
          </a:p>
          <a:p>
            <a:pPr marL="43180">
              <a:lnSpc>
                <a:spcPct val="100000"/>
              </a:lnSpc>
              <a:spcBef>
                <a:spcPts val="1205"/>
              </a:spcBef>
            </a:pPr>
            <a:r>
              <a:rPr spc="-110" dirty="0"/>
              <a:t>OFFLINE</a:t>
            </a:r>
            <a:r>
              <a:rPr spc="-55" dirty="0"/>
              <a:t> </a:t>
            </a:r>
            <a:r>
              <a:rPr spc="-10" dirty="0"/>
              <a:t>CAPABILITIES</a:t>
            </a:r>
          </a:p>
          <a:p>
            <a:pPr marL="39370" marR="72390" indent="5715" algn="just">
              <a:lnSpc>
                <a:spcPts val="1320"/>
              </a:lnSpc>
              <a:spcBef>
                <a:spcPts val="390"/>
              </a:spcBef>
            </a:pPr>
            <a:r>
              <a:rPr sz="1150" b="0" spc="-135" dirty="0">
                <a:solidFill>
                  <a:srgbClr val="000000"/>
                </a:solidFill>
                <a:latin typeface="Tahoma"/>
                <a:cs typeface="Tahoma"/>
              </a:rPr>
              <a:t>If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2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internet</a:t>
            </a:r>
            <a:r>
              <a:rPr sz="1150" b="0" spc="-1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connection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is</a:t>
            </a:r>
            <a:r>
              <a:rPr sz="1150" b="0" spc="-2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interrupted,</a:t>
            </a:r>
            <a:r>
              <a:rPr sz="1150" b="0" spc="-1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Paradise</a:t>
            </a:r>
            <a:r>
              <a:rPr sz="1150" b="0" spc="-1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POS,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with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its</a:t>
            </a:r>
            <a:r>
              <a:rPr sz="1150" b="0" spc="-1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internet-independent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design,</a:t>
            </a:r>
            <a:r>
              <a:rPr sz="1150" b="0" spc="-2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keeps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working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so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1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never</a:t>
            </a:r>
            <a:r>
              <a:rPr sz="1150" b="0" spc="-20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miss</a:t>
            </a:r>
            <a:r>
              <a:rPr sz="1150" b="0" spc="-1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1150" b="0" spc="-1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sale.</a:t>
            </a:r>
            <a:r>
              <a:rPr sz="1150" b="0" spc="-2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We</a:t>
            </a:r>
            <a:r>
              <a:rPr sz="1150" b="0" spc="-1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offer</a:t>
            </a:r>
            <a:r>
              <a:rPr sz="1150" b="0" spc="-1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1150" b="0" spc="-1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Local</a:t>
            </a:r>
            <a:r>
              <a:rPr sz="1150" b="0" spc="-1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Mode</a:t>
            </a:r>
            <a:r>
              <a:rPr sz="1150" b="0" spc="-1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that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allows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your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iPad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stations,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printers,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1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even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KDS</a:t>
            </a:r>
            <a:r>
              <a:rPr sz="1150" b="0" spc="-1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continue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communicate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with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each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other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without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1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internet</a:t>
            </a:r>
            <a:endParaRPr sz="1150">
              <a:latin typeface="Tahoma"/>
              <a:cs typeface="Tahoma"/>
            </a:endParaRPr>
          </a:p>
          <a:p>
            <a:pPr marL="392430">
              <a:lnSpc>
                <a:spcPts val="1350"/>
              </a:lnSpc>
              <a:spcBef>
                <a:spcPts val="1225"/>
              </a:spcBef>
            </a:pP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•Local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Mode</a:t>
            </a:r>
            <a:endParaRPr sz="1150">
              <a:latin typeface="Tahoma"/>
              <a:cs typeface="Tahoma"/>
            </a:endParaRPr>
          </a:p>
          <a:p>
            <a:pPr marL="459105" indent="-79375">
              <a:lnSpc>
                <a:spcPts val="1320"/>
              </a:lnSpc>
              <a:buChar char="•"/>
              <a:tabLst>
                <a:tab pos="459105" algn="l"/>
              </a:tabLst>
            </a:pP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Syncs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Cloud</a:t>
            </a:r>
            <a:endParaRPr sz="1150">
              <a:latin typeface="Tahoma"/>
              <a:cs typeface="Tahoma"/>
            </a:endParaRPr>
          </a:p>
          <a:p>
            <a:pPr marL="464820" indent="-79375">
              <a:lnSpc>
                <a:spcPts val="1350"/>
              </a:lnSpc>
              <a:buChar char="•"/>
              <a:tabLst>
                <a:tab pos="464820" algn="l"/>
              </a:tabLst>
            </a:pP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Run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Credit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Cards</a:t>
            </a:r>
            <a:r>
              <a:rPr sz="1150" b="0" spc="-1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Offiine</a:t>
            </a:r>
            <a:endParaRPr sz="1150">
              <a:latin typeface="Tahoma"/>
              <a:cs typeface="Tahoma"/>
            </a:endParaRPr>
          </a:p>
          <a:p>
            <a:pPr marL="39370">
              <a:lnSpc>
                <a:spcPct val="100000"/>
              </a:lnSpc>
              <a:spcBef>
                <a:spcPts val="1375"/>
              </a:spcBef>
            </a:pPr>
            <a:r>
              <a:rPr spc="-110" dirty="0"/>
              <a:t>BAR</a:t>
            </a:r>
            <a:r>
              <a:rPr spc="-80" dirty="0"/>
              <a:t> </a:t>
            </a:r>
            <a:r>
              <a:rPr spc="-20" dirty="0"/>
              <a:t>TABS</a:t>
            </a:r>
          </a:p>
          <a:p>
            <a:pPr marL="33020" marR="5080">
              <a:lnSpc>
                <a:spcPts val="1320"/>
              </a:lnSpc>
              <a:spcBef>
                <a:spcPts val="390"/>
              </a:spcBef>
            </a:pP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POS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allows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to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pre-authorize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customer's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credit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cards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for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customizable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 amount,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giving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ability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close 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tab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without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need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for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customer's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card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again.</a:t>
            </a:r>
            <a:endParaRPr sz="1150">
              <a:latin typeface="Tahoma"/>
              <a:cs typeface="Tahoma"/>
            </a:endParaRPr>
          </a:p>
          <a:p>
            <a:pPr marL="462915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62915" algn="l"/>
              </a:tabLst>
            </a:pP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EMV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Ready</a:t>
            </a:r>
            <a:endParaRPr sz="1150">
              <a:latin typeface="Tahoma"/>
              <a:cs typeface="Tahoma"/>
            </a:endParaRPr>
          </a:p>
          <a:p>
            <a:pPr marL="455930" indent="-79375">
              <a:lnSpc>
                <a:spcPts val="1350"/>
              </a:lnSpc>
              <a:buChar char="•"/>
              <a:tabLst>
                <a:tab pos="455930" algn="l"/>
              </a:tabLst>
            </a:pP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Autofill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Customer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Name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on</a:t>
            </a:r>
            <a:r>
              <a:rPr sz="1150" b="0" spc="-1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Ticket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85"/>
              </a:spcBef>
            </a:pPr>
            <a:r>
              <a:rPr spc="-114" dirty="0"/>
              <a:t>REMOTE</a:t>
            </a:r>
            <a:r>
              <a:rPr spc="-45" dirty="0"/>
              <a:t> </a:t>
            </a:r>
            <a:r>
              <a:rPr spc="-10" dirty="0"/>
              <a:t>DASHBOARD</a:t>
            </a:r>
          </a:p>
          <a:p>
            <a:pPr marL="12700" marR="46990" indent="5080">
              <a:lnSpc>
                <a:spcPts val="1320"/>
              </a:lnSpc>
              <a:spcBef>
                <a:spcPts val="175"/>
              </a:spcBef>
            </a:pP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Paradise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POS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enables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easily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access,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monitor,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and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report</a:t>
            </a:r>
            <a:r>
              <a:rPr sz="1150" b="0" spc="-1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data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from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anywhere</a:t>
            </a:r>
            <a:r>
              <a:rPr sz="1150" b="0" spc="-14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at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any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time,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even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on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your mobile</a:t>
            </a:r>
            <a:r>
              <a:rPr sz="1150" b="0" spc="-1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device.</a:t>
            </a:r>
            <a:r>
              <a:rPr sz="1150" b="0" spc="-1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We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have</a:t>
            </a:r>
            <a:r>
              <a:rPr sz="1150" b="0" spc="-1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created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1150" b="0" spc="-1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simplified</a:t>
            </a:r>
            <a:r>
              <a:rPr sz="1150" b="0" spc="-1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approach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to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an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interactive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dashboard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with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embedded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analysis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capabilities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that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allows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users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quickly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generate</a:t>
            </a:r>
            <a:endParaRPr sz="1150">
              <a:latin typeface="Tahoma"/>
              <a:cs typeface="Tahoma"/>
            </a:endParaRPr>
          </a:p>
          <a:p>
            <a:pPr marL="17780" marR="419100">
              <a:lnSpc>
                <a:spcPts val="1320"/>
              </a:lnSpc>
            </a:pP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at-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a-glance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reporting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identify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areas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that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need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immediate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attention.</a:t>
            </a:r>
            <a:endParaRPr sz="1150">
              <a:latin typeface="Tahoma"/>
              <a:cs typeface="Tahoma"/>
            </a:endParaRPr>
          </a:p>
          <a:p>
            <a:pPr marL="444500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44500" algn="l"/>
              </a:tabLst>
            </a:pP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Remote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Mobile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Access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Reports</a:t>
            </a:r>
            <a:endParaRPr sz="1150">
              <a:latin typeface="Tahoma"/>
              <a:cs typeface="Tahoma"/>
            </a:endParaRPr>
          </a:p>
          <a:p>
            <a:pPr marL="444500" indent="-79375">
              <a:lnSpc>
                <a:spcPts val="1320"/>
              </a:lnSpc>
              <a:buChar char="•"/>
              <a:tabLst>
                <a:tab pos="444500" algn="l"/>
              </a:tabLst>
            </a:pP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Inventory</a:t>
            </a:r>
            <a:r>
              <a:rPr sz="1150" b="0" spc="-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Reports</a:t>
            </a:r>
            <a:endParaRPr sz="1150">
              <a:latin typeface="Tahoma"/>
              <a:cs typeface="Tahoma"/>
            </a:endParaRPr>
          </a:p>
          <a:p>
            <a:pPr marL="437515" indent="-79375">
              <a:lnSpc>
                <a:spcPts val="1320"/>
              </a:lnSpc>
              <a:buChar char="•"/>
              <a:tabLst>
                <a:tab pos="437515" algn="l"/>
              </a:tabLst>
            </a:pP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Sales</a:t>
            </a:r>
            <a:r>
              <a:rPr sz="1150" b="0" spc="-20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Tax</a:t>
            </a:r>
            <a:r>
              <a:rPr sz="1150" b="0" spc="-1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&amp;</a:t>
            </a:r>
            <a:r>
              <a:rPr sz="1150" b="0" spc="-1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Tip</a:t>
            </a:r>
            <a:r>
              <a:rPr sz="1150" b="0" spc="-1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Tracking</a:t>
            </a:r>
            <a:endParaRPr sz="1150">
              <a:latin typeface="Tahoma"/>
              <a:cs typeface="Tahoma"/>
            </a:endParaRPr>
          </a:p>
          <a:p>
            <a:pPr marL="440690" indent="-79375">
              <a:lnSpc>
                <a:spcPts val="1320"/>
              </a:lnSpc>
              <a:buChar char="•"/>
              <a:tabLst>
                <a:tab pos="440690" algn="l"/>
              </a:tabLst>
            </a:pP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Payroll</a:t>
            </a:r>
            <a:endParaRPr sz="1150">
              <a:latin typeface="Tahoma"/>
              <a:cs typeface="Tahoma"/>
            </a:endParaRPr>
          </a:p>
          <a:p>
            <a:pPr marL="438150" indent="-79375">
              <a:lnSpc>
                <a:spcPts val="1350"/>
              </a:lnSpc>
              <a:buChar char="•"/>
              <a:tabLst>
                <a:tab pos="438150" algn="l"/>
              </a:tabLst>
            </a:pP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Labor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Costs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0"/>
              </a:spcBef>
              <a:buFont typeface="Tahoma"/>
              <a:buChar char="•"/>
            </a:pPr>
            <a:endParaRPr sz="1150">
              <a:latin typeface="Tahoma"/>
              <a:cs typeface="Tahoma"/>
            </a:endParaRPr>
          </a:p>
          <a:p>
            <a:pPr marL="20955">
              <a:lnSpc>
                <a:spcPct val="100000"/>
              </a:lnSpc>
            </a:pPr>
            <a:r>
              <a:rPr spc="-140" dirty="0"/>
              <a:t>FAST</a:t>
            </a:r>
            <a:r>
              <a:rPr spc="-75" dirty="0"/>
              <a:t> </a:t>
            </a:r>
            <a:r>
              <a:rPr spc="-180" dirty="0"/>
              <a:t>&amp;</a:t>
            </a:r>
            <a:r>
              <a:rPr spc="-114" dirty="0"/>
              <a:t> </a:t>
            </a:r>
            <a:r>
              <a:rPr spc="-70" dirty="0"/>
              <a:t>SIMPLE</a:t>
            </a:r>
            <a:r>
              <a:rPr spc="-50" dirty="0"/>
              <a:t> </a:t>
            </a:r>
            <a:r>
              <a:rPr spc="-10" dirty="0"/>
              <a:t>CHECKOUT</a:t>
            </a:r>
          </a:p>
          <a:p>
            <a:pPr marL="17780" marR="5080">
              <a:lnSpc>
                <a:spcPts val="1320"/>
              </a:lnSpc>
              <a:spcBef>
                <a:spcPts val="390"/>
              </a:spcBef>
            </a:pP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Paradise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POS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offers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semi-integrated</a:t>
            </a:r>
            <a:r>
              <a:rPr sz="1150" b="0" spc="-13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payment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processing,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so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credit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card</a:t>
            </a:r>
            <a:r>
              <a:rPr sz="1150" b="0" spc="-1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data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never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hits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POS;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it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35" dirty="0">
                <a:solidFill>
                  <a:srgbClr val="000000"/>
                </a:solidFill>
                <a:latin typeface="Tahoma"/>
                <a:cs typeface="Tahoma"/>
              </a:rPr>
              <a:t>all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stays</a:t>
            </a:r>
            <a:r>
              <a:rPr sz="1150" b="0" spc="-9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in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the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terminal.</a:t>
            </a:r>
            <a:r>
              <a:rPr sz="1150" b="0" spc="-17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This</a:t>
            </a:r>
            <a:r>
              <a:rPr sz="1150" b="0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means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are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less</a:t>
            </a:r>
            <a:r>
              <a:rPr sz="1150" b="0" spc="-1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susceptible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data </a:t>
            </a:r>
            <a:r>
              <a:rPr sz="1150" b="0" spc="-65" dirty="0">
                <a:solidFill>
                  <a:srgbClr val="000000"/>
                </a:solidFill>
                <a:latin typeface="Tahoma"/>
                <a:cs typeface="Tahoma"/>
              </a:rPr>
              <a:t>breaches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70" dirty="0">
                <a:solidFill>
                  <a:srgbClr val="000000"/>
                </a:solidFill>
                <a:latin typeface="Tahoma"/>
                <a:cs typeface="Tahoma"/>
              </a:rPr>
              <a:t>have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secure,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encrypted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transactions.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150">
              <a:latin typeface="Tahoma"/>
              <a:cs typeface="Tahoma"/>
            </a:endParaRPr>
          </a:p>
          <a:p>
            <a:pPr marL="18415">
              <a:lnSpc>
                <a:spcPct val="100000"/>
              </a:lnSpc>
            </a:pPr>
            <a:r>
              <a:rPr spc="-75" dirty="0"/>
              <a:t>DISCOUNTS </a:t>
            </a:r>
            <a:r>
              <a:rPr spc="-180" dirty="0"/>
              <a:t>&amp;</a:t>
            </a:r>
            <a:r>
              <a:rPr spc="-70" dirty="0"/>
              <a:t> </a:t>
            </a:r>
            <a:r>
              <a:rPr spc="-10" dirty="0"/>
              <a:t>PROMOTIONS</a:t>
            </a:r>
          </a:p>
          <a:p>
            <a:pPr marL="17780" marR="59055" indent="5715">
              <a:lnSpc>
                <a:spcPts val="1320"/>
              </a:lnSpc>
              <a:spcBef>
                <a:spcPts val="390"/>
              </a:spcBef>
            </a:pP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Easily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manage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happy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hour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discounts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1150" b="0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promotions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5" dirty="0">
                <a:solidFill>
                  <a:srgbClr val="000000"/>
                </a:solidFill>
                <a:latin typeface="Tahoma"/>
                <a:cs typeface="Tahoma"/>
              </a:rPr>
              <a:t>so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don't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have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worry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about</a:t>
            </a:r>
            <a:r>
              <a:rPr sz="1150" b="0" spc="-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manually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applying</a:t>
            </a:r>
            <a:r>
              <a:rPr sz="1150" b="0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your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specials</a:t>
            </a:r>
            <a:r>
              <a:rPr sz="1150" b="0" spc="-8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0" dirty="0">
                <a:solidFill>
                  <a:srgbClr val="000000"/>
                </a:solidFill>
                <a:latin typeface="Tahoma"/>
                <a:cs typeface="Tahoma"/>
              </a:rPr>
              <a:t>during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0" dirty="0">
                <a:solidFill>
                  <a:srgbClr val="000000"/>
                </a:solidFill>
                <a:latin typeface="Tahoma"/>
                <a:cs typeface="Tahoma"/>
              </a:rPr>
              <a:t>those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55" dirty="0">
                <a:solidFill>
                  <a:srgbClr val="000000"/>
                </a:solidFill>
                <a:latin typeface="Tahoma"/>
                <a:cs typeface="Tahoma"/>
              </a:rPr>
              <a:t>busy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hours.</a:t>
            </a:r>
            <a:endParaRPr sz="1150">
              <a:latin typeface="Tahoma"/>
              <a:cs typeface="Tahoma"/>
            </a:endParaRPr>
          </a:p>
          <a:p>
            <a:pPr marL="438150" indent="-79375">
              <a:lnSpc>
                <a:spcPts val="1350"/>
              </a:lnSpc>
              <a:spcBef>
                <a:spcPts val="1225"/>
              </a:spcBef>
              <a:buChar char="•"/>
              <a:tabLst>
                <a:tab pos="438150" algn="l"/>
              </a:tabLst>
            </a:pP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Scheduled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Discounts</a:t>
            </a:r>
            <a:endParaRPr sz="1150">
              <a:latin typeface="Tahoma"/>
              <a:cs typeface="Tahoma"/>
            </a:endParaRPr>
          </a:p>
          <a:p>
            <a:pPr marL="438150" indent="-79375">
              <a:lnSpc>
                <a:spcPts val="1350"/>
              </a:lnSpc>
              <a:buChar char="•"/>
              <a:tabLst>
                <a:tab pos="438150" algn="l"/>
              </a:tabLst>
            </a:pPr>
            <a:r>
              <a:rPr sz="1150" b="0" spc="-20" dirty="0">
                <a:solidFill>
                  <a:srgbClr val="000000"/>
                </a:solidFill>
                <a:latin typeface="Tahoma"/>
                <a:cs typeface="Tahoma"/>
              </a:rPr>
              <a:t>Mix</a:t>
            </a:r>
            <a:r>
              <a:rPr sz="1150" b="0" spc="-1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0" dirty="0">
                <a:solidFill>
                  <a:srgbClr val="000000"/>
                </a:solidFill>
                <a:latin typeface="Tahoma"/>
                <a:cs typeface="Tahoma"/>
              </a:rPr>
              <a:t>&amp;</a:t>
            </a:r>
            <a:r>
              <a:rPr sz="1150" b="0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45" dirty="0">
                <a:solidFill>
                  <a:srgbClr val="000000"/>
                </a:solidFill>
                <a:latin typeface="Tahoma"/>
                <a:cs typeface="Tahoma"/>
              </a:rPr>
              <a:t>Match</a:t>
            </a:r>
            <a:r>
              <a:rPr sz="1150" b="0" spc="-7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1150" b="0" spc="-10" dirty="0">
                <a:solidFill>
                  <a:srgbClr val="000000"/>
                </a:solidFill>
                <a:latin typeface="Tahoma"/>
                <a:cs typeface="Tahoma"/>
              </a:rPr>
              <a:t>Pricing</a:t>
            </a:r>
            <a:endParaRPr sz="1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478</Words>
  <Application>Microsoft Office PowerPoint</Application>
  <PresentationFormat>Custom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Franklin Gothic Medium</vt:lpstr>
      <vt:lpstr>Tahoma</vt:lpstr>
      <vt:lpstr>Trebuchet MS</vt:lpstr>
      <vt:lpstr>Verdana</vt:lpstr>
      <vt:lpstr>Office Theme</vt:lpstr>
      <vt:lpstr>PowerPoint Presentation</vt:lpstr>
      <vt:lpstr>FEATURES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2024-03-13T15:40:18Z</dcterms:created>
  <dcterms:modified xsi:type="dcterms:W3CDTF">2024-03-14T14:28:27Z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