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E41731-E116-43E3-8800-0AA302D9331F}" v="1" dt="2024-03-14T14:32:19.93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BAE41731-E116-43E3-8800-0AA302D9331F}"/>
    <pc:docChg chg="modSld">
      <pc:chgData name="Jon Bomser" userId="7351062b-4bb3-44eb-8fc3-7479f54a1811" providerId="ADAL" clId="{BAE41731-E116-43E3-8800-0AA302D9331F}" dt="2024-03-14T14:32:40.902" v="7" actId="20577"/>
      <pc:docMkLst>
        <pc:docMk/>
      </pc:docMkLst>
      <pc:sldChg chg="addSp modSp mod">
        <pc:chgData name="Jon Bomser" userId="7351062b-4bb3-44eb-8fc3-7479f54a1811" providerId="ADAL" clId="{BAE41731-E116-43E3-8800-0AA302D9331F}" dt="2024-03-14T14:32:40.902" v="7" actId="20577"/>
        <pc:sldMkLst>
          <pc:docMk/>
          <pc:sldMk cId="0" sldId="256"/>
        </pc:sldMkLst>
        <pc:spChg chg="mod">
          <ac:chgData name="Jon Bomser" userId="7351062b-4bb3-44eb-8fc3-7479f54a1811" providerId="ADAL" clId="{BAE41731-E116-43E3-8800-0AA302D9331F}" dt="2024-03-14T14:32:15.393" v="0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Jon Bomser" userId="7351062b-4bb3-44eb-8fc3-7479f54a1811" providerId="ADAL" clId="{BAE41731-E116-43E3-8800-0AA302D9331F}" dt="2024-03-14T14:32:18.871" v="1" actId="207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Jon Bomser" userId="7351062b-4bb3-44eb-8fc3-7479f54a1811" providerId="ADAL" clId="{BAE41731-E116-43E3-8800-0AA302D9331F}" dt="2024-03-14T14:32:32.014" v="5" actId="14100"/>
          <ac:spMkLst>
            <pc:docMk/>
            <pc:sldMk cId="0" sldId="256"/>
            <ac:spMk id="5" creationId="{4D772F8C-1AFF-7FFA-B1EE-2EC57E9CA0DF}"/>
          </ac:spMkLst>
        </pc:spChg>
        <pc:spChg chg="add mod">
          <ac:chgData name="Jon Bomser" userId="7351062b-4bb3-44eb-8fc3-7479f54a1811" providerId="ADAL" clId="{BAE41731-E116-43E3-8800-0AA302D9331F}" dt="2024-03-14T14:32:40.902" v="7" actId="20577"/>
          <ac:spMkLst>
            <pc:docMk/>
            <pc:sldMk cId="0" sldId="256"/>
            <ac:spMk id="6" creationId="{E67C73E0-F7A3-1945-2BFF-53849BA0CDD1}"/>
          </ac:spMkLst>
        </pc:spChg>
        <pc:spChg chg="add mod">
          <ac:chgData name="Jon Bomser" userId="7351062b-4bb3-44eb-8fc3-7479f54a1811" providerId="ADAL" clId="{BAE41731-E116-43E3-8800-0AA302D9331F}" dt="2024-03-14T14:32:28.225" v="4" actId="1076"/>
          <ac:spMkLst>
            <pc:docMk/>
            <pc:sldMk cId="0" sldId="256"/>
            <ac:spMk id="7" creationId="{9AC3305A-C6FC-0E1D-DF24-E867C5A61A3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aradisepos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radisepo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7864" y="2050317"/>
            <a:ext cx="6819900" cy="232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6600"/>
              </a:lnSpc>
              <a:spcBef>
                <a:spcPts val="100"/>
              </a:spcBef>
            </a:pP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Paradise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more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than</a:t>
            </a:r>
            <a:r>
              <a:rPr sz="17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just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retail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system.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17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complete</a:t>
            </a:r>
            <a:r>
              <a:rPr sz="17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retail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management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empowers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business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increase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revenue,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control</a:t>
            </a:r>
            <a:r>
              <a:rPr sz="17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costs,</a:t>
            </a:r>
            <a:r>
              <a:rPr sz="17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improve</a:t>
            </a:r>
            <a:r>
              <a:rPr sz="17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productivity</a:t>
            </a:r>
            <a:r>
              <a:rPr sz="17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17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drive</a:t>
            </a:r>
            <a:r>
              <a:rPr sz="17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profitability.</a:t>
            </a:r>
            <a:r>
              <a:rPr sz="17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Customizable</a:t>
            </a:r>
            <a:r>
              <a:rPr sz="17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chemeClr val="bg1"/>
                </a:solidFill>
                <a:latin typeface="Calibri"/>
                <a:cs typeface="Calibri"/>
              </a:rPr>
              <a:t>by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design,</a:t>
            </a:r>
            <a:r>
              <a:rPr sz="17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our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iPad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retail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point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17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sale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systems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enable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</a:t>
            </a:r>
            <a:r>
              <a:rPr sz="17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17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optimize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operational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efficiency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17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defining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how</a:t>
            </a:r>
            <a:r>
              <a:rPr sz="17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works.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Retail</a:t>
            </a:r>
            <a:r>
              <a:rPr sz="17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chemeClr val="bg1"/>
                </a:solidFill>
                <a:latin typeface="Calibri"/>
                <a:cs typeface="Calibri"/>
              </a:rPr>
              <a:t>from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Paradise</a:t>
            </a:r>
            <a:r>
              <a:rPr sz="170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also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collects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analyzes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data</a:t>
            </a:r>
            <a:r>
              <a:rPr sz="170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helps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make</a:t>
            </a:r>
            <a:r>
              <a:rPr sz="17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smarter,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more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informed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business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decisions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impact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17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bottom</a:t>
            </a:r>
            <a:r>
              <a:rPr sz="17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</a:rPr>
              <a:t>line.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174" y="5285812"/>
            <a:ext cx="6864984" cy="4276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Inventory</a:t>
            </a:r>
            <a:r>
              <a:rPr sz="230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Tracking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Scale</a:t>
            </a:r>
            <a:r>
              <a:rPr sz="2300" spc="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Integration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Barcode</a:t>
            </a:r>
            <a:r>
              <a:rPr sz="2300" spc="2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Creation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Layaway/House</a:t>
            </a:r>
            <a:r>
              <a:rPr sz="2300" spc="3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Accounts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Customer</a:t>
            </a:r>
            <a:r>
              <a:rPr sz="2300" spc="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Database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Gift</a:t>
            </a:r>
            <a:r>
              <a:rPr sz="23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&amp;</a:t>
            </a:r>
            <a:r>
              <a:rPr sz="23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chemeClr val="bg1"/>
                </a:solidFill>
                <a:latin typeface="Calibri"/>
                <a:cs typeface="Calibri"/>
              </a:rPr>
              <a:t>Loyalty</a:t>
            </a:r>
            <a:r>
              <a:rPr sz="23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Program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983230" marR="162560" indent="-224790">
              <a:lnSpc>
                <a:spcPct val="100000"/>
              </a:lnSpc>
              <a:spcBef>
                <a:spcPts val="2160"/>
              </a:spcBef>
            </a:pPr>
            <a:r>
              <a:rPr sz="1100" spc="-10" dirty="0">
                <a:solidFill>
                  <a:schemeClr val="bg1"/>
                </a:solidFill>
                <a:latin typeface="Trebuchet MS"/>
                <a:cs typeface="Trebuchet MS"/>
              </a:rPr>
              <a:t>*Station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Trebuchet MS"/>
                <a:cs typeface="Trebuchet MS"/>
              </a:rPr>
              <a:t>configuration</a:t>
            </a:r>
            <a:r>
              <a:rPr sz="1100" spc="-45" dirty="0">
                <a:solidFill>
                  <a:schemeClr val="bg1"/>
                </a:solidFill>
                <a:latin typeface="Trebuchet MS"/>
                <a:cs typeface="Trebuchet MS"/>
              </a:rPr>
              <a:t> differs </a:t>
            </a:r>
            <a:r>
              <a:rPr sz="1100" spc="-20" dirty="0">
                <a:solidFill>
                  <a:schemeClr val="bg1"/>
                </a:solidFill>
                <a:latin typeface="Trebuchet MS"/>
                <a:cs typeface="Trebuchet MS"/>
              </a:rPr>
              <a:t>per</a:t>
            </a:r>
            <a:r>
              <a:rPr sz="1100" spc="-4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chemeClr val="bg1"/>
                </a:solidFill>
                <a:latin typeface="Trebuchet MS"/>
                <a:cs typeface="Trebuchet MS"/>
              </a:rPr>
              <a:t>merchant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chemeClr val="bg1"/>
                </a:solidFill>
                <a:latin typeface="Trebuchet MS"/>
                <a:cs typeface="Trebuchet MS"/>
              </a:rPr>
              <a:t>due</a:t>
            </a:r>
            <a:r>
              <a:rPr sz="1100" spc="-4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to</a:t>
            </a:r>
            <a:r>
              <a:rPr sz="1100" spc="-4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diverse</a:t>
            </a:r>
            <a:r>
              <a:rPr sz="1100" spc="-4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Trebuchet MS"/>
                <a:cs typeface="Trebuchet MS"/>
              </a:rPr>
              <a:t>needs;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station</a:t>
            </a:r>
            <a:r>
              <a:rPr sz="1100" spc="-5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pictured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is</a:t>
            </a:r>
            <a:r>
              <a:rPr sz="1100" spc="-5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chemeClr val="bg1"/>
                </a:solidFill>
                <a:latin typeface="Trebuchet MS"/>
                <a:cs typeface="Trebuchet MS"/>
              </a:rPr>
              <a:t>not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chemeClr val="bg1"/>
                </a:solidFill>
                <a:latin typeface="Trebuchet MS"/>
                <a:cs typeface="Trebuchet MS"/>
              </a:rPr>
              <a:t>indicative</a:t>
            </a:r>
            <a:r>
              <a:rPr sz="1100" spc="-5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chemeClr val="bg1"/>
                </a:solidFill>
                <a:latin typeface="Trebuchet MS"/>
                <a:cs typeface="Trebuchet MS"/>
              </a:rPr>
              <a:t>of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Trebuchet MS"/>
                <a:cs typeface="Trebuchet MS"/>
              </a:rPr>
              <a:t>what</a:t>
            </a:r>
            <a:r>
              <a:rPr sz="1100" spc="-5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chemeClr val="bg1"/>
                </a:solidFill>
                <a:latin typeface="Trebuchet MS"/>
                <a:cs typeface="Trebuchet MS"/>
              </a:rPr>
              <a:t>you</a:t>
            </a:r>
            <a:r>
              <a:rPr sz="1100" spc="-5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chemeClr val="bg1"/>
                </a:solidFill>
                <a:latin typeface="Trebuchet MS"/>
                <a:cs typeface="Trebuchet MS"/>
              </a:rPr>
              <a:t>may</a:t>
            </a:r>
            <a:r>
              <a:rPr sz="1100" spc="-5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Trebuchet MS"/>
                <a:cs typeface="Trebuchet MS"/>
              </a:rPr>
              <a:t>receive.</a:t>
            </a:r>
            <a:endParaRPr sz="1100" dirty="0">
              <a:solidFill>
                <a:schemeClr val="bg1"/>
              </a:solidFill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100" dirty="0">
              <a:solidFill>
                <a:schemeClr val="bg1"/>
              </a:solidFill>
              <a:latin typeface="Trebuchet MS"/>
              <a:cs typeface="Trebuchet MS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  <a:tabLst>
                <a:tab pos="2294255" algn="l"/>
                <a:tab pos="4740910" algn="l"/>
              </a:tabLst>
            </a:pP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877-777-</a:t>
            </a:r>
            <a:r>
              <a:rPr sz="1700" spc="-20" dirty="0">
                <a:solidFill>
                  <a:schemeClr val="bg1"/>
                </a:solidFill>
                <a:latin typeface="Calibri"/>
                <a:cs typeface="Calibri"/>
              </a:rPr>
              <a:t>5530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info@paradisepos.com</a:t>
            </a:r>
            <a:r>
              <a:rPr sz="17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1700" spc="-10" dirty="0">
                <a:solidFill>
                  <a:schemeClr val="bg1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www.paradisepos.com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772F8C-1AFF-7FFA-B1EE-2EC57E9CA0DF}"/>
              </a:ext>
            </a:extLst>
          </p:cNvPr>
          <p:cNvSpPr/>
          <p:nvPr/>
        </p:nvSpPr>
        <p:spPr>
          <a:xfrm>
            <a:off x="0" y="8660363"/>
            <a:ext cx="7772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C73E0-F7A3-1945-2BFF-53849BA0CDD1}"/>
              </a:ext>
            </a:extLst>
          </p:cNvPr>
          <p:cNvSpPr txBox="1"/>
          <p:nvPr/>
        </p:nvSpPr>
        <p:spPr>
          <a:xfrm>
            <a:off x="419100" y="8869108"/>
            <a:ext cx="449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C3305A-C6FC-0E1D-DF24-E867C5A61A38}"/>
              </a:ext>
            </a:extLst>
          </p:cNvPr>
          <p:cNvSpPr txBox="1"/>
          <p:nvPr/>
        </p:nvSpPr>
        <p:spPr>
          <a:xfrm>
            <a:off x="6302381" y="9022997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86656" cy="100462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61815" y="893064"/>
            <a:ext cx="3713479" cy="792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9100"/>
              </a:lnSpc>
              <a:spcBef>
                <a:spcPts val="100"/>
              </a:spcBef>
            </a:pPr>
            <a:r>
              <a:rPr sz="1100" spc="-70" dirty="0">
                <a:latin typeface="Verdana"/>
                <a:cs typeface="Verdana"/>
              </a:rPr>
              <a:t>Paradise</a:t>
            </a:r>
            <a:r>
              <a:rPr sz="1100" spc="-85" dirty="0">
                <a:latin typeface="Verdana"/>
                <a:cs typeface="Verdana"/>
              </a:rPr>
              <a:t> POS </a:t>
            </a:r>
            <a:r>
              <a:rPr sz="1100" spc="-70" dirty="0">
                <a:latin typeface="Verdana"/>
                <a:cs typeface="Verdana"/>
              </a:rPr>
              <a:t>offers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95" dirty="0">
                <a:latin typeface="Verdana"/>
                <a:cs typeface="Verdana"/>
              </a:rPr>
              <a:t>a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cutting-</a:t>
            </a:r>
            <a:r>
              <a:rPr sz="1100" spc="-60" dirty="0">
                <a:latin typeface="Verdana"/>
                <a:cs typeface="Verdana"/>
              </a:rPr>
              <a:t>edge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iOS-</a:t>
            </a:r>
            <a:r>
              <a:rPr sz="1100" spc="-80" dirty="0">
                <a:latin typeface="Verdana"/>
                <a:cs typeface="Verdana"/>
              </a:rPr>
              <a:t>based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point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of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sale </a:t>
            </a:r>
            <a:r>
              <a:rPr sz="1100" spc="-55" dirty="0">
                <a:latin typeface="Verdana"/>
                <a:cs typeface="Verdana"/>
              </a:rPr>
              <a:t>software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for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technology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savvy</a:t>
            </a:r>
            <a:r>
              <a:rPr sz="1100" spc="-15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retailers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who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demand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a </a:t>
            </a:r>
            <a:r>
              <a:rPr sz="1100" spc="-80" dirty="0">
                <a:latin typeface="Verdana"/>
                <a:cs typeface="Verdana"/>
              </a:rPr>
              <a:t>best-</a:t>
            </a:r>
            <a:r>
              <a:rPr sz="1100" spc="-65" dirty="0">
                <a:latin typeface="Verdana"/>
                <a:cs typeface="Verdana"/>
              </a:rPr>
              <a:t>in-</a:t>
            </a:r>
            <a:r>
              <a:rPr sz="1100" spc="-75" dirty="0">
                <a:latin typeface="Verdana"/>
                <a:cs typeface="Verdana"/>
              </a:rPr>
              <a:t>class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mobile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solution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for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their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business </a:t>
            </a:r>
            <a:r>
              <a:rPr sz="1100" spc="-10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>
              <a:latin typeface="Verdana"/>
              <a:cs typeface="Verdana"/>
            </a:endParaRPr>
          </a:p>
          <a:p>
            <a:pPr marL="452755" indent="-88900">
              <a:lnSpc>
                <a:spcPct val="100000"/>
              </a:lnSpc>
              <a:buChar char="•"/>
              <a:tabLst>
                <a:tab pos="452755" algn="l"/>
              </a:tabLst>
            </a:pPr>
            <a:r>
              <a:rPr sz="1100" spc="-50" dirty="0">
                <a:latin typeface="Verdana"/>
                <a:cs typeface="Verdana"/>
              </a:rPr>
              <a:t>iPad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462915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62915" algn="l"/>
              </a:tabLst>
            </a:pPr>
            <a:r>
              <a:rPr sz="1100" spc="-110" dirty="0">
                <a:latin typeface="Verdana"/>
                <a:cs typeface="Verdana"/>
              </a:rPr>
              <a:t>Easy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to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Learn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447040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47040" algn="l"/>
              </a:tabLst>
            </a:pPr>
            <a:r>
              <a:rPr sz="1100" spc="-40" dirty="0">
                <a:latin typeface="Verdana"/>
                <a:cs typeface="Verdana"/>
              </a:rPr>
              <a:t>Outstanding</a:t>
            </a:r>
            <a:r>
              <a:rPr sz="1100" spc="-254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Tech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459740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459740" algn="l"/>
              </a:tabLst>
            </a:pPr>
            <a:r>
              <a:rPr sz="1100" spc="-25" dirty="0">
                <a:latin typeface="Verdana"/>
                <a:cs typeface="Verdana"/>
              </a:rPr>
              <a:t>Mobile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Font typeface="Verdana"/>
              <a:buChar char="•"/>
            </a:pPr>
            <a:endParaRPr sz="1100">
              <a:latin typeface="Verdana"/>
              <a:cs typeface="Verdana"/>
            </a:endParaRPr>
          </a:p>
          <a:p>
            <a:pPr marL="1008380">
              <a:lnSpc>
                <a:spcPct val="100000"/>
              </a:lnSpc>
            </a:pPr>
            <a:r>
              <a:rPr sz="2150" b="1" spc="60" dirty="0">
                <a:solidFill>
                  <a:srgbClr val="C0151B"/>
                </a:solidFill>
                <a:latin typeface="Verdana"/>
                <a:cs typeface="Verdana"/>
              </a:rPr>
              <a:t>FEATURES</a:t>
            </a:r>
            <a:endParaRPr sz="2150">
              <a:latin typeface="Verdana"/>
              <a:cs typeface="Verdana"/>
            </a:endParaRPr>
          </a:p>
          <a:p>
            <a:pPr marL="21590">
              <a:lnSpc>
                <a:spcPct val="100000"/>
              </a:lnSpc>
              <a:spcBef>
                <a:spcPts val="1050"/>
              </a:spcBef>
            </a:pPr>
            <a:r>
              <a:rPr sz="1300" b="1" spc="-95" dirty="0">
                <a:solidFill>
                  <a:srgbClr val="C0151B"/>
                </a:solidFill>
                <a:latin typeface="Trebuchet MS"/>
                <a:cs typeface="Trebuchet MS"/>
              </a:rPr>
              <a:t>CUSTOMER</a:t>
            </a:r>
            <a:r>
              <a:rPr sz="1300" b="1" spc="-5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DATABASE</a:t>
            </a:r>
            <a:endParaRPr sz="1300">
              <a:latin typeface="Trebuchet MS"/>
              <a:cs typeface="Trebuchet MS"/>
            </a:endParaRPr>
          </a:p>
          <a:p>
            <a:pPr marL="12700" marR="43815" indent="8255">
              <a:lnSpc>
                <a:spcPts val="1320"/>
              </a:lnSpc>
              <a:spcBef>
                <a:spcPts val="175"/>
              </a:spcBef>
            </a:pPr>
            <a:r>
              <a:rPr sz="1150" spc="-75" dirty="0">
                <a:latin typeface="Tahoma"/>
                <a:cs typeface="Tahoma"/>
              </a:rPr>
              <a:t>Keep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track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of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your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customers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right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from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your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point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of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sale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so </a:t>
            </a:r>
            <a:r>
              <a:rPr sz="1150" spc="-55" dirty="0">
                <a:latin typeface="Tahoma"/>
                <a:cs typeface="Tahoma"/>
              </a:rPr>
              <a:t>you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can </a:t>
            </a:r>
            <a:r>
              <a:rPr sz="1150" spc="-55" dirty="0">
                <a:latin typeface="Tahoma"/>
                <a:cs typeface="Tahoma"/>
              </a:rPr>
              <a:t>track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customer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spending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habits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and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keep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track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of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their </a:t>
            </a:r>
            <a:r>
              <a:rPr sz="1150" spc="-50" dirty="0">
                <a:latin typeface="Tahoma"/>
                <a:cs typeface="Tahoma"/>
              </a:rPr>
              <a:t>previous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orders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with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their ticket</a:t>
            </a:r>
            <a:r>
              <a:rPr sz="1150" spc="-1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history.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Store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your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customers' </a:t>
            </a:r>
            <a:r>
              <a:rPr sz="1150" spc="-45" dirty="0">
                <a:latin typeface="Tahoma"/>
                <a:cs typeface="Tahoma"/>
              </a:rPr>
              <a:t>credit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card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numbers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for</a:t>
            </a:r>
            <a:r>
              <a:rPr sz="1150" spc="-1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House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Accounts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so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that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the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house </a:t>
            </a:r>
            <a:r>
              <a:rPr sz="1150" spc="-45" dirty="0">
                <a:latin typeface="Tahoma"/>
                <a:cs typeface="Tahoma"/>
              </a:rPr>
              <a:t>account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75" dirty="0">
                <a:latin typeface="Tahoma"/>
                <a:cs typeface="Tahoma"/>
              </a:rPr>
              <a:t>may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be</a:t>
            </a:r>
            <a:r>
              <a:rPr sz="1150" spc="-13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paid</a:t>
            </a:r>
            <a:r>
              <a:rPr sz="1150" spc="-13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out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later.</a:t>
            </a:r>
            <a:endParaRPr sz="1150">
              <a:latin typeface="Tahoma"/>
              <a:cs typeface="Tahoma"/>
            </a:endParaRPr>
          </a:p>
          <a:p>
            <a:pPr marL="441959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41959" algn="l"/>
              </a:tabLst>
            </a:pPr>
            <a:r>
              <a:rPr sz="1150" spc="-70" dirty="0">
                <a:latin typeface="Tahoma"/>
                <a:cs typeface="Tahoma"/>
              </a:rPr>
              <a:t>House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Accounts</a:t>
            </a:r>
            <a:endParaRPr sz="1150">
              <a:latin typeface="Tahoma"/>
              <a:cs typeface="Tahoma"/>
            </a:endParaRPr>
          </a:p>
          <a:p>
            <a:pPr marL="441959" indent="-79375">
              <a:lnSpc>
                <a:spcPts val="1320"/>
              </a:lnSpc>
              <a:buChar char="•"/>
              <a:tabLst>
                <a:tab pos="441959" algn="l"/>
              </a:tabLst>
            </a:pPr>
            <a:r>
              <a:rPr sz="1150" spc="-75" dirty="0">
                <a:latin typeface="Tahoma"/>
                <a:cs typeface="Tahoma"/>
              </a:rPr>
              <a:t>Layaway</a:t>
            </a:r>
            <a:r>
              <a:rPr sz="1150" spc="-16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Feature</a:t>
            </a:r>
            <a:endParaRPr sz="1150">
              <a:latin typeface="Tahoma"/>
              <a:cs typeface="Tahoma"/>
            </a:endParaRPr>
          </a:p>
          <a:p>
            <a:pPr marL="441959" indent="-79375">
              <a:lnSpc>
                <a:spcPts val="1320"/>
              </a:lnSpc>
              <a:buChar char="•"/>
              <a:tabLst>
                <a:tab pos="441959" algn="l"/>
              </a:tabLst>
            </a:pPr>
            <a:r>
              <a:rPr sz="1150" spc="-65" dirty="0">
                <a:latin typeface="Tahoma"/>
                <a:cs typeface="Tahoma"/>
              </a:rPr>
              <a:t>Loyalty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Feature</a:t>
            </a:r>
            <a:endParaRPr sz="1150">
              <a:latin typeface="Tahoma"/>
              <a:cs typeface="Tahoma"/>
            </a:endParaRPr>
          </a:p>
          <a:p>
            <a:pPr marL="436245" indent="-79375">
              <a:lnSpc>
                <a:spcPts val="1350"/>
              </a:lnSpc>
              <a:buChar char="•"/>
              <a:tabLst>
                <a:tab pos="436245" algn="l"/>
              </a:tabLst>
            </a:pPr>
            <a:r>
              <a:rPr sz="1150" spc="-50" dirty="0">
                <a:latin typeface="Tahoma"/>
                <a:cs typeface="Tahoma"/>
              </a:rPr>
              <a:t>Sendin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Blue</a:t>
            </a:r>
            <a:r>
              <a:rPr sz="1150" spc="-4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Integration</a:t>
            </a:r>
            <a:endParaRPr sz="1150">
              <a:latin typeface="Tahoma"/>
              <a:cs typeface="Tahoma"/>
            </a:endParaRPr>
          </a:p>
          <a:p>
            <a:pPr marL="28575">
              <a:lnSpc>
                <a:spcPct val="100000"/>
              </a:lnSpc>
              <a:spcBef>
                <a:spcPts val="1275"/>
              </a:spcBef>
            </a:pPr>
            <a:r>
              <a:rPr sz="1300" b="1" spc="-160" dirty="0">
                <a:solidFill>
                  <a:srgbClr val="C0151B"/>
                </a:solidFill>
                <a:latin typeface="Trebuchet MS"/>
                <a:cs typeface="Trebuchet MS"/>
              </a:rPr>
              <a:t>TAX</a:t>
            </a:r>
            <a:r>
              <a:rPr sz="1300" b="1" spc="-3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OPTIONS</a:t>
            </a:r>
            <a:endParaRPr sz="1300">
              <a:latin typeface="Trebuchet MS"/>
              <a:cs typeface="Trebuchet MS"/>
            </a:endParaRPr>
          </a:p>
          <a:p>
            <a:pPr marL="19050" marR="67310" indent="8890">
              <a:lnSpc>
                <a:spcPts val="1320"/>
              </a:lnSpc>
              <a:spcBef>
                <a:spcPts val="390"/>
              </a:spcBef>
            </a:pPr>
            <a:r>
              <a:rPr sz="1150" spc="-85" dirty="0">
                <a:latin typeface="Tahoma"/>
                <a:cs typeface="Tahoma"/>
              </a:rPr>
              <a:t>Taxing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your</a:t>
            </a:r>
            <a:r>
              <a:rPr sz="1150" spc="-50" dirty="0">
                <a:latin typeface="Tahoma"/>
                <a:cs typeface="Tahoma"/>
              </a:rPr>
              <a:t> items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isn't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always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cut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and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80" dirty="0">
                <a:latin typeface="Tahoma"/>
                <a:cs typeface="Tahoma"/>
              </a:rPr>
              <a:t>dry,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especially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with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the </a:t>
            </a:r>
            <a:r>
              <a:rPr sz="1150" spc="-50" dirty="0">
                <a:latin typeface="Tahoma"/>
                <a:cs typeface="Tahoma"/>
              </a:rPr>
              <a:t>differences</a:t>
            </a:r>
            <a:r>
              <a:rPr sz="1150" spc="-13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in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state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taxes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and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county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80" dirty="0">
                <a:latin typeface="Tahoma"/>
                <a:cs typeface="Tahoma"/>
              </a:rPr>
              <a:t>taxes. </a:t>
            </a:r>
            <a:r>
              <a:rPr sz="1150" spc="-65" dirty="0">
                <a:latin typeface="Tahoma"/>
                <a:cs typeface="Tahoma"/>
              </a:rPr>
              <a:t>Paradise</a:t>
            </a:r>
            <a:r>
              <a:rPr sz="1150" spc="-45" dirty="0">
                <a:latin typeface="Tahoma"/>
                <a:cs typeface="Tahoma"/>
              </a:rPr>
              <a:t> </a:t>
            </a:r>
            <a:r>
              <a:rPr sz="1150" spc="-85" dirty="0">
                <a:latin typeface="Tahoma"/>
                <a:cs typeface="Tahoma"/>
              </a:rPr>
              <a:t>POS</a:t>
            </a:r>
            <a:r>
              <a:rPr sz="1150" spc="-13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gives </a:t>
            </a:r>
            <a:r>
              <a:rPr sz="1150" spc="-55" dirty="0">
                <a:latin typeface="Tahoma"/>
                <a:cs typeface="Tahoma"/>
              </a:rPr>
              <a:t>you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different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tax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options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to</a:t>
            </a:r>
            <a:r>
              <a:rPr sz="1150" spc="-135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tailor</a:t>
            </a:r>
            <a:r>
              <a:rPr sz="1150" spc="-10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the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system</a:t>
            </a:r>
            <a:r>
              <a:rPr sz="1150" spc="-130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for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your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business.</a:t>
            </a:r>
            <a:endParaRPr sz="1150">
              <a:latin typeface="Tahoma"/>
              <a:cs typeface="Tahoma"/>
            </a:endParaRPr>
          </a:p>
          <a:p>
            <a:pPr marL="445134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45134" algn="l"/>
              </a:tabLst>
            </a:pPr>
            <a:r>
              <a:rPr sz="1150" spc="-65" dirty="0">
                <a:latin typeface="Tahoma"/>
                <a:cs typeface="Tahoma"/>
              </a:rPr>
              <a:t>Smart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Tax</a:t>
            </a:r>
            <a:endParaRPr sz="1150">
              <a:latin typeface="Tahoma"/>
              <a:cs typeface="Tahoma"/>
            </a:endParaRPr>
          </a:p>
          <a:p>
            <a:pPr marL="447675" indent="-79375">
              <a:lnSpc>
                <a:spcPts val="1320"/>
              </a:lnSpc>
              <a:buChar char="•"/>
              <a:tabLst>
                <a:tab pos="447675" algn="l"/>
              </a:tabLst>
            </a:pPr>
            <a:r>
              <a:rPr sz="1150" spc="-25" dirty="0">
                <a:latin typeface="Tahoma"/>
                <a:cs typeface="Tahoma"/>
              </a:rPr>
              <a:t>Multiple</a:t>
            </a:r>
            <a:r>
              <a:rPr sz="1150" spc="-130" dirty="0">
                <a:latin typeface="Tahoma"/>
                <a:cs typeface="Tahoma"/>
              </a:rPr>
              <a:t> </a:t>
            </a:r>
            <a:r>
              <a:rPr sz="1150" spc="-135" dirty="0">
                <a:latin typeface="Tahoma"/>
                <a:cs typeface="Tahoma"/>
              </a:rPr>
              <a:t>Tax</a:t>
            </a:r>
            <a:r>
              <a:rPr sz="1150" spc="-2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Rates</a:t>
            </a:r>
            <a:endParaRPr sz="1150">
              <a:latin typeface="Tahoma"/>
              <a:cs typeface="Tahoma"/>
            </a:endParaRPr>
          </a:p>
          <a:p>
            <a:pPr marL="445134" indent="-79375">
              <a:lnSpc>
                <a:spcPts val="1320"/>
              </a:lnSpc>
              <a:buChar char="•"/>
              <a:tabLst>
                <a:tab pos="445134" algn="l"/>
              </a:tabLst>
            </a:pPr>
            <a:r>
              <a:rPr sz="1150" spc="-65" dirty="0">
                <a:latin typeface="Tahoma"/>
                <a:cs typeface="Tahoma"/>
              </a:rPr>
              <a:t>Sugar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Tax</a:t>
            </a:r>
            <a:endParaRPr sz="1150">
              <a:latin typeface="Tahoma"/>
              <a:cs typeface="Tahoma"/>
            </a:endParaRPr>
          </a:p>
          <a:p>
            <a:pPr marL="448309" indent="-79375">
              <a:lnSpc>
                <a:spcPts val="1350"/>
              </a:lnSpc>
              <a:buChar char="•"/>
              <a:tabLst>
                <a:tab pos="448309" algn="l"/>
              </a:tabLst>
            </a:pPr>
            <a:r>
              <a:rPr sz="1150" spc="-135" dirty="0">
                <a:latin typeface="Tahoma"/>
                <a:cs typeface="Tahoma"/>
              </a:rPr>
              <a:t>Tax</a:t>
            </a:r>
            <a:r>
              <a:rPr sz="1150" spc="-30" dirty="0">
                <a:latin typeface="Tahoma"/>
                <a:cs typeface="Tahoma"/>
              </a:rPr>
              <a:t> </a:t>
            </a:r>
            <a:r>
              <a:rPr sz="1150" spc="-85" dirty="0">
                <a:latin typeface="Tahoma"/>
                <a:cs typeface="Tahoma"/>
              </a:rPr>
              <a:t>Rates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90" dirty="0">
                <a:latin typeface="Tahoma"/>
                <a:cs typeface="Tahoma"/>
              </a:rPr>
              <a:t>Per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Ounce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150">
              <a:latin typeface="Tahoma"/>
              <a:cs typeface="Tahoma"/>
            </a:endParaRPr>
          </a:p>
          <a:p>
            <a:pPr marL="52705">
              <a:lnSpc>
                <a:spcPct val="100000"/>
              </a:lnSpc>
            </a:pPr>
            <a:r>
              <a:rPr sz="1300" b="1" spc="-90" dirty="0">
                <a:solidFill>
                  <a:srgbClr val="C0151B"/>
                </a:solidFill>
                <a:latin typeface="Trebuchet MS"/>
                <a:cs typeface="Trebuchet MS"/>
              </a:rPr>
              <a:t>ADDITION</a:t>
            </a:r>
            <a:r>
              <a:rPr sz="1300" b="1" spc="-20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45" dirty="0">
                <a:solidFill>
                  <a:srgbClr val="C0151B"/>
                </a:solidFill>
                <a:latin typeface="Trebuchet MS"/>
                <a:cs typeface="Trebuchet MS"/>
              </a:rPr>
              <a:t>AL</a:t>
            </a:r>
            <a:r>
              <a:rPr sz="1300" b="1" spc="1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300">
              <a:latin typeface="Trebuchet MS"/>
              <a:cs typeface="Trebuchet MS"/>
            </a:endParaRPr>
          </a:p>
          <a:p>
            <a:pPr marL="448309" indent="-79375">
              <a:lnSpc>
                <a:spcPts val="1350"/>
              </a:lnSpc>
              <a:spcBef>
                <a:spcPts val="80"/>
              </a:spcBef>
              <a:buChar char="•"/>
              <a:tabLst>
                <a:tab pos="448309" algn="l"/>
              </a:tabLst>
            </a:pPr>
            <a:r>
              <a:rPr sz="1150" spc="-40" dirty="0">
                <a:latin typeface="Tahoma"/>
                <a:cs typeface="Tahoma"/>
              </a:rPr>
              <a:t>Bottle</a:t>
            </a:r>
            <a:r>
              <a:rPr sz="1150" spc="-4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Redemptions</a:t>
            </a:r>
            <a:endParaRPr sz="1150">
              <a:latin typeface="Tahoma"/>
              <a:cs typeface="Tahoma"/>
            </a:endParaRPr>
          </a:p>
          <a:p>
            <a:pPr marL="447675" indent="-79375">
              <a:lnSpc>
                <a:spcPts val="1320"/>
              </a:lnSpc>
              <a:buChar char="•"/>
              <a:tabLst>
                <a:tab pos="447675" algn="l"/>
              </a:tabLst>
            </a:pPr>
            <a:r>
              <a:rPr sz="1150" spc="-30" dirty="0">
                <a:latin typeface="Tahoma"/>
                <a:cs typeface="Tahoma"/>
              </a:rPr>
              <a:t>Additional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Fields</a:t>
            </a:r>
            <a:endParaRPr sz="1150">
              <a:latin typeface="Tahoma"/>
              <a:cs typeface="Tahoma"/>
            </a:endParaRPr>
          </a:p>
          <a:p>
            <a:pPr marL="457200" indent="-79375">
              <a:lnSpc>
                <a:spcPts val="1320"/>
              </a:lnSpc>
              <a:buChar char="•"/>
              <a:tabLst>
                <a:tab pos="457200" algn="l"/>
              </a:tabLst>
            </a:pPr>
            <a:r>
              <a:rPr sz="1150" spc="-70" dirty="0">
                <a:latin typeface="Tahoma"/>
                <a:cs typeface="Tahoma"/>
              </a:rPr>
              <a:t>Lottery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Functionality</a:t>
            </a:r>
            <a:endParaRPr sz="1150">
              <a:latin typeface="Tahoma"/>
              <a:cs typeface="Tahoma"/>
            </a:endParaRPr>
          </a:p>
          <a:p>
            <a:pPr marL="444500" indent="-79375">
              <a:lnSpc>
                <a:spcPts val="1320"/>
              </a:lnSpc>
              <a:buChar char="•"/>
              <a:tabLst>
                <a:tab pos="444500" algn="l"/>
              </a:tabLst>
            </a:pPr>
            <a:r>
              <a:rPr sz="1150" spc="-10" dirty="0">
                <a:latin typeface="Tahoma"/>
                <a:cs typeface="Tahoma"/>
              </a:rPr>
              <a:t>Vendors</a:t>
            </a:r>
            <a:endParaRPr sz="1150">
              <a:latin typeface="Tahoma"/>
              <a:cs typeface="Tahoma"/>
            </a:endParaRPr>
          </a:p>
          <a:p>
            <a:pPr marL="454025" indent="-79375">
              <a:lnSpc>
                <a:spcPts val="1320"/>
              </a:lnSpc>
              <a:buChar char="•"/>
              <a:tabLst>
                <a:tab pos="454025" algn="l"/>
              </a:tabLst>
            </a:pPr>
            <a:r>
              <a:rPr sz="1150" spc="-60" dirty="0">
                <a:latin typeface="Tahoma"/>
                <a:cs typeface="Tahoma"/>
              </a:rPr>
              <a:t>Label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Printing</a:t>
            </a:r>
            <a:endParaRPr sz="1150">
              <a:latin typeface="Tahoma"/>
              <a:cs typeface="Tahoma"/>
            </a:endParaRPr>
          </a:p>
          <a:p>
            <a:pPr marL="451484" indent="-79375">
              <a:lnSpc>
                <a:spcPts val="1320"/>
              </a:lnSpc>
              <a:buChar char="•"/>
              <a:tabLst>
                <a:tab pos="451484" algn="l"/>
              </a:tabLst>
            </a:pPr>
            <a:r>
              <a:rPr sz="1150" spc="-60" dirty="0">
                <a:latin typeface="Tahoma"/>
                <a:cs typeface="Tahoma"/>
              </a:rPr>
              <a:t>Price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Check</a:t>
            </a:r>
            <a:endParaRPr sz="1150">
              <a:latin typeface="Tahoma"/>
              <a:cs typeface="Tahoma"/>
            </a:endParaRPr>
          </a:p>
          <a:p>
            <a:pPr marL="448309" indent="-79375">
              <a:lnSpc>
                <a:spcPts val="1320"/>
              </a:lnSpc>
              <a:buChar char="•"/>
              <a:tabLst>
                <a:tab pos="448309" algn="l"/>
              </a:tabLst>
            </a:pPr>
            <a:r>
              <a:rPr sz="1150" spc="-65" dirty="0">
                <a:latin typeface="Tahoma"/>
                <a:cs typeface="Tahoma"/>
              </a:rPr>
              <a:t>Scale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Integration</a:t>
            </a:r>
            <a:endParaRPr sz="1150">
              <a:latin typeface="Tahoma"/>
              <a:cs typeface="Tahoma"/>
            </a:endParaRPr>
          </a:p>
          <a:p>
            <a:pPr marL="447675" indent="-79375">
              <a:lnSpc>
                <a:spcPts val="1320"/>
              </a:lnSpc>
              <a:buChar char="•"/>
              <a:tabLst>
                <a:tab pos="447675" algn="l"/>
              </a:tabLst>
            </a:pPr>
            <a:r>
              <a:rPr sz="1150" spc="-35" dirty="0">
                <a:latin typeface="Tahoma"/>
                <a:cs typeface="Tahoma"/>
              </a:rPr>
              <a:t>Allow</a:t>
            </a:r>
            <a:r>
              <a:rPr sz="1150" spc="-40" dirty="0">
                <a:latin typeface="Tahoma"/>
                <a:cs typeface="Tahoma"/>
              </a:rPr>
              <a:t> </a:t>
            </a:r>
            <a:r>
              <a:rPr sz="1150" spc="-85" dirty="0">
                <a:latin typeface="Tahoma"/>
                <a:cs typeface="Tahoma"/>
              </a:rPr>
              <a:t>Item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for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EBT</a:t>
            </a:r>
            <a:endParaRPr sz="1150">
              <a:latin typeface="Tahoma"/>
              <a:cs typeface="Tahoma"/>
            </a:endParaRPr>
          </a:p>
          <a:p>
            <a:pPr marL="450850" indent="-79375">
              <a:lnSpc>
                <a:spcPts val="1320"/>
              </a:lnSpc>
              <a:buChar char="•"/>
              <a:tabLst>
                <a:tab pos="450850" algn="l"/>
              </a:tabLst>
            </a:pPr>
            <a:r>
              <a:rPr sz="1150" spc="-60" dirty="0">
                <a:latin typeface="Tahoma"/>
                <a:cs typeface="Tahoma"/>
              </a:rPr>
              <a:t>Customer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Facing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Display</a:t>
            </a:r>
            <a:r>
              <a:rPr sz="1150" spc="-20" dirty="0">
                <a:latin typeface="Tahoma"/>
                <a:cs typeface="Tahoma"/>
              </a:rPr>
              <a:t> </a:t>
            </a:r>
            <a:r>
              <a:rPr sz="1150" spc="-10" dirty="0">
                <a:latin typeface="Tahoma"/>
                <a:cs typeface="Tahoma"/>
              </a:rPr>
              <a:t>(CFD)</a:t>
            </a:r>
            <a:endParaRPr sz="1150">
              <a:latin typeface="Tahoma"/>
              <a:cs typeface="Tahoma"/>
            </a:endParaRPr>
          </a:p>
          <a:p>
            <a:pPr marL="448309" indent="-79375">
              <a:lnSpc>
                <a:spcPts val="1350"/>
              </a:lnSpc>
              <a:buChar char="•"/>
              <a:tabLst>
                <a:tab pos="448309" algn="l"/>
              </a:tabLst>
            </a:pPr>
            <a:r>
              <a:rPr sz="1150" spc="-60" dirty="0">
                <a:latin typeface="Tahoma"/>
                <a:cs typeface="Tahoma"/>
              </a:rPr>
              <a:t>Sign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on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iPad</a:t>
            </a:r>
            <a:endParaRPr sz="1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323</Words>
  <Application>Microsoft Office PowerPoint</Application>
  <PresentationFormat>Custom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Franklin Gothic Medium</vt:lpstr>
      <vt:lpstr>Tahoma</vt:lpstr>
      <vt:lpstr>Trebuchet MS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2024-03-13T15:46:58Z</dcterms:created>
  <dcterms:modified xsi:type="dcterms:W3CDTF">2024-03-14T14:32:51Z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