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Default Extension="png" ContentType="image/png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772400" cy="10058400"/>
  <p:notesSz cx="7772400" cy="10058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1" i="0">
                <a:solidFill>
                  <a:schemeClr val="bg1"/>
                </a:solidFill>
                <a:latin typeface="Franklin Gothic Heavy"/>
                <a:cs typeface="Franklin Gothic Heavy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chemeClr val="bg1"/>
                </a:solidFill>
                <a:latin typeface="Franklin Gothic Heavy"/>
                <a:cs typeface="Franklin Gothic Heavy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chemeClr val="bg1"/>
                </a:solidFill>
                <a:latin typeface="Franklin Gothic Heavy"/>
                <a:cs typeface="Franklin Gothic Heavy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chemeClr val="bg1"/>
                </a:solidFill>
                <a:latin typeface="Franklin Gothic Heavy"/>
                <a:cs typeface="Franklin Gothic Heavy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76526" y="828227"/>
            <a:ext cx="2308225" cy="11836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1" i="0">
                <a:solidFill>
                  <a:schemeClr val="bg1"/>
                </a:solidFill>
                <a:latin typeface="Franklin Gothic Heavy"/>
                <a:cs typeface="Franklin Gothic Heavy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15919" y="4594859"/>
            <a:ext cx="3799204" cy="3509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444240"/>
            <a:ext cx="7772400" cy="6614159"/>
            <a:chOff x="0" y="3444240"/>
            <a:chExt cx="7772400" cy="6614159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0" y="3444240"/>
              <a:ext cx="7766050" cy="4892039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8229600"/>
              <a:ext cx="7772400" cy="1828800"/>
            </a:xfrm>
            <a:custGeom>
              <a:avLst/>
              <a:gdLst/>
              <a:ahLst/>
              <a:cxnLst/>
              <a:rect l="l" t="t" r="r" b="b"/>
              <a:pathLst>
                <a:path w="7772400" h="1828800">
                  <a:moveTo>
                    <a:pt x="7772400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7772400" y="1828800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ABAD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4380586" y="8453435"/>
              <a:ext cx="660400" cy="660400"/>
            </a:xfrm>
            <a:custGeom>
              <a:avLst/>
              <a:gdLst/>
              <a:ahLst/>
              <a:cxnLst/>
              <a:rect l="l" t="t" r="r" b="b"/>
              <a:pathLst>
                <a:path w="660400" h="660400">
                  <a:moveTo>
                    <a:pt x="330200" y="0"/>
                  </a:moveTo>
                  <a:lnTo>
                    <a:pt x="281406" y="3580"/>
                  </a:lnTo>
                  <a:lnTo>
                    <a:pt x="234835" y="13980"/>
                  </a:lnTo>
                  <a:lnTo>
                    <a:pt x="190998" y="30690"/>
                  </a:lnTo>
                  <a:lnTo>
                    <a:pt x="150404" y="53198"/>
                  </a:lnTo>
                  <a:lnTo>
                    <a:pt x="113566" y="80994"/>
                  </a:lnTo>
                  <a:lnTo>
                    <a:pt x="80994" y="113566"/>
                  </a:lnTo>
                  <a:lnTo>
                    <a:pt x="53198" y="150404"/>
                  </a:lnTo>
                  <a:lnTo>
                    <a:pt x="30690" y="190998"/>
                  </a:lnTo>
                  <a:lnTo>
                    <a:pt x="13980" y="234835"/>
                  </a:lnTo>
                  <a:lnTo>
                    <a:pt x="3580" y="281406"/>
                  </a:lnTo>
                  <a:lnTo>
                    <a:pt x="0" y="330199"/>
                  </a:lnTo>
                  <a:lnTo>
                    <a:pt x="3580" y="378993"/>
                  </a:lnTo>
                  <a:lnTo>
                    <a:pt x="13980" y="425564"/>
                  </a:lnTo>
                  <a:lnTo>
                    <a:pt x="30690" y="469401"/>
                  </a:lnTo>
                  <a:lnTo>
                    <a:pt x="53198" y="509995"/>
                  </a:lnTo>
                  <a:lnTo>
                    <a:pt x="80994" y="546833"/>
                  </a:lnTo>
                  <a:lnTo>
                    <a:pt x="113566" y="579405"/>
                  </a:lnTo>
                  <a:lnTo>
                    <a:pt x="150404" y="607201"/>
                  </a:lnTo>
                  <a:lnTo>
                    <a:pt x="190998" y="629709"/>
                  </a:lnTo>
                  <a:lnTo>
                    <a:pt x="234835" y="646419"/>
                  </a:lnTo>
                  <a:lnTo>
                    <a:pt x="281406" y="656819"/>
                  </a:lnTo>
                  <a:lnTo>
                    <a:pt x="330200" y="660399"/>
                  </a:lnTo>
                  <a:lnTo>
                    <a:pt x="378993" y="656819"/>
                  </a:lnTo>
                  <a:lnTo>
                    <a:pt x="425564" y="646419"/>
                  </a:lnTo>
                  <a:lnTo>
                    <a:pt x="469401" y="629709"/>
                  </a:lnTo>
                  <a:lnTo>
                    <a:pt x="509995" y="607201"/>
                  </a:lnTo>
                  <a:lnTo>
                    <a:pt x="546833" y="579405"/>
                  </a:lnTo>
                  <a:lnTo>
                    <a:pt x="579405" y="546833"/>
                  </a:lnTo>
                  <a:lnTo>
                    <a:pt x="607201" y="509995"/>
                  </a:lnTo>
                  <a:lnTo>
                    <a:pt x="629709" y="469401"/>
                  </a:lnTo>
                  <a:lnTo>
                    <a:pt x="646419" y="425564"/>
                  </a:lnTo>
                  <a:lnTo>
                    <a:pt x="656819" y="378993"/>
                  </a:lnTo>
                  <a:lnTo>
                    <a:pt x="660400" y="330199"/>
                  </a:lnTo>
                  <a:lnTo>
                    <a:pt x="656819" y="281406"/>
                  </a:lnTo>
                  <a:lnTo>
                    <a:pt x="646419" y="234835"/>
                  </a:lnTo>
                  <a:lnTo>
                    <a:pt x="629709" y="190998"/>
                  </a:lnTo>
                  <a:lnTo>
                    <a:pt x="607201" y="150404"/>
                  </a:lnTo>
                  <a:lnTo>
                    <a:pt x="579405" y="113566"/>
                  </a:lnTo>
                  <a:lnTo>
                    <a:pt x="546833" y="80994"/>
                  </a:lnTo>
                  <a:lnTo>
                    <a:pt x="509995" y="53198"/>
                  </a:lnTo>
                  <a:lnTo>
                    <a:pt x="469401" y="30690"/>
                  </a:lnTo>
                  <a:lnTo>
                    <a:pt x="425564" y="13980"/>
                  </a:lnTo>
                  <a:lnTo>
                    <a:pt x="378993" y="3580"/>
                  </a:lnTo>
                  <a:lnTo>
                    <a:pt x="330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05578" y="8578425"/>
              <a:ext cx="410413" cy="410418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4380586" y="8453435"/>
              <a:ext cx="660400" cy="660400"/>
            </a:xfrm>
            <a:custGeom>
              <a:avLst/>
              <a:gdLst/>
              <a:ahLst/>
              <a:cxnLst/>
              <a:rect l="l" t="t" r="r" b="b"/>
              <a:pathLst>
                <a:path w="660400" h="660400">
                  <a:moveTo>
                    <a:pt x="330200" y="660399"/>
                  </a:moveTo>
                  <a:lnTo>
                    <a:pt x="378993" y="656819"/>
                  </a:lnTo>
                  <a:lnTo>
                    <a:pt x="425564" y="646419"/>
                  </a:lnTo>
                  <a:lnTo>
                    <a:pt x="469401" y="629709"/>
                  </a:lnTo>
                  <a:lnTo>
                    <a:pt x="509995" y="607201"/>
                  </a:lnTo>
                  <a:lnTo>
                    <a:pt x="546833" y="579405"/>
                  </a:lnTo>
                  <a:lnTo>
                    <a:pt x="579405" y="546833"/>
                  </a:lnTo>
                  <a:lnTo>
                    <a:pt x="607201" y="509995"/>
                  </a:lnTo>
                  <a:lnTo>
                    <a:pt x="629709" y="469401"/>
                  </a:lnTo>
                  <a:lnTo>
                    <a:pt x="646419" y="425564"/>
                  </a:lnTo>
                  <a:lnTo>
                    <a:pt x="656819" y="378993"/>
                  </a:lnTo>
                  <a:lnTo>
                    <a:pt x="660400" y="330199"/>
                  </a:lnTo>
                  <a:lnTo>
                    <a:pt x="656819" y="281406"/>
                  </a:lnTo>
                  <a:lnTo>
                    <a:pt x="646419" y="234835"/>
                  </a:lnTo>
                  <a:lnTo>
                    <a:pt x="629709" y="190998"/>
                  </a:lnTo>
                  <a:lnTo>
                    <a:pt x="607201" y="150404"/>
                  </a:lnTo>
                  <a:lnTo>
                    <a:pt x="579405" y="113566"/>
                  </a:lnTo>
                  <a:lnTo>
                    <a:pt x="546833" y="80994"/>
                  </a:lnTo>
                  <a:lnTo>
                    <a:pt x="509995" y="53198"/>
                  </a:lnTo>
                  <a:lnTo>
                    <a:pt x="469401" y="30690"/>
                  </a:lnTo>
                  <a:lnTo>
                    <a:pt x="425564" y="13980"/>
                  </a:lnTo>
                  <a:lnTo>
                    <a:pt x="378993" y="3580"/>
                  </a:lnTo>
                  <a:lnTo>
                    <a:pt x="330200" y="0"/>
                  </a:lnTo>
                  <a:lnTo>
                    <a:pt x="281406" y="3580"/>
                  </a:lnTo>
                  <a:lnTo>
                    <a:pt x="234835" y="13980"/>
                  </a:lnTo>
                  <a:lnTo>
                    <a:pt x="190998" y="30690"/>
                  </a:lnTo>
                  <a:lnTo>
                    <a:pt x="150404" y="53198"/>
                  </a:lnTo>
                  <a:lnTo>
                    <a:pt x="113566" y="80994"/>
                  </a:lnTo>
                  <a:lnTo>
                    <a:pt x="80994" y="113566"/>
                  </a:lnTo>
                  <a:lnTo>
                    <a:pt x="53198" y="150404"/>
                  </a:lnTo>
                  <a:lnTo>
                    <a:pt x="30690" y="190998"/>
                  </a:lnTo>
                  <a:lnTo>
                    <a:pt x="13980" y="234835"/>
                  </a:lnTo>
                  <a:lnTo>
                    <a:pt x="3580" y="281406"/>
                  </a:lnTo>
                  <a:lnTo>
                    <a:pt x="0" y="330199"/>
                  </a:lnTo>
                  <a:lnTo>
                    <a:pt x="3580" y="378993"/>
                  </a:lnTo>
                  <a:lnTo>
                    <a:pt x="13980" y="425564"/>
                  </a:lnTo>
                  <a:lnTo>
                    <a:pt x="30690" y="469401"/>
                  </a:lnTo>
                  <a:lnTo>
                    <a:pt x="53198" y="509995"/>
                  </a:lnTo>
                  <a:lnTo>
                    <a:pt x="80994" y="546833"/>
                  </a:lnTo>
                  <a:lnTo>
                    <a:pt x="113566" y="579405"/>
                  </a:lnTo>
                  <a:lnTo>
                    <a:pt x="150404" y="607201"/>
                  </a:lnTo>
                  <a:lnTo>
                    <a:pt x="190998" y="629709"/>
                  </a:lnTo>
                  <a:lnTo>
                    <a:pt x="234835" y="646419"/>
                  </a:lnTo>
                  <a:lnTo>
                    <a:pt x="281406" y="656819"/>
                  </a:lnTo>
                  <a:lnTo>
                    <a:pt x="330200" y="660399"/>
                  </a:lnTo>
                  <a:close/>
                </a:path>
              </a:pathLst>
            </a:custGeom>
            <a:ln w="127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676526" y="828227"/>
            <a:ext cx="2308225" cy="11836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600" spc="-20">
                <a:solidFill>
                  <a:srgbClr val="F2A71E"/>
                </a:solidFill>
              </a:rPr>
              <a:t>S300</a:t>
            </a:r>
            <a:endParaRPr sz="7600"/>
          </a:p>
        </p:txBody>
      </p:sp>
      <p:sp>
        <p:nvSpPr>
          <p:cNvPr id="9" name="object 9" descr=""/>
          <p:cNvSpPr txBox="1"/>
          <p:nvPr/>
        </p:nvSpPr>
        <p:spPr>
          <a:xfrm>
            <a:off x="2673882" y="1831527"/>
            <a:ext cx="231521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b="1">
                <a:solidFill>
                  <a:srgbClr val="231F20"/>
                </a:solidFill>
                <a:latin typeface="Century Gothic"/>
                <a:cs typeface="Century Gothic"/>
              </a:rPr>
              <a:t>Integrated</a:t>
            </a:r>
            <a:r>
              <a:rPr dirty="0" sz="1500" spc="-40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500" b="1">
                <a:solidFill>
                  <a:srgbClr val="231F20"/>
                </a:solidFill>
                <a:latin typeface="Century Gothic"/>
                <a:cs typeface="Century Gothic"/>
              </a:rPr>
              <a:t>Retail</a:t>
            </a:r>
            <a:r>
              <a:rPr dirty="0" sz="1500" spc="-3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500" b="1">
                <a:solidFill>
                  <a:srgbClr val="231F20"/>
                </a:solidFill>
                <a:latin typeface="Century Gothic"/>
                <a:cs typeface="Century Gothic"/>
              </a:rPr>
              <a:t>PIN</a:t>
            </a:r>
            <a:r>
              <a:rPr dirty="0" sz="1500" spc="-35" b="1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dirty="0" sz="1500" spc="-25" b="1">
                <a:solidFill>
                  <a:srgbClr val="231F20"/>
                </a:solidFill>
                <a:latin typeface="Century Gothic"/>
                <a:cs typeface="Century Gothic"/>
              </a:rPr>
              <a:t>Pad</a:t>
            </a:r>
            <a:endParaRPr sz="1500">
              <a:latin typeface="Century Gothic"/>
              <a:cs typeface="Century Gothic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885633" y="9201891"/>
            <a:ext cx="467359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10">
                <a:solidFill>
                  <a:srgbClr val="FFFFFF"/>
                </a:solidFill>
                <a:latin typeface="Times New Roman"/>
                <a:cs typeface="Times New Roman"/>
              </a:rPr>
              <a:t>RETAIL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127125" y="9201891"/>
            <a:ext cx="84074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10">
                <a:solidFill>
                  <a:srgbClr val="FFFFFF"/>
                </a:solidFill>
                <a:latin typeface="Times New Roman"/>
                <a:cs typeface="Times New Roman"/>
              </a:rPr>
              <a:t>HOSPITALITY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612140" y="2272287"/>
            <a:ext cx="6586855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PAX’s</a:t>
            </a:r>
            <a:r>
              <a:rPr dirty="0" sz="1200" spc="1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S300</a:t>
            </a:r>
            <a:r>
              <a:rPr dirty="0" sz="1200" spc="1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is</a:t>
            </a:r>
            <a:r>
              <a:rPr dirty="0" sz="1200" spc="1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200" spc="1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latest</a:t>
            </a:r>
            <a:r>
              <a:rPr dirty="0" sz="1200" spc="1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integrated</a:t>
            </a:r>
            <a:r>
              <a:rPr dirty="0" sz="1200" spc="1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retail</a:t>
            </a:r>
            <a:r>
              <a:rPr dirty="0" sz="1200" spc="1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45">
                <a:solidFill>
                  <a:srgbClr val="231F20"/>
                </a:solidFill>
                <a:latin typeface="Times New Roman"/>
                <a:cs typeface="Times New Roman"/>
              </a:rPr>
              <a:t>payment</a:t>
            </a:r>
            <a:r>
              <a:rPr dirty="0" sz="1200" spc="1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solution</a:t>
            </a:r>
            <a:r>
              <a:rPr dirty="0" sz="1200" spc="1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for</a:t>
            </a:r>
            <a:r>
              <a:rPr dirty="0" sz="1200" spc="1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retail</a:t>
            </a:r>
            <a:r>
              <a:rPr dirty="0" sz="1200" spc="1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merchants</a:t>
            </a:r>
            <a:r>
              <a:rPr dirty="0" sz="1200" spc="1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who</a:t>
            </a:r>
            <a:r>
              <a:rPr dirty="0" sz="1200" spc="1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wish</a:t>
            </a:r>
            <a:r>
              <a:rPr dirty="0" sz="1200" spc="1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dirty="0" sz="1200" spc="1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30">
                <a:solidFill>
                  <a:srgbClr val="231F20"/>
                </a:solidFill>
                <a:latin typeface="Times New Roman"/>
                <a:cs typeface="Times New Roman"/>
              </a:rPr>
              <a:t>oﬀer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high</a:t>
            </a:r>
            <a:r>
              <a:rPr dirty="0" sz="1200" spc="2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levels</a:t>
            </a:r>
            <a:r>
              <a:rPr dirty="0" sz="1200" spc="2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200" spc="2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50">
                <a:solidFill>
                  <a:srgbClr val="231F20"/>
                </a:solidFill>
                <a:latin typeface="Times New Roman"/>
                <a:cs typeface="Times New Roman"/>
              </a:rPr>
              <a:t>transactional</a:t>
            </a:r>
            <a:r>
              <a:rPr dirty="0" sz="1200" spc="2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security</a:t>
            </a:r>
            <a:r>
              <a:rPr dirty="0" sz="1200" spc="2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combined</a:t>
            </a:r>
            <a:r>
              <a:rPr dirty="0" sz="1200" spc="2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with</a:t>
            </a:r>
            <a:r>
              <a:rPr dirty="0" sz="1200" spc="2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50">
                <a:solidFill>
                  <a:srgbClr val="231F20"/>
                </a:solidFill>
                <a:latin typeface="Times New Roman"/>
                <a:cs typeface="Times New Roman"/>
              </a:rPr>
              <a:t>contactless,</a:t>
            </a:r>
            <a:r>
              <a:rPr dirty="0" sz="1200" spc="2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55">
                <a:solidFill>
                  <a:srgbClr val="231F20"/>
                </a:solidFill>
                <a:latin typeface="Times New Roman"/>
                <a:cs typeface="Times New Roman"/>
              </a:rPr>
              <a:t>e-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signature,</a:t>
            </a:r>
            <a:r>
              <a:rPr dirty="0" sz="1200" spc="2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magnetic</a:t>
            </a:r>
            <a:r>
              <a:rPr dirty="0" sz="1200" spc="2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stripe</a:t>
            </a:r>
            <a:r>
              <a:rPr dirty="0" sz="1200" spc="2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5">
                <a:solidFill>
                  <a:srgbClr val="231F20"/>
                </a:solidFill>
                <a:latin typeface="Times New Roman"/>
                <a:cs typeface="Times New Roman"/>
              </a:rPr>
              <a:t>and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Chip</a:t>
            </a:r>
            <a:r>
              <a:rPr dirty="0" sz="1200" spc="1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&amp;</a:t>
            </a:r>
            <a:r>
              <a:rPr dirty="0" sz="1200" spc="1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PIN.</a:t>
            </a:r>
            <a:r>
              <a:rPr dirty="0" sz="1200" spc="1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With</a:t>
            </a:r>
            <a:r>
              <a:rPr dirty="0" sz="1200" spc="1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state</a:t>
            </a:r>
            <a:r>
              <a:rPr dirty="0" sz="1200" spc="1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200" spc="1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200" spc="1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art</a:t>
            </a:r>
            <a:r>
              <a:rPr dirty="0" sz="1200" spc="1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levels</a:t>
            </a:r>
            <a:r>
              <a:rPr dirty="0" sz="1200" spc="1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200" spc="1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security</a:t>
            </a:r>
            <a:r>
              <a:rPr dirty="0" sz="1200" spc="1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45">
                <a:solidFill>
                  <a:srgbClr val="231F20"/>
                </a:solidFill>
                <a:latin typeface="Times New Roman"/>
                <a:cs typeface="Times New Roman"/>
              </a:rPr>
              <a:t>design,</a:t>
            </a:r>
            <a:r>
              <a:rPr dirty="0" sz="1200" spc="1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including</a:t>
            </a:r>
            <a:r>
              <a:rPr dirty="0" sz="1200" spc="1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PCI</a:t>
            </a:r>
            <a:r>
              <a:rPr dirty="0" sz="1200" spc="1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PTS</a:t>
            </a:r>
            <a:r>
              <a:rPr dirty="0" sz="1200" spc="1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4.x</a:t>
            </a:r>
            <a:r>
              <a:rPr dirty="0" sz="1200" spc="1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dirty="0" sz="1200" spc="1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45">
                <a:solidFill>
                  <a:srgbClr val="231F20"/>
                </a:solidFill>
                <a:latin typeface="Times New Roman"/>
                <a:cs typeface="Times New Roman"/>
              </a:rPr>
              <a:t>SRED,</a:t>
            </a:r>
            <a:r>
              <a:rPr dirty="0" sz="1200" spc="1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30">
                <a:solidFill>
                  <a:srgbClr val="231F20"/>
                </a:solidFill>
                <a:latin typeface="Times New Roman"/>
                <a:cs typeface="Times New Roman"/>
              </a:rPr>
              <a:t>the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S300</a:t>
            </a:r>
            <a:r>
              <a:rPr dirty="0" sz="1200" spc="3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protects</a:t>
            </a:r>
            <a:r>
              <a:rPr dirty="0" sz="1200" spc="3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dirty="0" sz="1200" spc="3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encrypts</a:t>
            </a:r>
            <a:r>
              <a:rPr dirty="0" sz="1200" spc="3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all</a:t>
            </a:r>
            <a:r>
              <a:rPr dirty="0" sz="1200" spc="3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transaction</a:t>
            </a:r>
            <a:r>
              <a:rPr dirty="0" sz="1200" spc="3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50">
                <a:solidFill>
                  <a:srgbClr val="231F20"/>
                </a:solidFill>
                <a:latin typeface="Times New Roman"/>
                <a:cs typeface="Times New Roman"/>
              </a:rPr>
              <a:t>information.</a:t>
            </a:r>
            <a:r>
              <a:rPr dirty="0" sz="1200" spc="3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Featuring</a:t>
            </a:r>
            <a:r>
              <a:rPr dirty="0" sz="1200" spc="3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dirty="0" sz="1200" spc="3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large</a:t>
            </a:r>
            <a:r>
              <a:rPr dirty="0" sz="1200" spc="3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color</a:t>
            </a:r>
            <a:r>
              <a:rPr dirty="0" sz="1200" spc="3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touchscreen</a:t>
            </a:r>
            <a:r>
              <a:rPr dirty="0" sz="1200" spc="3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25">
                <a:solidFill>
                  <a:srgbClr val="231F20"/>
                </a:solidFill>
                <a:latin typeface="Times New Roman"/>
                <a:cs typeface="Times New Roman"/>
              </a:rPr>
              <a:t>and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loudspeaker,</a:t>
            </a:r>
            <a:r>
              <a:rPr dirty="0" sz="1200" spc="3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1200" spc="3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S300</a:t>
            </a:r>
            <a:r>
              <a:rPr dirty="0" sz="1200" spc="3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comes</a:t>
            </a:r>
            <a:r>
              <a:rPr dirty="0" sz="1200" spc="3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with</a:t>
            </a:r>
            <a:r>
              <a:rPr dirty="0" sz="1200" spc="3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dirty="0" sz="1200" spc="3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50">
                <a:solidFill>
                  <a:srgbClr val="231F20"/>
                </a:solidFill>
                <a:latin typeface="Times New Roman"/>
                <a:cs typeface="Times New Roman"/>
              </a:rPr>
              <a:t>32-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bit</a:t>
            </a:r>
            <a:r>
              <a:rPr dirty="0" sz="1200" spc="2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ARM11</a:t>
            </a:r>
            <a:r>
              <a:rPr dirty="0" sz="1200" spc="3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processor</a:t>
            </a:r>
            <a:r>
              <a:rPr dirty="0" sz="1200" spc="3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dirty="0" sz="1200" spc="3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45">
                <a:solidFill>
                  <a:srgbClr val="231F20"/>
                </a:solidFill>
                <a:latin typeface="Times New Roman"/>
                <a:cs typeface="Times New Roman"/>
              </a:rPr>
              <a:t>massive</a:t>
            </a:r>
            <a:r>
              <a:rPr dirty="0" sz="1200" spc="3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amounts</a:t>
            </a:r>
            <a:r>
              <a:rPr dirty="0" sz="1200" spc="3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1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1200" spc="3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231F20"/>
                </a:solidFill>
                <a:latin typeface="Times New Roman"/>
                <a:cs typeface="Times New Roman"/>
              </a:rPr>
              <a:t>memory.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2920" y="487680"/>
            <a:ext cx="1216449" cy="627380"/>
          </a:xfrm>
          <a:prstGeom prst="rect">
            <a:avLst/>
          </a:prstGeom>
        </p:spPr>
      </p:pic>
      <p:grpSp>
        <p:nvGrpSpPr>
          <p:cNvPr id="14" name="object 14" descr=""/>
          <p:cNvGrpSpPr/>
          <p:nvPr/>
        </p:nvGrpSpPr>
        <p:grpSpPr>
          <a:xfrm>
            <a:off x="0" y="0"/>
            <a:ext cx="7772400" cy="137160"/>
            <a:chOff x="0" y="0"/>
            <a:chExt cx="7772400" cy="137160"/>
          </a:xfrm>
        </p:grpSpPr>
        <p:sp>
          <p:nvSpPr>
            <p:cNvPr id="15" name="object 15" descr=""/>
            <p:cNvSpPr/>
            <p:nvPr/>
          </p:nvSpPr>
          <p:spPr>
            <a:xfrm>
              <a:off x="0" y="0"/>
              <a:ext cx="5688965" cy="137160"/>
            </a:xfrm>
            <a:custGeom>
              <a:avLst/>
              <a:gdLst/>
              <a:ahLst/>
              <a:cxnLst/>
              <a:rect l="l" t="t" r="r" b="b"/>
              <a:pathLst>
                <a:path w="5688965" h="137160">
                  <a:moveTo>
                    <a:pt x="5688545" y="0"/>
                  </a:moveTo>
                  <a:lnTo>
                    <a:pt x="0" y="0"/>
                  </a:lnTo>
                  <a:lnTo>
                    <a:pt x="0" y="137159"/>
                  </a:lnTo>
                  <a:lnTo>
                    <a:pt x="5688545" y="137159"/>
                  </a:lnTo>
                  <a:lnTo>
                    <a:pt x="5688545" y="0"/>
                  </a:lnTo>
                  <a:close/>
                </a:path>
              </a:pathLst>
            </a:custGeom>
            <a:solidFill>
              <a:srgbClr val="ABAD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5688545" y="0"/>
              <a:ext cx="2084070" cy="137160"/>
            </a:xfrm>
            <a:custGeom>
              <a:avLst/>
              <a:gdLst/>
              <a:ahLst/>
              <a:cxnLst/>
              <a:rect l="l" t="t" r="r" b="b"/>
              <a:pathLst>
                <a:path w="2084070" h="137160">
                  <a:moveTo>
                    <a:pt x="2083854" y="0"/>
                  </a:moveTo>
                  <a:lnTo>
                    <a:pt x="0" y="0"/>
                  </a:lnTo>
                  <a:lnTo>
                    <a:pt x="0" y="137159"/>
                  </a:lnTo>
                  <a:lnTo>
                    <a:pt x="2083854" y="137159"/>
                  </a:lnTo>
                  <a:lnTo>
                    <a:pt x="2083854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 descr=""/>
          <p:cNvGrpSpPr/>
          <p:nvPr/>
        </p:nvGrpSpPr>
        <p:grpSpPr>
          <a:xfrm>
            <a:off x="1208552" y="8447085"/>
            <a:ext cx="5245100" cy="673100"/>
            <a:chOff x="1208552" y="8447085"/>
            <a:chExt cx="5245100" cy="673100"/>
          </a:xfrm>
        </p:grpSpPr>
        <p:sp>
          <p:nvSpPr>
            <p:cNvPr id="18" name="object 18" descr=""/>
            <p:cNvSpPr/>
            <p:nvPr/>
          </p:nvSpPr>
          <p:spPr>
            <a:xfrm>
              <a:off x="2728807" y="8453435"/>
              <a:ext cx="660400" cy="660400"/>
            </a:xfrm>
            <a:custGeom>
              <a:avLst/>
              <a:gdLst/>
              <a:ahLst/>
              <a:cxnLst/>
              <a:rect l="l" t="t" r="r" b="b"/>
              <a:pathLst>
                <a:path w="660400" h="660400">
                  <a:moveTo>
                    <a:pt x="330200" y="0"/>
                  </a:moveTo>
                  <a:lnTo>
                    <a:pt x="281406" y="3580"/>
                  </a:lnTo>
                  <a:lnTo>
                    <a:pt x="234835" y="13980"/>
                  </a:lnTo>
                  <a:lnTo>
                    <a:pt x="190998" y="30690"/>
                  </a:lnTo>
                  <a:lnTo>
                    <a:pt x="150404" y="53198"/>
                  </a:lnTo>
                  <a:lnTo>
                    <a:pt x="113566" y="80994"/>
                  </a:lnTo>
                  <a:lnTo>
                    <a:pt x="80994" y="113566"/>
                  </a:lnTo>
                  <a:lnTo>
                    <a:pt x="53198" y="150404"/>
                  </a:lnTo>
                  <a:lnTo>
                    <a:pt x="30690" y="190998"/>
                  </a:lnTo>
                  <a:lnTo>
                    <a:pt x="13980" y="234835"/>
                  </a:lnTo>
                  <a:lnTo>
                    <a:pt x="3580" y="281406"/>
                  </a:lnTo>
                  <a:lnTo>
                    <a:pt x="0" y="330199"/>
                  </a:lnTo>
                  <a:lnTo>
                    <a:pt x="3580" y="378993"/>
                  </a:lnTo>
                  <a:lnTo>
                    <a:pt x="13980" y="425564"/>
                  </a:lnTo>
                  <a:lnTo>
                    <a:pt x="30690" y="469401"/>
                  </a:lnTo>
                  <a:lnTo>
                    <a:pt x="53198" y="509995"/>
                  </a:lnTo>
                  <a:lnTo>
                    <a:pt x="80994" y="546833"/>
                  </a:lnTo>
                  <a:lnTo>
                    <a:pt x="113566" y="579405"/>
                  </a:lnTo>
                  <a:lnTo>
                    <a:pt x="150404" y="607201"/>
                  </a:lnTo>
                  <a:lnTo>
                    <a:pt x="190998" y="629709"/>
                  </a:lnTo>
                  <a:lnTo>
                    <a:pt x="234835" y="646419"/>
                  </a:lnTo>
                  <a:lnTo>
                    <a:pt x="281406" y="656819"/>
                  </a:lnTo>
                  <a:lnTo>
                    <a:pt x="330200" y="660399"/>
                  </a:lnTo>
                  <a:lnTo>
                    <a:pt x="378993" y="656819"/>
                  </a:lnTo>
                  <a:lnTo>
                    <a:pt x="425564" y="646419"/>
                  </a:lnTo>
                  <a:lnTo>
                    <a:pt x="469401" y="629709"/>
                  </a:lnTo>
                  <a:lnTo>
                    <a:pt x="509995" y="607201"/>
                  </a:lnTo>
                  <a:lnTo>
                    <a:pt x="546833" y="579405"/>
                  </a:lnTo>
                  <a:lnTo>
                    <a:pt x="579405" y="546833"/>
                  </a:lnTo>
                  <a:lnTo>
                    <a:pt x="607201" y="509995"/>
                  </a:lnTo>
                  <a:lnTo>
                    <a:pt x="629709" y="469401"/>
                  </a:lnTo>
                  <a:lnTo>
                    <a:pt x="646419" y="425564"/>
                  </a:lnTo>
                  <a:lnTo>
                    <a:pt x="656819" y="378993"/>
                  </a:lnTo>
                  <a:lnTo>
                    <a:pt x="660400" y="330199"/>
                  </a:lnTo>
                  <a:lnTo>
                    <a:pt x="656819" y="281406"/>
                  </a:lnTo>
                  <a:lnTo>
                    <a:pt x="646419" y="234835"/>
                  </a:lnTo>
                  <a:lnTo>
                    <a:pt x="629709" y="190998"/>
                  </a:lnTo>
                  <a:lnTo>
                    <a:pt x="607201" y="150404"/>
                  </a:lnTo>
                  <a:lnTo>
                    <a:pt x="579405" y="113566"/>
                  </a:lnTo>
                  <a:lnTo>
                    <a:pt x="546833" y="80994"/>
                  </a:lnTo>
                  <a:lnTo>
                    <a:pt x="509995" y="53198"/>
                  </a:lnTo>
                  <a:lnTo>
                    <a:pt x="469401" y="30690"/>
                  </a:lnTo>
                  <a:lnTo>
                    <a:pt x="425564" y="13980"/>
                  </a:lnTo>
                  <a:lnTo>
                    <a:pt x="378993" y="3580"/>
                  </a:lnTo>
                  <a:lnTo>
                    <a:pt x="330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65016" y="8589645"/>
              <a:ext cx="387980" cy="387980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2728807" y="8453435"/>
              <a:ext cx="660400" cy="660400"/>
            </a:xfrm>
            <a:custGeom>
              <a:avLst/>
              <a:gdLst/>
              <a:ahLst/>
              <a:cxnLst/>
              <a:rect l="l" t="t" r="r" b="b"/>
              <a:pathLst>
                <a:path w="660400" h="660400">
                  <a:moveTo>
                    <a:pt x="330200" y="660399"/>
                  </a:moveTo>
                  <a:lnTo>
                    <a:pt x="378993" y="656819"/>
                  </a:lnTo>
                  <a:lnTo>
                    <a:pt x="425564" y="646419"/>
                  </a:lnTo>
                  <a:lnTo>
                    <a:pt x="469401" y="629709"/>
                  </a:lnTo>
                  <a:lnTo>
                    <a:pt x="509995" y="607201"/>
                  </a:lnTo>
                  <a:lnTo>
                    <a:pt x="546833" y="579405"/>
                  </a:lnTo>
                  <a:lnTo>
                    <a:pt x="579405" y="546833"/>
                  </a:lnTo>
                  <a:lnTo>
                    <a:pt x="607201" y="509995"/>
                  </a:lnTo>
                  <a:lnTo>
                    <a:pt x="629709" y="469401"/>
                  </a:lnTo>
                  <a:lnTo>
                    <a:pt x="646419" y="425564"/>
                  </a:lnTo>
                  <a:lnTo>
                    <a:pt x="656819" y="378993"/>
                  </a:lnTo>
                  <a:lnTo>
                    <a:pt x="660400" y="330199"/>
                  </a:lnTo>
                  <a:lnTo>
                    <a:pt x="656819" y="281406"/>
                  </a:lnTo>
                  <a:lnTo>
                    <a:pt x="646419" y="234835"/>
                  </a:lnTo>
                  <a:lnTo>
                    <a:pt x="629709" y="190998"/>
                  </a:lnTo>
                  <a:lnTo>
                    <a:pt x="607201" y="150404"/>
                  </a:lnTo>
                  <a:lnTo>
                    <a:pt x="579405" y="113566"/>
                  </a:lnTo>
                  <a:lnTo>
                    <a:pt x="546833" y="80994"/>
                  </a:lnTo>
                  <a:lnTo>
                    <a:pt x="509995" y="53198"/>
                  </a:lnTo>
                  <a:lnTo>
                    <a:pt x="469401" y="30690"/>
                  </a:lnTo>
                  <a:lnTo>
                    <a:pt x="425564" y="13980"/>
                  </a:lnTo>
                  <a:lnTo>
                    <a:pt x="378993" y="3580"/>
                  </a:lnTo>
                  <a:lnTo>
                    <a:pt x="330200" y="0"/>
                  </a:lnTo>
                  <a:lnTo>
                    <a:pt x="281406" y="3580"/>
                  </a:lnTo>
                  <a:lnTo>
                    <a:pt x="234835" y="13980"/>
                  </a:lnTo>
                  <a:lnTo>
                    <a:pt x="190998" y="30690"/>
                  </a:lnTo>
                  <a:lnTo>
                    <a:pt x="150404" y="53198"/>
                  </a:lnTo>
                  <a:lnTo>
                    <a:pt x="113566" y="80994"/>
                  </a:lnTo>
                  <a:lnTo>
                    <a:pt x="80994" y="113566"/>
                  </a:lnTo>
                  <a:lnTo>
                    <a:pt x="53198" y="150404"/>
                  </a:lnTo>
                  <a:lnTo>
                    <a:pt x="30690" y="190998"/>
                  </a:lnTo>
                  <a:lnTo>
                    <a:pt x="13980" y="234835"/>
                  </a:lnTo>
                  <a:lnTo>
                    <a:pt x="3580" y="281406"/>
                  </a:lnTo>
                  <a:lnTo>
                    <a:pt x="0" y="330199"/>
                  </a:lnTo>
                  <a:lnTo>
                    <a:pt x="3580" y="378993"/>
                  </a:lnTo>
                  <a:lnTo>
                    <a:pt x="13980" y="425564"/>
                  </a:lnTo>
                  <a:lnTo>
                    <a:pt x="30690" y="469401"/>
                  </a:lnTo>
                  <a:lnTo>
                    <a:pt x="53198" y="509995"/>
                  </a:lnTo>
                  <a:lnTo>
                    <a:pt x="80994" y="546833"/>
                  </a:lnTo>
                  <a:lnTo>
                    <a:pt x="113566" y="579405"/>
                  </a:lnTo>
                  <a:lnTo>
                    <a:pt x="150404" y="607201"/>
                  </a:lnTo>
                  <a:lnTo>
                    <a:pt x="190998" y="629709"/>
                  </a:lnTo>
                  <a:lnTo>
                    <a:pt x="234835" y="646419"/>
                  </a:lnTo>
                  <a:lnTo>
                    <a:pt x="281406" y="656819"/>
                  </a:lnTo>
                  <a:lnTo>
                    <a:pt x="330200" y="660399"/>
                  </a:lnTo>
                  <a:close/>
                </a:path>
              </a:pathLst>
            </a:custGeom>
            <a:ln w="127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214902" y="8453435"/>
              <a:ext cx="660400" cy="660400"/>
            </a:xfrm>
            <a:custGeom>
              <a:avLst/>
              <a:gdLst/>
              <a:ahLst/>
              <a:cxnLst/>
              <a:rect l="l" t="t" r="r" b="b"/>
              <a:pathLst>
                <a:path w="660400" h="660400">
                  <a:moveTo>
                    <a:pt x="330200" y="0"/>
                  </a:moveTo>
                  <a:lnTo>
                    <a:pt x="281406" y="3580"/>
                  </a:lnTo>
                  <a:lnTo>
                    <a:pt x="234835" y="13980"/>
                  </a:lnTo>
                  <a:lnTo>
                    <a:pt x="190998" y="30690"/>
                  </a:lnTo>
                  <a:lnTo>
                    <a:pt x="150404" y="53198"/>
                  </a:lnTo>
                  <a:lnTo>
                    <a:pt x="113566" y="80994"/>
                  </a:lnTo>
                  <a:lnTo>
                    <a:pt x="80994" y="113566"/>
                  </a:lnTo>
                  <a:lnTo>
                    <a:pt x="53198" y="150404"/>
                  </a:lnTo>
                  <a:lnTo>
                    <a:pt x="30690" y="190998"/>
                  </a:lnTo>
                  <a:lnTo>
                    <a:pt x="13980" y="234835"/>
                  </a:lnTo>
                  <a:lnTo>
                    <a:pt x="3580" y="281406"/>
                  </a:lnTo>
                  <a:lnTo>
                    <a:pt x="0" y="330199"/>
                  </a:lnTo>
                  <a:lnTo>
                    <a:pt x="3580" y="378993"/>
                  </a:lnTo>
                  <a:lnTo>
                    <a:pt x="13980" y="425564"/>
                  </a:lnTo>
                  <a:lnTo>
                    <a:pt x="30690" y="469401"/>
                  </a:lnTo>
                  <a:lnTo>
                    <a:pt x="53198" y="509995"/>
                  </a:lnTo>
                  <a:lnTo>
                    <a:pt x="80994" y="546833"/>
                  </a:lnTo>
                  <a:lnTo>
                    <a:pt x="113566" y="579405"/>
                  </a:lnTo>
                  <a:lnTo>
                    <a:pt x="150404" y="607201"/>
                  </a:lnTo>
                  <a:lnTo>
                    <a:pt x="190998" y="629709"/>
                  </a:lnTo>
                  <a:lnTo>
                    <a:pt x="234835" y="646419"/>
                  </a:lnTo>
                  <a:lnTo>
                    <a:pt x="281406" y="656819"/>
                  </a:lnTo>
                  <a:lnTo>
                    <a:pt x="330200" y="660399"/>
                  </a:lnTo>
                  <a:lnTo>
                    <a:pt x="378993" y="656819"/>
                  </a:lnTo>
                  <a:lnTo>
                    <a:pt x="425564" y="646419"/>
                  </a:lnTo>
                  <a:lnTo>
                    <a:pt x="469401" y="629709"/>
                  </a:lnTo>
                  <a:lnTo>
                    <a:pt x="509995" y="607201"/>
                  </a:lnTo>
                  <a:lnTo>
                    <a:pt x="546833" y="579405"/>
                  </a:lnTo>
                  <a:lnTo>
                    <a:pt x="579405" y="546833"/>
                  </a:lnTo>
                  <a:lnTo>
                    <a:pt x="607201" y="509995"/>
                  </a:lnTo>
                  <a:lnTo>
                    <a:pt x="629709" y="469401"/>
                  </a:lnTo>
                  <a:lnTo>
                    <a:pt x="646419" y="425564"/>
                  </a:lnTo>
                  <a:lnTo>
                    <a:pt x="656819" y="378993"/>
                  </a:lnTo>
                  <a:lnTo>
                    <a:pt x="660400" y="330199"/>
                  </a:lnTo>
                  <a:lnTo>
                    <a:pt x="656819" y="281406"/>
                  </a:lnTo>
                  <a:lnTo>
                    <a:pt x="646419" y="234835"/>
                  </a:lnTo>
                  <a:lnTo>
                    <a:pt x="629709" y="190998"/>
                  </a:lnTo>
                  <a:lnTo>
                    <a:pt x="607201" y="150404"/>
                  </a:lnTo>
                  <a:lnTo>
                    <a:pt x="579405" y="113566"/>
                  </a:lnTo>
                  <a:lnTo>
                    <a:pt x="546833" y="80994"/>
                  </a:lnTo>
                  <a:lnTo>
                    <a:pt x="509995" y="53198"/>
                  </a:lnTo>
                  <a:lnTo>
                    <a:pt x="469401" y="30690"/>
                  </a:lnTo>
                  <a:lnTo>
                    <a:pt x="425564" y="13980"/>
                  </a:lnTo>
                  <a:lnTo>
                    <a:pt x="378993" y="3580"/>
                  </a:lnTo>
                  <a:lnTo>
                    <a:pt x="330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8513" y="8565578"/>
              <a:ext cx="453183" cy="436118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1214902" y="8453435"/>
              <a:ext cx="660400" cy="660400"/>
            </a:xfrm>
            <a:custGeom>
              <a:avLst/>
              <a:gdLst/>
              <a:ahLst/>
              <a:cxnLst/>
              <a:rect l="l" t="t" r="r" b="b"/>
              <a:pathLst>
                <a:path w="660400" h="660400">
                  <a:moveTo>
                    <a:pt x="330200" y="660399"/>
                  </a:moveTo>
                  <a:lnTo>
                    <a:pt x="378993" y="656819"/>
                  </a:lnTo>
                  <a:lnTo>
                    <a:pt x="425564" y="646419"/>
                  </a:lnTo>
                  <a:lnTo>
                    <a:pt x="469401" y="629709"/>
                  </a:lnTo>
                  <a:lnTo>
                    <a:pt x="509995" y="607201"/>
                  </a:lnTo>
                  <a:lnTo>
                    <a:pt x="546833" y="579405"/>
                  </a:lnTo>
                  <a:lnTo>
                    <a:pt x="579405" y="546833"/>
                  </a:lnTo>
                  <a:lnTo>
                    <a:pt x="607201" y="509995"/>
                  </a:lnTo>
                  <a:lnTo>
                    <a:pt x="629709" y="469401"/>
                  </a:lnTo>
                  <a:lnTo>
                    <a:pt x="646419" y="425564"/>
                  </a:lnTo>
                  <a:lnTo>
                    <a:pt x="656819" y="378993"/>
                  </a:lnTo>
                  <a:lnTo>
                    <a:pt x="660400" y="330199"/>
                  </a:lnTo>
                  <a:lnTo>
                    <a:pt x="656819" y="281406"/>
                  </a:lnTo>
                  <a:lnTo>
                    <a:pt x="646419" y="234835"/>
                  </a:lnTo>
                  <a:lnTo>
                    <a:pt x="629709" y="190998"/>
                  </a:lnTo>
                  <a:lnTo>
                    <a:pt x="607201" y="150404"/>
                  </a:lnTo>
                  <a:lnTo>
                    <a:pt x="579405" y="113566"/>
                  </a:lnTo>
                  <a:lnTo>
                    <a:pt x="546833" y="80994"/>
                  </a:lnTo>
                  <a:lnTo>
                    <a:pt x="509995" y="53198"/>
                  </a:lnTo>
                  <a:lnTo>
                    <a:pt x="469401" y="30690"/>
                  </a:lnTo>
                  <a:lnTo>
                    <a:pt x="425564" y="13980"/>
                  </a:lnTo>
                  <a:lnTo>
                    <a:pt x="378993" y="3580"/>
                  </a:lnTo>
                  <a:lnTo>
                    <a:pt x="330200" y="0"/>
                  </a:lnTo>
                  <a:lnTo>
                    <a:pt x="281406" y="3580"/>
                  </a:lnTo>
                  <a:lnTo>
                    <a:pt x="234835" y="13980"/>
                  </a:lnTo>
                  <a:lnTo>
                    <a:pt x="190998" y="30690"/>
                  </a:lnTo>
                  <a:lnTo>
                    <a:pt x="150404" y="53198"/>
                  </a:lnTo>
                  <a:lnTo>
                    <a:pt x="113566" y="80994"/>
                  </a:lnTo>
                  <a:lnTo>
                    <a:pt x="80994" y="113566"/>
                  </a:lnTo>
                  <a:lnTo>
                    <a:pt x="53198" y="150404"/>
                  </a:lnTo>
                  <a:lnTo>
                    <a:pt x="30690" y="190998"/>
                  </a:lnTo>
                  <a:lnTo>
                    <a:pt x="13980" y="234835"/>
                  </a:lnTo>
                  <a:lnTo>
                    <a:pt x="3580" y="281406"/>
                  </a:lnTo>
                  <a:lnTo>
                    <a:pt x="0" y="330199"/>
                  </a:lnTo>
                  <a:lnTo>
                    <a:pt x="3580" y="378993"/>
                  </a:lnTo>
                  <a:lnTo>
                    <a:pt x="13980" y="425564"/>
                  </a:lnTo>
                  <a:lnTo>
                    <a:pt x="30690" y="469401"/>
                  </a:lnTo>
                  <a:lnTo>
                    <a:pt x="53198" y="509995"/>
                  </a:lnTo>
                  <a:lnTo>
                    <a:pt x="80994" y="546833"/>
                  </a:lnTo>
                  <a:lnTo>
                    <a:pt x="113566" y="579405"/>
                  </a:lnTo>
                  <a:lnTo>
                    <a:pt x="150404" y="607201"/>
                  </a:lnTo>
                  <a:lnTo>
                    <a:pt x="190998" y="629709"/>
                  </a:lnTo>
                  <a:lnTo>
                    <a:pt x="234835" y="646419"/>
                  </a:lnTo>
                  <a:lnTo>
                    <a:pt x="281406" y="656819"/>
                  </a:lnTo>
                  <a:lnTo>
                    <a:pt x="330200" y="660399"/>
                  </a:lnTo>
                  <a:close/>
                </a:path>
              </a:pathLst>
            </a:custGeom>
            <a:ln w="127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5786414" y="8453435"/>
              <a:ext cx="660400" cy="660400"/>
            </a:xfrm>
            <a:custGeom>
              <a:avLst/>
              <a:gdLst/>
              <a:ahLst/>
              <a:cxnLst/>
              <a:rect l="l" t="t" r="r" b="b"/>
              <a:pathLst>
                <a:path w="660400" h="660400">
                  <a:moveTo>
                    <a:pt x="330200" y="0"/>
                  </a:moveTo>
                  <a:lnTo>
                    <a:pt x="281406" y="3580"/>
                  </a:lnTo>
                  <a:lnTo>
                    <a:pt x="234835" y="13980"/>
                  </a:lnTo>
                  <a:lnTo>
                    <a:pt x="190998" y="30690"/>
                  </a:lnTo>
                  <a:lnTo>
                    <a:pt x="150404" y="53198"/>
                  </a:lnTo>
                  <a:lnTo>
                    <a:pt x="113566" y="80994"/>
                  </a:lnTo>
                  <a:lnTo>
                    <a:pt x="80994" y="113566"/>
                  </a:lnTo>
                  <a:lnTo>
                    <a:pt x="53198" y="150404"/>
                  </a:lnTo>
                  <a:lnTo>
                    <a:pt x="30690" y="190998"/>
                  </a:lnTo>
                  <a:lnTo>
                    <a:pt x="13980" y="234835"/>
                  </a:lnTo>
                  <a:lnTo>
                    <a:pt x="3580" y="281406"/>
                  </a:lnTo>
                  <a:lnTo>
                    <a:pt x="0" y="330199"/>
                  </a:lnTo>
                  <a:lnTo>
                    <a:pt x="3580" y="378993"/>
                  </a:lnTo>
                  <a:lnTo>
                    <a:pt x="13980" y="425564"/>
                  </a:lnTo>
                  <a:lnTo>
                    <a:pt x="30690" y="469401"/>
                  </a:lnTo>
                  <a:lnTo>
                    <a:pt x="53198" y="509995"/>
                  </a:lnTo>
                  <a:lnTo>
                    <a:pt x="80994" y="546833"/>
                  </a:lnTo>
                  <a:lnTo>
                    <a:pt x="113566" y="579405"/>
                  </a:lnTo>
                  <a:lnTo>
                    <a:pt x="150404" y="607201"/>
                  </a:lnTo>
                  <a:lnTo>
                    <a:pt x="190998" y="629709"/>
                  </a:lnTo>
                  <a:lnTo>
                    <a:pt x="234835" y="646419"/>
                  </a:lnTo>
                  <a:lnTo>
                    <a:pt x="281406" y="656819"/>
                  </a:lnTo>
                  <a:lnTo>
                    <a:pt x="330200" y="660399"/>
                  </a:lnTo>
                  <a:lnTo>
                    <a:pt x="378993" y="656819"/>
                  </a:lnTo>
                  <a:lnTo>
                    <a:pt x="425564" y="646419"/>
                  </a:lnTo>
                  <a:lnTo>
                    <a:pt x="469401" y="629709"/>
                  </a:lnTo>
                  <a:lnTo>
                    <a:pt x="509995" y="607201"/>
                  </a:lnTo>
                  <a:lnTo>
                    <a:pt x="546833" y="579405"/>
                  </a:lnTo>
                  <a:lnTo>
                    <a:pt x="579405" y="546833"/>
                  </a:lnTo>
                  <a:lnTo>
                    <a:pt x="607201" y="509995"/>
                  </a:lnTo>
                  <a:lnTo>
                    <a:pt x="629709" y="469401"/>
                  </a:lnTo>
                  <a:lnTo>
                    <a:pt x="646419" y="425564"/>
                  </a:lnTo>
                  <a:lnTo>
                    <a:pt x="656819" y="378993"/>
                  </a:lnTo>
                  <a:lnTo>
                    <a:pt x="660400" y="330199"/>
                  </a:lnTo>
                  <a:lnTo>
                    <a:pt x="656819" y="281406"/>
                  </a:lnTo>
                  <a:lnTo>
                    <a:pt x="646419" y="234835"/>
                  </a:lnTo>
                  <a:lnTo>
                    <a:pt x="629709" y="190998"/>
                  </a:lnTo>
                  <a:lnTo>
                    <a:pt x="607201" y="150404"/>
                  </a:lnTo>
                  <a:lnTo>
                    <a:pt x="579405" y="113566"/>
                  </a:lnTo>
                  <a:lnTo>
                    <a:pt x="546833" y="80994"/>
                  </a:lnTo>
                  <a:lnTo>
                    <a:pt x="509995" y="53198"/>
                  </a:lnTo>
                  <a:lnTo>
                    <a:pt x="469401" y="30690"/>
                  </a:lnTo>
                  <a:lnTo>
                    <a:pt x="425564" y="13980"/>
                  </a:lnTo>
                  <a:lnTo>
                    <a:pt x="378993" y="3580"/>
                  </a:lnTo>
                  <a:lnTo>
                    <a:pt x="330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11164" y="8578177"/>
              <a:ext cx="410908" cy="410907"/>
            </a:xfrm>
            <a:prstGeom prst="rect">
              <a:avLst/>
            </a:prstGeom>
          </p:spPr>
        </p:pic>
        <p:sp>
          <p:nvSpPr>
            <p:cNvPr id="26" name="object 26" descr=""/>
            <p:cNvSpPr/>
            <p:nvPr/>
          </p:nvSpPr>
          <p:spPr>
            <a:xfrm>
              <a:off x="5786414" y="8453435"/>
              <a:ext cx="660400" cy="660400"/>
            </a:xfrm>
            <a:custGeom>
              <a:avLst/>
              <a:gdLst/>
              <a:ahLst/>
              <a:cxnLst/>
              <a:rect l="l" t="t" r="r" b="b"/>
              <a:pathLst>
                <a:path w="660400" h="660400">
                  <a:moveTo>
                    <a:pt x="330200" y="660399"/>
                  </a:moveTo>
                  <a:lnTo>
                    <a:pt x="378993" y="656819"/>
                  </a:lnTo>
                  <a:lnTo>
                    <a:pt x="425564" y="646419"/>
                  </a:lnTo>
                  <a:lnTo>
                    <a:pt x="469401" y="629709"/>
                  </a:lnTo>
                  <a:lnTo>
                    <a:pt x="509995" y="607201"/>
                  </a:lnTo>
                  <a:lnTo>
                    <a:pt x="546833" y="579405"/>
                  </a:lnTo>
                  <a:lnTo>
                    <a:pt x="579405" y="546833"/>
                  </a:lnTo>
                  <a:lnTo>
                    <a:pt x="607201" y="509995"/>
                  </a:lnTo>
                  <a:lnTo>
                    <a:pt x="629709" y="469401"/>
                  </a:lnTo>
                  <a:lnTo>
                    <a:pt x="646419" y="425564"/>
                  </a:lnTo>
                  <a:lnTo>
                    <a:pt x="656819" y="378993"/>
                  </a:lnTo>
                  <a:lnTo>
                    <a:pt x="660400" y="330199"/>
                  </a:lnTo>
                  <a:lnTo>
                    <a:pt x="656819" y="281406"/>
                  </a:lnTo>
                  <a:lnTo>
                    <a:pt x="646419" y="234835"/>
                  </a:lnTo>
                  <a:lnTo>
                    <a:pt x="629709" y="190998"/>
                  </a:lnTo>
                  <a:lnTo>
                    <a:pt x="607201" y="150404"/>
                  </a:lnTo>
                  <a:lnTo>
                    <a:pt x="579405" y="113566"/>
                  </a:lnTo>
                  <a:lnTo>
                    <a:pt x="546833" y="80994"/>
                  </a:lnTo>
                  <a:lnTo>
                    <a:pt x="509995" y="53198"/>
                  </a:lnTo>
                  <a:lnTo>
                    <a:pt x="469401" y="30690"/>
                  </a:lnTo>
                  <a:lnTo>
                    <a:pt x="425564" y="13980"/>
                  </a:lnTo>
                  <a:lnTo>
                    <a:pt x="378993" y="3580"/>
                  </a:lnTo>
                  <a:lnTo>
                    <a:pt x="330200" y="0"/>
                  </a:lnTo>
                  <a:lnTo>
                    <a:pt x="281406" y="3580"/>
                  </a:lnTo>
                  <a:lnTo>
                    <a:pt x="234835" y="13980"/>
                  </a:lnTo>
                  <a:lnTo>
                    <a:pt x="190998" y="30690"/>
                  </a:lnTo>
                  <a:lnTo>
                    <a:pt x="150404" y="53198"/>
                  </a:lnTo>
                  <a:lnTo>
                    <a:pt x="113566" y="80994"/>
                  </a:lnTo>
                  <a:lnTo>
                    <a:pt x="80994" y="113566"/>
                  </a:lnTo>
                  <a:lnTo>
                    <a:pt x="53198" y="150404"/>
                  </a:lnTo>
                  <a:lnTo>
                    <a:pt x="30690" y="190998"/>
                  </a:lnTo>
                  <a:lnTo>
                    <a:pt x="13980" y="234835"/>
                  </a:lnTo>
                  <a:lnTo>
                    <a:pt x="3580" y="281406"/>
                  </a:lnTo>
                  <a:lnTo>
                    <a:pt x="0" y="330199"/>
                  </a:lnTo>
                  <a:lnTo>
                    <a:pt x="3580" y="378993"/>
                  </a:lnTo>
                  <a:lnTo>
                    <a:pt x="13980" y="425564"/>
                  </a:lnTo>
                  <a:lnTo>
                    <a:pt x="30690" y="469401"/>
                  </a:lnTo>
                  <a:lnTo>
                    <a:pt x="53198" y="509995"/>
                  </a:lnTo>
                  <a:lnTo>
                    <a:pt x="80994" y="546833"/>
                  </a:lnTo>
                  <a:lnTo>
                    <a:pt x="113566" y="579405"/>
                  </a:lnTo>
                  <a:lnTo>
                    <a:pt x="150404" y="607201"/>
                  </a:lnTo>
                  <a:lnTo>
                    <a:pt x="190998" y="629709"/>
                  </a:lnTo>
                  <a:lnTo>
                    <a:pt x="234835" y="646419"/>
                  </a:lnTo>
                  <a:lnTo>
                    <a:pt x="281406" y="656819"/>
                  </a:lnTo>
                  <a:lnTo>
                    <a:pt x="330200" y="660399"/>
                  </a:lnTo>
                  <a:close/>
                </a:path>
              </a:pathLst>
            </a:custGeom>
            <a:ln w="127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 descr=""/>
          <p:cNvSpPr txBox="1"/>
          <p:nvPr/>
        </p:nvSpPr>
        <p:spPr>
          <a:xfrm>
            <a:off x="2596257" y="9201891"/>
            <a:ext cx="92583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10">
                <a:solidFill>
                  <a:srgbClr val="FFFFFF"/>
                </a:solidFill>
                <a:latin typeface="Times New Roman"/>
                <a:cs typeface="Times New Roman"/>
              </a:rPr>
              <a:t>RESTAURANTS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4563955" y="9201891"/>
            <a:ext cx="29400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25">
                <a:solidFill>
                  <a:srgbClr val="FFFFFF"/>
                </a:solidFill>
                <a:latin typeface="Times New Roman"/>
                <a:cs typeface="Times New Roman"/>
              </a:rPr>
              <a:t>SMB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457200" y="457200"/>
            <a:ext cx="6858000" cy="1360805"/>
          </a:xfrm>
          <a:custGeom>
            <a:avLst/>
            <a:gdLst/>
            <a:ahLst/>
            <a:cxnLst/>
            <a:rect l="l" t="t" r="r" b="b"/>
            <a:pathLst>
              <a:path w="6858000" h="1360805">
                <a:moveTo>
                  <a:pt x="6858000" y="0"/>
                </a:moveTo>
                <a:lnTo>
                  <a:pt x="0" y="0"/>
                </a:lnTo>
                <a:lnTo>
                  <a:pt x="0" y="1360639"/>
                </a:lnTo>
                <a:lnTo>
                  <a:pt x="6858000" y="1360639"/>
                </a:lnTo>
                <a:lnTo>
                  <a:pt x="6858000" y="0"/>
                </a:lnTo>
                <a:close/>
              </a:path>
            </a:pathLst>
          </a:custGeom>
          <a:solidFill>
            <a:srgbClr val="ABADB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754562" y="6704151"/>
            <a:ext cx="435609" cy="435609"/>
            <a:chOff x="754562" y="6704151"/>
            <a:chExt cx="435609" cy="435609"/>
          </a:xfrm>
        </p:grpSpPr>
        <p:sp>
          <p:nvSpPr>
            <p:cNvPr id="4" name="object 4" descr=""/>
            <p:cNvSpPr/>
            <p:nvPr/>
          </p:nvSpPr>
          <p:spPr>
            <a:xfrm>
              <a:off x="754562" y="6704151"/>
              <a:ext cx="435609" cy="435609"/>
            </a:xfrm>
            <a:custGeom>
              <a:avLst/>
              <a:gdLst/>
              <a:ahLst/>
              <a:cxnLst/>
              <a:rect l="l" t="t" r="r" b="b"/>
              <a:pathLst>
                <a:path w="435609" h="435609">
                  <a:moveTo>
                    <a:pt x="217716" y="0"/>
                  </a:moveTo>
                  <a:lnTo>
                    <a:pt x="167795" y="5750"/>
                  </a:lnTo>
                  <a:lnTo>
                    <a:pt x="121969" y="22131"/>
                  </a:lnTo>
                  <a:lnTo>
                    <a:pt x="81544" y="47834"/>
                  </a:lnTo>
                  <a:lnTo>
                    <a:pt x="47829" y="81552"/>
                  </a:lnTo>
                  <a:lnTo>
                    <a:pt x="22128" y="121979"/>
                  </a:lnTo>
                  <a:lnTo>
                    <a:pt x="5749" y="167807"/>
                  </a:lnTo>
                  <a:lnTo>
                    <a:pt x="0" y="217728"/>
                  </a:lnTo>
                  <a:lnTo>
                    <a:pt x="5749" y="267649"/>
                  </a:lnTo>
                  <a:lnTo>
                    <a:pt x="22128" y="313475"/>
                  </a:lnTo>
                  <a:lnTo>
                    <a:pt x="47829" y="353900"/>
                  </a:lnTo>
                  <a:lnTo>
                    <a:pt x="81544" y="387615"/>
                  </a:lnTo>
                  <a:lnTo>
                    <a:pt x="121969" y="413316"/>
                  </a:lnTo>
                  <a:lnTo>
                    <a:pt x="167795" y="429694"/>
                  </a:lnTo>
                  <a:lnTo>
                    <a:pt x="217716" y="435444"/>
                  </a:lnTo>
                  <a:lnTo>
                    <a:pt x="267637" y="429694"/>
                  </a:lnTo>
                  <a:lnTo>
                    <a:pt x="313463" y="413316"/>
                  </a:lnTo>
                  <a:lnTo>
                    <a:pt x="353887" y="387615"/>
                  </a:lnTo>
                  <a:lnTo>
                    <a:pt x="387603" y="353900"/>
                  </a:lnTo>
                  <a:lnTo>
                    <a:pt x="413303" y="313475"/>
                  </a:lnTo>
                  <a:lnTo>
                    <a:pt x="429682" y="267649"/>
                  </a:lnTo>
                  <a:lnTo>
                    <a:pt x="435432" y="217728"/>
                  </a:lnTo>
                  <a:lnTo>
                    <a:pt x="429682" y="167807"/>
                  </a:lnTo>
                  <a:lnTo>
                    <a:pt x="413303" y="121979"/>
                  </a:lnTo>
                  <a:lnTo>
                    <a:pt x="387603" y="81552"/>
                  </a:lnTo>
                  <a:lnTo>
                    <a:pt x="353887" y="47834"/>
                  </a:lnTo>
                  <a:lnTo>
                    <a:pt x="313463" y="22131"/>
                  </a:lnTo>
                  <a:lnTo>
                    <a:pt x="267637" y="5750"/>
                  </a:lnTo>
                  <a:lnTo>
                    <a:pt x="217716" y="0"/>
                  </a:lnTo>
                  <a:close/>
                </a:path>
              </a:pathLst>
            </a:custGeom>
            <a:solidFill>
              <a:srgbClr val="F2A71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6989" y="6797098"/>
              <a:ext cx="190578" cy="249554"/>
            </a:xfrm>
            <a:prstGeom prst="rect">
              <a:avLst/>
            </a:prstGeom>
          </p:spPr>
        </p:pic>
      </p:grpSp>
      <p:grpSp>
        <p:nvGrpSpPr>
          <p:cNvPr id="6" name="object 6" descr=""/>
          <p:cNvGrpSpPr/>
          <p:nvPr/>
        </p:nvGrpSpPr>
        <p:grpSpPr>
          <a:xfrm>
            <a:off x="754562" y="5911404"/>
            <a:ext cx="435609" cy="441325"/>
            <a:chOff x="754562" y="5911404"/>
            <a:chExt cx="435609" cy="441325"/>
          </a:xfrm>
        </p:grpSpPr>
        <p:sp>
          <p:nvSpPr>
            <p:cNvPr id="7" name="object 7" descr=""/>
            <p:cNvSpPr/>
            <p:nvPr/>
          </p:nvSpPr>
          <p:spPr>
            <a:xfrm>
              <a:off x="754562" y="5911404"/>
              <a:ext cx="435609" cy="441325"/>
            </a:xfrm>
            <a:custGeom>
              <a:avLst/>
              <a:gdLst/>
              <a:ahLst/>
              <a:cxnLst/>
              <a:rect l="l" t="t" r="r" b="b"/>
              <a:pathLst>
                <a:path w="435609" h="441325">
                  <a:moveTo>
                    <a:pt x="217716" y="0"/>
                  </a:moveTo>
                  <a:lnTo>
                    <a:pt x="167795" y="5826"/>
                  </a:lnTo>
                  <a:lnTo>
                    <a:pt x="121969" y="22422"/>
                  </a:lnTo>
                  <a:lnTo>
                    <a:pt x="81544" y="48463"/>
                  </a:lnTo>
                  <a:lnTo>
                    <a:pt x="47829" y="82626"/>
                  </a:lnTo>
                  <a:lnTo>
                    <a:pt x="22128" y="123586"/>
                  </a:lnTo>
                  <a:lnTo>
                    <a:pt x="5749" y="170018"/>
                  </a:lnTo>
                  <a:lnTo>
                    <a:pt x="0" y="220599"/>
                  </a:lnTo>
                  <a:lnTo>
                    <a:pt x="5749" y="271179"/>
                  </a:lnTo>
                  <a:lnTo>
                    <a:pt x="22128" y="317611"/>
                  </a:lnTo>
                  <a:lnTo>
                    <a:pt x="47829" y="358571"/>
                  </a:lnTo>
                  <a:lnTo>
                    <a:pt x="81544" y="392734"/>
                  </a:lnTo>
                  <a:lnTo>
                    <a:pt x="121969" y="418775"/>
                  </a:lnTo>
                  <a:lnTo>
                    <a:pt x="167795" y="435371"/>
                  </a:lnTo>
                  <a:lnTo>
                    <a:pt x="217716" y="441198"/>
                  </a:lnTo>
                  <a:lnTo>
                    <a:pt x="267637" y="435371"/>
                  </a:lnTo>
                  <a:lnTo>
                    <a:pt x="313463" y="418775"/>
                  </a:lnTo>
                  <a:lnTo>
                    <a:pt x="353887" y="392734"/>
                  </a:lnTo>
                  <a:lnTo>
                    <a:pt x="387603" y="358571"/>
                  </a:lnTo>
                  <a:lnTo>
                    <a:pt x="413303" y="317611"/>
                  </a:lnTo>
                  <a:lnTo>
                    <a:pt x="429682" y="271179"/>
                  </a:lnTo>
                  <a:lnTo>
                    <a:pt x="435432" y="220599"/>
                  </a:lnTo>
                  <a:lnTo>
                    <a:pt x="429682" y="170018"/>
                  </a:lnTo>
                  <a:lnTo>
                    <a:pt x="413303" y="123586"/>
                  </a:lnTo>
                  <a:lnTo>
                    <a:pt x="387603" y="82626"/>
                  </a:lnTo>
                  <a:lnTo>
                    <a:pt x="353887" y="48463"/>
                  </a:lnTo>
                  <a:lnTo>
                    <a:pt x="313463" y="22422"/>
                  </a:lnTo>
                  <a:lnTo>
                    <a:pt x="267637" y="5826"/>
                  </a:lnTo>
                  <a:lnTo>
                    <a:pt x="217716" y="0"/>
                  </a:lnTo>
                  <a:close/>
                </a:path>
              </a:pathLst>
            </a:custGeom>
            <a:solidFill>
              <a:srgbClr val="F2A71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5118" y="5992118"/>
              <a:ext cx="274320" cy="274465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1254795" y="5241421"/>
            <a:ext cx="120840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Century Gothic"/>
                <a:cs typeface="Century Gothic"/>
              </a:rPr>
              <a:t>Open</a:t>
            </a:r>
            <a:r>
              <a:rPr dirty="0" sz="1000" spc="-25">
                <a:latin typeface="Century Gothic"/>
                <a:cs typeface="Century Gothic"/>
              </a:rPr>
              <a:t> </a:t>
            </a:r>
            <a:r>
              <a:rPr dirty="0" sz="1000">
                <a:latin typeface="Century Gothic"/>
                <a:cs typeface="Century Gothic"/>
              </a:rPr>
              <a:t>&amp;</a:t>
            </a:r>
            <a:r>
              <a:rPr dirty="0" sz="1000" spc="-25">
                <a:latin typeface="Century Gothic"/>
                <a:cs typeface="Century Gothic"/>
              </a:rPr>
              <a:t> </a:t>
            </a:r>
            <a:r>
              <a:rPr dirty="0" sz="1000">
                <a:latin typeface="Century Gothic"/>
                <a:cs typeface="Century Gothic"/>
              </a:rPr>
              <a:t>Flexible</a:t>
            </a:r>
            <a:r>
              <a:rPr dirty="0" sz="1000" spc="-25">
                <a:latin typeface="Century Gothic"/>
                <a:cs typeface="Century Gothic"/>
              </a:rPr>
              <a:t> OS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247937" y="6820031"/>
            <a:ext cx="148463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10">
                <a:latin typeface="Century Gothic"/>
                <a:cs typeface="Century Gothic"/>
              </a:rPr>
              <a:t>Supports </a:t>
            </a:r>
            <a:r>
              <a:rPr dirty="0" sz="1000">
                <a:latin typeface="Century Gothic"/>
                <a:cs typeface="Century Gothic"/>
              </a:rPr>
              <a:t>RSA,</a:t>
            </a:r>
            <a:r>
              <a:rPr dirty="0" sz="1000" spc="-5">
                <a:latin typeface="Century Gothic"/>
                <a:cs typeface="Century Gothic"/>
              </a:rPr>
              <a:t> </a:t>
            </a:r>
            <a:r>
              <a:rPr dirty="0" sz="1000">
                <a:latin typeface="Century Gothic"/>
                <a:cs typeface="Century Gothic"/>
              </a:rPr>
              <a:t>AES,</a:t>
            </a:r>
            <a:r>
              <a:rPr dirty="0" sz="1000" spc="-5">
                <a:latin typeface="Century Gothic"/>
                <a:cs typeface="Century Gothic"/>
              </a:rPr>
              <a:t> </a:t>
            </a:r>
            <a:r>
              <a:rPr dirty="0" sz="1000" spc="-20">
                <a:latin typeface="Century Gothic"/>
                <a:cs typeface="Century Gothic"/>
              </a:rPr>
              <a:t>3DES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247937" y="7541138"/>
            <a:ext cx="145097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Century Gothic"/>
                <a:cs typeface="Century Gothic"/>
              </a:rPr>
              <a:t>Secure</a:t>
            </a:r>
            <a:r>
              <a:rPr dirty="0" sz="1000" spc="-25">
                <a:latin typeface="Century Gothic"/>
                <a:cs typeface="Century Gothic"/>
              </a:rPr>
              <a:t> </a:t>
            </a:r>
            <a:r>
              <a:rPr dirty="0" sz="1000">
                <a:latin typeface="Century Gothic"/>
                <a:cs typeface="Century Gothic"/>
              </a:rPr>
              <a:t>key</a:t>
            </a:r>
            <a:r>
              <a:rPr dirty="0" sz="1000" spc="-20">
                <a:latin typeface="Century Gothic"/>
                <a:cs typeface="Century Gothic"/>
              </a:rPr>
              <a:t> </a:t>
            </a:r>
            <a:r>
              <a:rPr dirty="0" sz="1000" spc="-10">
                <a:latin typeface="Century Gothic"/>
                <a:cs typeface="Century Gothic"/>
              </a:rPr>
              <a:t>embedded </a:t>
            </a:r>
            <a:r>
              <a:rPr dirty="0" sz="1000" spc="-20">
                <a:latin typeface="Century Gothic"/>
                <a:cs typeface="Century Gothic"/>
              </a:rPr>
              <a:t>area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247969" y="6022860"/>
            <a:ext cx="185547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Century Gothic"/>
                <a:cs typeface="Century Gothic"/>
              </a:rPr>
              <a:t>3.5”</a:t>
            </a:r>
            <a:r>
              <a:rPr dirty="0" sz="900" spc="-25">
                <a:latin typeface="Century Gothic"/>
                <a:cs typeface="Century Gothic"/>
              </a:rPr>
              <a:t> </a:t>
            </a:r>
            <a:r>
              <a:rPr dirty="0" sz="900">
                <a:latin typeface="Century Gothic"/>
                <a:cs typeface="Century Gothic"/>
              </a:rPr>
              <a:t>(240</a:t>
            </a:r>
            <a:r>
              <a:rPr dirty="0" sz="900" spc="-25">
                <a:latin typeface="Century Gothic"/>
                <a:cs typeface="Century Gothic"/>
              </a:rPr>
              <a:t> </a:t>
            </a:r>
            <a:r>
              <a:rPr dirty="0" sz="900">
                <a:latin typeface="Century Gothic"/>
                <a:cs typeface="Century Gothic"/>
              </a:rPr>
              <a:t>x</a:t>
            </a:r>
            <a:r>
              <a:rPr dirty="0" sz="900" spc="-25">
                <a:latin typeface="Century Gothic"/>
                <a:cs typeface="Century Gothic"/>
              </a:rPr>
              <a:t> </a:t>
            </a:r>
            <a:r>
              <a:rPr dirty="0" sz="900">
                <a:latin typeface="Century Gothic"/>
                <a:cs typeface="Century Gothic"/>
              </a:rPr>
              <a:t>320)</a:t>
            </a:r>
            <a:r>
              <a:rPr dirty="0" sz="900" spc="-25">
                <a:latin typeface="Century Gothic"/>
                <a:cs typeface="Century Gothic"/>
              </a:rPr>
              <a:t> </a:t>
            </a:r>
            <a:r>
              <a:rPr dirty="0" sz="900">
                <a:latin typeface="Century Gothic"/>
                <a:cs typeface="Century Gothic"/>
              </a:rPr>
              <a:t>LCD</a:t>
            </a:r>
            <a:r>
              <a:rPr dirty="0" sz="900" spc="-25">
                <a:latin typeface="Century Gothic"/>
                <a:cs typeface="Century Gothic"/>
              </a:rPr>
              <a:t> </a:t>
            </a:r>
            <a:r>
              <a:rPr dirty="0" sz="900" spc="-10">
                <a:latin typeface="Century Gothic"/>
                <a:cs typeface="Century Gothic"/>
              </a:rPr>
              <a:t>Touchscreen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82600" y="921396"/>
            <a:ext cx="2188210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0"/>
              <a:t>S300</a:t>
            </a:r>
          </a:p>
        </p:txBody>
      </p:sp>
      <p:sp>
        <p:nvSpPr>
          <p:cNvPr id="14" name="object 14" descr=""/>
          <p:cNvSpPr txBox="1"/>
          <p:nvPr/>
        </p:nvSpPr>
        <p:spPr>
          <a:xfrm>
            <a:off x="482600" y="1889136"/>
            <a:ext cx="287337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395" b="1">
                <a:latin typeface="Century Gothic"/>
                <a:cs typeface="Century Gothic"/>
              </a:rPr>
              <a:t>SPECIFICATIONS </a:t>
            </a:r>
            <a:endParaRPr sz="2100">
              <a:latin typeface="Century Gothic"/>
              <a:cs typeface="Century Gothic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754562" y="7508719"/>
            <a:ext cx="435609" cy="435609"/>
            <a:chOff x="754562" y="7508719"/>
            <a:chExt cx="435609" cy="435609"/>
          </a:xfrm>
        </p:grpSpPr>
        <p:sp>
          <p:nvSpPr>
            <p:cNvPr id="16" name="object 16" descr=""/>
            <p:cNvSpPr/>
            <p:nvPr/>
          </p:nvSpPr>
          <p:spPr>
            <a:xfrm>
              <a:off x="754562" y="7508719"/>
              <a:ext cx="435609" cy="435609"/>
            </a:xfrm>
            <a:custGeom>
              <a:avLst/>
              <a:gdLst/>
              <a:ahLst/>
              <a:cxnLst/>
              <a:rect l="l" t="t" r="r" b="b"/>
              <a:pathLst>
                <a:path w="435609" h="435609">
                  <a:moveTo>
                    <a:pt x="217716" y="0"/>
                  </a:moveTo>
                  <a:lnTo>
                    <a:pt x="167795" y="5750"/>
                  </a:lnTo>
                  <a:lnTo>
                    <a:pt x="121969" y="22131"/>
                  </a:lnTo>
                  <a:lnTo>
                    <a:pt x="81544" y="47834"/>
                  </a:lnTo>
                  <a:lnTo>
                    <a:pt x="47829" y="81552"/>
                  </a:lnTo>
                  <a:lnTo>
                    <a:pt x="22128" y="121979"/>
                  </a:lnTo>
                  <a:lnTo>
                    <a:pt x="5749" y="167807"/>
                  </a:lnTo>
                  <a:lnTo>
                    <a:pt x="0" y="217728"/>
                  </a:lnTo>
                  <a:lnTo>
                    <a:pt x="5749" y="267649"/>
                  </a:lnTo>
                  <a:lnTo>
                    <a:pt x="22128" y="313475"/>
                  </a:lnTo>
                  <a:lnTo>
                    <a:pt x="47829" y="353900"/>
                  </a:lnTo>
                  <a:lnTo>
                    <a:pt x="81544" y="387615"/>
                  </a:lnTo>
                  <a:lnTo>
                    <a:pt x="121969" y="413316"/>
                  </a:lnTo>
                  <a:lnTo>
                    <a:pt x="167795" y="429694"/>
                  </a:lnTo>
                  <a:lnTo>
                    <a:pt x="217716" y="435444"/>
                  </a:lnTo>
                  <a:lnTo>
                    <a:pt x="267637" y="429694"/>
                  </a:lnTo>
                  <a:lnTo>
                    <a:pt x="313463" y="413316"/>
                  </a:lnTo>
                  <a:lnTo>
                    <a:pt x="353887" y="387615"/>
                  </a:lnTo>
                  <a:lnTo>
                    <a:pt x="387603" y="353900"/>
                  </a:lnTo>
                  <a:lnTo>
                    <a:pt x="413303" y="313475"/>
                  </a:lnTo>
                  <a:lnTo>
                    <a:pt x="429682" y="267649"/>
                  </a:lnTo>
                  <a:lnTo>
                    <a:pt x="435432" y="217728"/>
                  </a:lnTo>
                  <a:lnTo>
                    <a:pt x="429682" y="167807"/>
                  </a:lnTo>
                  <a:lnTo>
                    <a:pt x="413303" y="121979"/>
                  </a:lnTo>
                  <a:lnTo>
                    <a:pt x="387603" y="81552"/>
                  </a:lnTo>
                  <a:lnTo>
                    <a:pt x="353887" y="47834"/>
                  </a:lnTo>
                  <a:lnTo>
                    <a:pt x="313463" y="22131"/>
                  </a:lnTo>
                  <a:lnTo>
                    <a:pt x="267637" y="5750"/>
                  </a:lnTo>
                  <a:lnTo>
                    <a:pt x="217716" y="0"/>
                  </a:lnTo>
                  <a:close/>
                </a:path>
              </a:pathLst>
            </a:custGeom>
            <a:solidFill>
              <a:srgbClr val="F2A71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8716" y="7602096"/>
              <a:ext cx="247124" cy="248696"/>
            </a:xfrm>
            <a:prstGeom prst="rect">
              <a:avLst/>
            </a:prstGeom>
          </p:spPr>
        </p:pic>
      </p:grpSp>
      <p:graphicFrame>
        <p:nvGraphicFramePr>
          <p:cNvPr id="18" name="object 18" descr=""/>
          <p:cNvGraphicFramePr>
            <a:graphicFrameLocks noGrp="1"/>
          </p:cNvGraphicFramePr>
          <p:nvPr/>
        </p:nvGraphicFramePr>
        <p:xfrm>
          <a:off x="3454019" y="4594859"/>
          <a:ext cx="3799204" cy="35096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0255"/>
                <a:gridCol w="2842260"/>
                <a:gridCol w="109220"/>
              </a:tblGrid>
              <a:tr h="296545">
                <a:tc gridSpan="3">
                  <a:txBody>
                    <a:bodyPr/>
                    <a:lstStyle/>
                    <a:p>
                      <a:pPr marL="989965">
                        <a:lnSpc>
                          <a:spcPts val="1160"/>
                        </a:lnSpc>
                        <a:spcBef>
                          <a:spcPts val="1080"/>
                        </a:spcBef>
                      </a:pPr>
                      <a:r>
                        <a:rPr dirty="0" sz="1200" spc="204">
                          <a:solidFill>
                            <a:srgbClr val="FFFFFF"/>
                          </a:solidFill>
                          <a:latin typeface="Franklin Gothic Medium"/>
                          <a:cs typeface="Franklin Gothic Medium"/>
                        </a:rPr>
                        <a:t>ADDITIONAL</a:t>
                      </a:r>
                      <a:r>
                        <a:rPr dirty="0" sz="1200" spc="110">
                          <a:solidFill>
                            <a:srgbClr val="FFFFFF"/>
                          </a:solidFill>
                          <a:latin typeface="Franklin Gothic Medium"/>
                          <a:cs typeface="Franklin Gothic Medium"/>
                        </a:rPr>
                        <a:t>  </a:t>
                      </a:r>
                      <a:r>
                        <a:rPr dirty="0" sz="1200" spc="170">
                          <a:solidFill>
                            <a:srgbClr val="FFFFFF"/>
                          </a:solidFill>
                          <a:latin typeface="Franklin Gothic Medium"/>
                          <a:cs typeface="Franklin Gothic Medium"/>
                        </a:rPr>
                        <a:t>SPECS </a:t>
                      </a:r>
                      <a:endParaRPr sz="1200">
                        <a:latin typeface="Franklin Gothic Medium"/>
                        <a:cs typeface="Franklin Gothic Medium"/>
                      </a:endParaRPr>
                    </a:p>
                  </a:txBody>
                  <a:tcPr marL="0" marR="0" marB="0" marT="137160">
                    <a:solidFill>
                      <a:srgbClr val="ABADB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435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ABADB0"/>
                      </a:solidFill>
                      <a:prstDash val="solid"/>
                    </a:lnR>
                    <a:solidFill>
                      <a:srgbClr val="ABADB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ABADB0"/>
                      </a:solidFill>
                      <a:prstDash val="solid"/>
                    </a:lnL>
                    <a:solidFill>
                      <a:srgbClr val="ABADB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61950">
                <a:tc>
                  <a:txBody>
                    <a:bodyPr/>
                    <a:lstStyle/>
                    <a:p>
                      <a:pPr algn="r" marR="38100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dirty="0" sz="800" spc="-1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Memory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0" marR="0" marB="0" marT="106045">
                    <a:lnR w="12700">
                      <a:solidFill>
                        <a:srgbClr val="ABADB0"/>
                      </a:solidFill>
                      <a:prstDash val="solid"/>
                    </a:lnR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dirty="0" sz="900">
                          <a:latin typeface="Century Gothic"/>
                          <a:cs typeface="Century Gothic"/>
                        </a:rPr>
                        <a:t>192MB</a:t>
                      </a:r>
                      <a:r>
                        <a:rPr dirty="0" sz="900" spc="-3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(128MB</a:t>
                      </a:r>
                      <a:r>
                        <a:rPr dirty="0" sz="900" spc="-3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Flash,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64MB</a:t>
                      </a:r>
                      <a:r>
                        <a:rPr dirty="0" sz="900" spc="-3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DDR)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B="0" marT="107950">
                    <a:lnL w="12700">
                      <a:solidFill>
                        <a:srgbClr val="ABADB0"/>
                      </a:solidFill>
                      <a:prstDash val="solid"/>
                    </a:lnL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278765">
                <a:tc>
                  <a:txBody>
                    <a:bodyPr/>
                    <a:lstStyle/>
                    <a:p>
                      <a:pPr algn="r" marR="37465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dirty="0" sz="800" spc="-1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Processor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0" marR="0" marB="0" marT="92710">
                    <a:lnR w="12700">
                      <a:solidFill>
                        <a:srgbClr val="ABADB0"/>
                      </a:solidFill>
                      <a:prstDash val="solid"/>
                    </a:lnR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dirty="0" sz="900" spc="-10">
                          <a:latin typeface="Century Gothic"/>
                          <a:cs typeface="Century Gothic"/>
                        </a:rPr>
                        <a:t>32-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bit</a:t>
                      </a:r>
                      <a:r>
                        <a:rPr dirty="0" sz="900" spc="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ARM11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B="0" marT="90805">
                    <a:lnL w="12700">
                      <a:solidFill>
                        <a:srgbClr val="ABADB0"/>
                      </a:solidFill>
                      <a:prstDash val="solid"/>
                    </a:lnL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79095">
                <a:tc>
                  <a:txBody>
                    <a:bodyPr/>
                    <a:lstStyle/>
                    <a:p>
                      <a:pPr algn="r" marR="3746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80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Card</a:t>
                      </a:r>
                      <a:r>
                        <a:rPr dirty="0" sz="800" spc="-15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800" spc="-1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Reader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  <a:p>
                      <a:pPr algn="r" marR="37465">
                        <a:lnSpc>
                          <a:spcPct val="100000"/>
                        </a:lnSpc>
                      </a:pPr>
                      <a:r>
                        <a:rPr dirty="0" sz="800" spc="-1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Types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0" marR="0" marB="0" marT="44450">
                    <a:lnR w="12700">
                      <a:solidFill>
                        <a:srgbClr val="ABADB0"/>
                      </a:solidFill>
                      <a:prstDash val="solid"/>
                    </a:lnR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 marR="17335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900">
                          <a:latin typeface="Century Gothic"/>
                          <a:cs typeface="Century Gothic"/>
                        </a:rPr>
                        <a:t>Magnetic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Card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Reader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Smart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Card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Reader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5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 Contactless</a:t>
                      </a:r>
                      <a:r>
                        <a:rPr dirty="0" sz="900" spc="-4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Card</a:t>
                      </a:r>
                      <a:r>
                        <a:rPr dirty="0" sz="900" spc="-4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Reader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ABADB0"/>
                      </a:solidFill>
                      <a:prstDash val="solid"/>
                    </a:lnL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00685">
                <a:tc>
                  <a:txBody>
                    <a:bodyPr/>
                    <a:lstStyle/>
                    <a:p>
                      <a:pPr algn="r" marR="3746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800" spc="-1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ommunications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  <a:p>
                      <a:pPr algn="r" marR="38735">
                        <a:lnSpc>
                          <a:spcPct val="100000"/>
                        </a:lnSpc>
                      </a:pPr>
                      <a:r>
                        <a:rPr dirty="0" sz="800" spc="-1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Ports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0" marR="0" marB="0" marT="49530">
                    <a:lnR w="12700">
                      <a:solidFill>
                        <a:srgbClr val="ABADB0"/>
                      </a:solidFill>
                      <a:prstDash val="solid"/>
                    </a:lnR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 marR="205104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900">
                          <a:latin typeface="Century Gothic"/>
                          <a:cs typeface="Century Gothic"/>
                        </a:rPr>
                        <a:t>Single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Multi-function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Cable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Port: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1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x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RS232</a:t>
                      </a:r>
                      <a:r>
                        <a:rPr dirty="0" sz="900" spc="-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1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50">
                          <a:latin typeface="Century Gothic"/>
                          <a:cs typeface="Century Gothic"/>
                        </a:rPr>
                        <a:t>x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 USB2.0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Device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1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x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Ethernet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B="0" marT="46355">
                    <a:lnL w="12700">
                      <a:solidFill>
                        <a:srgbClr val="ABADB0"/>
                      </a:solidFill>
                      <a:prstDash val="solid"/>
                    </a:lnL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5822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r" marR="38100">
                        <a:lnSpc>
                          <a:spcPct val="100000"/>
                        </a:lnSpc>
                      </a:pPr>
                      <a:r>
                        <a:rPr dirty="0" sz="800" spc="-1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Security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0" marR="0" marB="0" marT="88900">
                    <a:lnR w="12700">
                      <a:solidFill>
                        <a:srgbClr val="ABADB0"/>
                      </a:solidFill>
                      <a:prstDash val="solid"/>
                    </a:lnR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 marR="3048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900">
                          <a:latin typeface="Century Gothic"/>
                          <a:cs typeface="Century Gothic"/>
                        </a:rPr>
                        <a:t>DUKPT,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Master/Session,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3DES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ANSI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/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ISO9564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format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0,</a:t>
                      </a:r>
                      <a:r>
                        <a:rPr dirty="0" sz="900" spc="-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1,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3</a:t>
                      </a:r>
                      <a:r>
                        <a:rPr dirty="0" sz="900" spc="-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PIN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ciphered</a:t>
                      </a:r>
                      <a:r>
                        <a:rPr dirty="0" sz="900" spc="-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key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algorithm</a:t>
                      </a:r>
                      <a:r>
                        <a:rPr dirty="0" sz="900" spc="-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|</a:t>
                      </a:r>
                      <a:r>
                        <a:rPr dirty="0" sz="900" spc="-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ANSI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X9.9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/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X9.19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MAC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algorithm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B="0" marT="67945">
                    <a:lnL w="12700">
                      <a:solidFill>
                        <a:srgbClr val="ABADB0"/>
                      </a:solidFill>
                      <a:prstDash val="solid"/>
                    </a:lnL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67030">
                <a:tc>
                  <a:txBody>
                    <a:bodyPr/>
                    <a:lstStyle/>
                    <a:p>
                      <a:pPr algn="r" marR="37465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dirty="0" sz="800" spc="-1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Physical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0" marR="0" marB="0" marT="104775">
                    <a:lnR w="12700">
                      <a:solidFill>
                        <a:srgbClr val="ABADB0"/>
                      </a:solidFill>
                      <a:prstDash val="solid"/>
                    </a:lnR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 marR="864869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900">
                          <a:latin typeface="Century Gothic"/>
                          <a:cs typeface="Century Gothic"/>
                        </a:rPr>
                        <a:t>L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x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W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x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H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(inches):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6.57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x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3.19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x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1.97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Weight: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10.23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oz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B="0" marT="28575">
                    <a:lnL w="12700">
                      <a:solidFill>
                        <a:srgbClr val="ABADB0"/>
                      </a:solidFill>
                      <a:prstDash val="solid"/>
                    </a:lnL>
                    <a:lnT w="12700">
                      <a:solidFill>
                        <a:srgbClr val="ABADB0"/>
                      </a:solidFill>
                      <a:prstDash val="solid"/>
                    </a:lnT>
                    <a:lnB w="12700">
                      <a:solidFill>
                        <a:srgbClr val="ABADB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6997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r" marR="37465">
                        <a:lnSpc>
                          <a:spcPct val="100000"/>
                        </a:lnSpc>
                      </a:pPr>
                      <a:r>
                        <a:rPr dirty="0" sz="800" spc="-10" b="1">
                          <a:solidFill>
                            <a:srgbClr val="F2A71E"/>
                          </a:solidFill>
                          <a:latin typeface="Century Gothic"/>
                          <a:cs typeface="Century Gothic"/>
                        </a:rPr>
                        <a:t>Certifications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0" marR="0" marB="0" marT="98425">
                    <a:lnR w="12700">
                      <a:solidFill>
                        <a:srgbClr val="ABADB0"/>
                      </a:solidFill>
                      <a:prstDash val="solid"/>
                    </a:lnR>
                    <a:lnT w="12700">
                      <a:solidFill>
                        <a:srgbClr val="ABADB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marL="52705" marR="62230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dirty="0" sz="900">
                          <a:latin typeface="Century Gothic"/>
                          <a:cs typeface="Century Gothic"/>
                        </a:rPr>
                        <a:t>PCI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PTS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4.x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SRED,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EMV®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L1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&amp;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L2,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Visa</a:t>
                      </a:r>
                      <a:r>
                        <a:rPr dirty="0" sz="900" spc="-1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payWave, Mastercard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PayPass,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American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Express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expresspay,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Discover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D-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PAS,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Interac</a:t>
                      </a:r>
                      <a:r>
                        <a:rPr dirty="0" sz="900" spc="-25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Flash,</a:t>
                      </a:r>
                      <a:r>
                        <a:rPr dirty="0" sz="900" spc="-2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JCB</a:t>
                      </a:r>
                      <a:r>
                        <a:rPr dirty="0" sz="900" spc="-3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J/Speedy UnionPay</a:t>
                      </a:r>
                      <a:r>
                        <a:rPr dirty="0" sz="90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dirty="0" sz="900" spc="-10">
                          <a:latin typeface="Century Gothic"/>
                          <a:cs typeface="Century Gothic"/>
                        </a:rPr>
                        <a:t>qUICS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B="0" marT="98425">
                    <a:lnL w="12700">
                      <a:solidFill>
                        <a:srgbClr val="ABADB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19" name="object 19" descr=""/>
          <p:cNvSpPr txBox="1"/>
          <p:nvPr/>
        </p:nvSpPr>
        <p:spPr>
          <a:xfrm>
            <a:off x="3326850" y="6093866"/>
            <a:ext cx="10477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0" b="1">
                <a:solidFill>
                  <a:srgbClr val="F2A71E"/>
                </a:solidFill>
                <a:latin typeface="Century Gothic"/>
                <a:cs typeface="Century Gothic"/>
              </a:rPr>
              <a:t>C</a:t>
            </a:r>
            <a:endParaRPr sz="800">
              <a:latin typeface="Century Gothic"/>
              <a:cs typeface="Century Gothic"/>
            </a:endParaRPr>
          </a:p>
        </p:txBody>
      </p:sp>
      <p:grpSp>
        <p:nvGrpSpPr>
          <p:cNvPr id="20" name="object 20" descr=""/>
          <p:cNvGrpSpPr/>
          <p:nvPr/>
        </p:nvGrpSpPr>
        <p:grpSpPr>
          <a:xfrm>
            <a:off x="754562" y="5136979"/>
            <a:ext cx="435609" cy="435609"/>
            <a:chOff x="754562" y="5136979"/>
            <a:chExt cx="435609" cy="435609"/>
          </a:xfrm>
        </p:grpSpPr>
        <p:sp>
          <p:nvSpPr>
            <p:cNvPr id="21" name="object 21" descr=""/>
            <p:cNvSpPr/>
            <p:nvPr/>
          </p:nvSpPr>
          <p:spPr>
            <a:xfrm>
              <a:off x="754562" y="5136979"/>
              <a:ext cx="435609" cy="435609"/>
            </a:xfrm>
            <a:custGeom>
              <a:avLst/>
              <a:gdLst/>
              <a:ahLst/>
              <a:cxnLst/>
              <a:rect l="l" t="t" r="r" b="b"/>
              <a:pathLst>
                <a:path w="435609" h="435610">
                  <a:moveTo>
                    <a:pt x="217716" y="0"/>
                  </a:moveTo>
                  <a:lnTo>
                    <a:pt x="167795" y="5750"/>
                  </a:lnTo>
                  <a:lnTo>
                    <a:pt x="121969" y="22131"/>
                  </a:lnTo>
                  <a:lnTo>
                    <a:pt x="81544" y="47834"/>
                  </a:lnTo>
                  <a:lnTo>
                    <a:pt x="47829" y="81552"/>
                  </a:lnTo>
                  <a:lnTo>
                    <a:pt x="22128" y="121979"/>
                  </a:lnTo>
                  <a:lnTo>
                    <a:pt x="5749" y="167807"/>
                  </a:lnTo>
                  <a:lnTo>
                    <a:pt x="0" y="217728"/>
                  </a:lnTo>
                  <a:lnTo>
                    <a:pt x="5749" y="267649"/>
                  </a:lnTo>
                  <a:lnTo>
                    <a:pt x="22128" y="313475"/>
                  </a:lnTo>
                  <a:lnTo>
                    <a:pt x="47829" y="353900"/>
                  </a:lnTo>
                  <a:lnTo>
                    <a:pt x="81544" y="387615"/>
                  </a:lnTo>
                  <a:lnTo>
                    <a:pt x="121969" y="413316"/>
                  </a:lnTo>
                  <a:lnTo>
                    <a:pt x="167795" y="429694"/>
                  </a:lnTo>
                  <a:lnTo>
                    <a:pt x="217716" y="435444"/>
                  </a:lnTo>
                  <a:lnTo>
                    <a:pt x="267637" y="429694"/>
                  </a:lnTo>
                  <a:lnTo>
                    <a:pt x="313463" y="413316"/>
                  </a:lnTo>
                  <a:lnTo>
                    <a:pt x="353887" y="387615"/>
                  </a:lnTo>
                  <a:lnTo>
                    <a:pt x="387603" y="353900"/>
                  </a:lnTo>
                  <a:lnTo>
                    <a:pt x="413303" y="313475"/>
                  </a:lnTo>
                  <a:lnTo>
                    <a:pt x="429682" y="267649"/>
                  </a:lnTo>
                  <a:lnTo>
                    <a:pt x="435432" y="217728"/>
                  </a:lnTo>
                  <a:lnTo>
                    <a:pt x="429682" y="167807"/>
                  </a:lnTo>
                  <a:lnTo>
                    <a:pt x="413303" y="121979"/>
                  </a:lnTo>
                  <a:lnTo>
                    <a:pt x="387603" y="81552"/>
                  </a:lnTo>
                  <a:lnTo>
                    <a:pt x="353887" y="47834"/>
                  </a:lnTo>
                  <a:lnTo>
                    <a:pt x="313463" y="22131"/>
                  </a:lnTo>
                  <a:lnTo>
                    <a:pt x="267637" y="5750"/>
                  </a:lnTo>
                  <a:lnTo>
                    <a:pt x="217716" y="0"/>
                  </a:lnTo>
                  <a:close/>
                </a:path>
              </a:pathLst>
            </a:custGeom>
            <a:solidFill>
              <a:srgbClr val="F2A71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9351" y="5211776"/>
              <a:ext cx="285847" cy="285854"/>
            </a:xfrm>
            <a:prstGeom prst="rect">
              <a:avLst/>
            </a:prstGeom>
          </p:spPr>
        </p:pic>
      </p:grpSp>
      <p:sp>
        <p:nvSpPr>
          <p:cNvPr id="23" name="object 23" descr=""/>
          <p:cNvSpPr txBox="1"/>
          <p:nvPr/>
        </p:nvSpPr>
        <p:spPr>
          <a:xfrm>
            <a:off x="579119" y="4594859"/>
            <a:ext cx="2717165" cy="441325"/>
          </a:xfrm>
          <a:prstGeom prst="rect">
            <a:avLst/>
          </a:prstGeom>
          <a:solidFill>
            <a:srgbClr val="414042"/>
          </a:solidFill>
        </p:spPr>
        <p:txBody>
          <a:bodyPr wrap="square" lIns="0" tIns="137160" rIns="0" bIns="0" rtlCol="0" vert="horz">
            <a:spAutoFit/>
          </a:bodyPr>
          <a:lstStyle/>
          <a:p>
            <a:pPr marL="642620">
              <a:lnSpc>
                <a:spcPct val="100000"/>
              </a:lnSpc>
              <a:spcBef>
                <a:spcPts val="1080"/>
              </a:spcBef>
            </a:pPr>
            <a:r>
              <a:rPr dirty="0" sz="1200" spc="170">
                <a:solidFill>
                  <a:srgbClr val="FFFFFF"/>
                </a:solidFill>
                <a:latin typeface="Franklin Gothic Medium"/>
                <a:cs typeface="Franklin Gothic Medium"/>
              </a:rPr>
              <a:t>MAIN</a:t>
            </a:r>
            <a:r>
              <a:rPr dirty="0" sz="1200" spc="495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150">
                <a:solidFill>
                  <a:srgbClr val="FFFFFF"/>
                </a:solidFill>
                <a:latin typeface="Franklin Gothic Medium"/>
                <a:cs typeface="Franklin Gothic Medium"/>
              </a:rPr>
              <a:t>FEA</a:t>
            </a:r>
            <a:r>
              <a:rPr dirty="0" sz="1200" spc="-125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170">
                <a:solidFill>
                  <a:srgbClr val="FFFFFF"/>
                </a:solidFill>
                <a:latin typeface="Franklin Gothic Medium"/>
                <a:cs typeface="Franklin Gothic Medium"/>
              </a:rPr>
              <a:t>TURES </a:t>
            </a:r>
            <a:endParaRPr sz="1200">
              <a:latin typeface="Franklin Gothic Medium"/>
              <a:cs typeface="Franklin Gothic Medium"/>
            </a:endParaRPr>
          </a:p>
        </p:txBody>
      </p:sp>
      <p:pic>
        <p:nvPicPr>
          <p:cNvPr id="24" name="object 24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96717" y="2626141"/>
            <a:ext cx="1670006" cy="1425564"/>
          </a:xfrm>
          <a:prstGeom prst="rect">
            <a:avLst/>
          </a:prstGeom>
        </p:spPr>
      </p:pic>
      <p:pic>
        <p:nvPicPr>
          <p:cNvPr id="25" name="object 25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57209" y="2481420"/>
            <a:ext cx="828628" cy="1679624"/>
          </a:xfrm>
          <a:prstGeom prst="rect">
            <a:avLst/>
          </a:prstGeom>
        </p:spPr>
      </p:pic>
      <p:pic>
        <p:nvPicPr>
          <p:cNvPr id="26" name="object 26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513263" y="2450269"/>
            <a:ext cx="1168034" cy="175033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2024-03-24T17:35:15Z</dcterms:created>
  <dcterms:modified xsi:type="dcterms:W3CDTF">2024-03-24T17:35:15Z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2021-02-18T00:00:00Z</vt:filetime>
  </property>
  <property fmtid="{D5CDD505-2E9C-101B-9397-08002B2CF9AE}" pid="3" name="Creator">
    <vt:lpwstr>Adobe InDesign 15.1 (Windows)</vt:lpwstr>
  </property>
  <property fmtid="{D5CDD505-2E9C-101B-9397-08002B2CF9AE}" pid="4" name="LastSaved">
    <vt:filetime>2024-03-24T00:00:00Z</vt:filetime>
  </property>
  <property fmtid="{D5CDD505-2E9C-101B-9397-08002B2CF9AE}" pid="5" name="Producer">
    <vt:lpwstr>Adobe PDF Library 15.0</vt:lpwstr>
  </property>
</Properties>
</file>