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64"/>
  </p:notesMasterIdLst>
  <p:sldIdLst>
    <p:sldId id="2700" r:id="rId2"/>
    <p:sldId id="2682" r:id="rId3"/>
    <p:sldId id="2708" r:id="rId4"/>
    <p:sldId id="2725" r:id="rId5"/>
    <p:sldId id="2678" r:id="rId6"/>
    <p:sldId id="2724" r:id="rId7"/>
    <p:sldId id="2728" r:id="rId8"/>
    <p:sldId id="2719" r:id="rId9"/>
    <p:sldId id="2721" r:id="rId10"/>
    <p:sldId id="2729" r:id="rId11"/>
    <p:sldId id="2732" r:id="rId12"/>
    <p:sldId id="2751" r:id="rId13"/>
    <p:sldId id="2756" r:id="rId14"/>
    <p:sldId id="2757" r:id="rId15"/>
    <p:sldId id="2758" r:id="rId16"/>
    <p:sldId id="2809" r:id="rId17"/>
    <p:sldId id="2726" r:id="rId18"/>
    <p:sldId id="2738" r:id="rId19"/>
    <p:sldId id="2775" r:id="rId20"/>
    <p:sldId id="2776" r:id="rId21"/>
    <p:sldId id="2777" r:id="rId22"/>
    <p:sldId id="2785" r:id="rId23"/>
    <p:sldId id="2778" r:id="rId24"/>
    <p:sldId id="2781" r:id="rId25"/>
    <p:sldId id="2784" r:id="rId26"/>
    <p:sldId id="2779" r:id="rId27"/>
    <p:sldId id="2782" r:id="rId28"/>
    <p:sldId id="2786" r:id="rId29"/>
    <p:sldId id="2780" r:id="rId30"/>
    <p:sldId id="2783" r:id="rId31"/>
    <p:sldId id="2787" r:id="rId32"/>
    <p:sldId id="2730" r:id="rId33"/>
    <p:sldId id="2795" r:id="rId34"/>
    <p:sldId id="2808" r:id="rId35"/>
    <p:sldId id="2807" r:id="rId36"/>
    <p:sldId id="2806" r:id="rId37"/>
    <p:sldId id="2796" r:id="rId38"/>
    <p:sldId id="2797" r:id="rId39"/>
    <p:sldId id="2788" r:id="rId40"/>
    <p:sldId id="2798" r:id="rId41"/>
    <p:sldId id="2793" r:id="rId42"/>
    <p:sldId id="2799" r:id="rId43"/>
    <p:sldId id="2792" r:id="rId44"/>
    <p:sldId id="2800" r:id="rId45"/>
    <p:sldId id="2794" r:id="rId46"/>
    <p:sldId id="2801" r:id="rId47"/>
    <p:sldId id="2802" r:id="rId48"/>
    <p:sldId id="2803" r:id="rId49"/>
    <p:sldId id="2804" r:id="rId50"/>
    <p:sldId id="2805" r:id="rId51"/>
    <p:sldId id="2731" r:id="rId52"/>
    <p:sldId id="2744" r:id="rId53"/>
    <p:sldId id="2748" r:id="rId54"/>
    <p:sldId id="2749" r:id="rId55"/>
    <p:sldId id="2750" r:id="rId56"/>
    <p:sldId id="2764" r:id="rId57"/>
    <p:sldId id="2766" r:id="rId58"/>
    <p:sldId id="2767" r:id="rId59"/>
    <p:sldId id="2768" r:id="rId60"/>
    <p:sldId id="2769" r:id="rId61"/>
    <p:sldId id="2791" r:id="rId62"/>
    <p:sldId id="2810"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1414"/>
    <a:srgbClr val="1A6CD2"/>
    <a:srgbClr val="CC99FF"/>
    <a:srgbClr val="D9BAF0"/>
    <a:srgbClr val="9933FF"/>
    <a:srgbClr val="1B6CD2"/>
    <a:srgbClr val="1C6BD2"/>
    <a:srgbClr val="FAED4A"/>
    <a:srgbClr val="FFFCDD"/>
    <a:srgbClr val="FFFB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86661"/>
  </p:normalViewPr>
  <p:slideViewPr>
    <p:cSldViewPr snapToGrid="0" snapToObjects="1">
      <p:cViewPr varScale="1">
        <p:scale>
          <a:sx n="162" d="100"/>
          <a:sy n="162" d="100"/>
        </p:scale>
        <p:origin x="176" y="92"/>
      </p:cViewPr>
      <p:guideLst/>
    </p:cSldViewPr>
  </p:slideViewPr>
  <p:outlineViewPr>
    <p:cViewPr>
      <p:scale>
        <a:sx n="33" d="100"/>
        <a:sy n="33" d="100"/>
      </p:scale>
      <p:origin x="0" y="0"/>
    </p:cViewPr>
  </p:outlineViewPr>
  <p:notesTextViewPr>
    <p:cViewPr>
      <p:scale>
        <a:sx n="60" d="100"/>
        <a:sy n="6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894C88-F643-42B0-8253-83C287720490}" type="doc">
      <dgm:prSet loTypeId="urn:microsoft.com/office/officeart/2005/8/layout/hProcess9" loCatId="process" qsTypeId="urn:microsoft.com/office/officeart/2005/8/quickstyle/simple1" qsCatId="simple" csTypeId="urn:microsoft.com/office/officeart/2005/8/colors/accent1_2" csCatId="accent1" phldr="1"/>
      <dgm:spPr/>
    </dgm:pt>
    <dgm:pt modelId="{1BF48D76-C51D-4B98-86FD-386319F8560E}">
      <dgm:prSet phldrT="[Text]" custT="1"/>
      <dgm:spPr/>
      <dgm:t>
        <a:bodyPr/>
        <a:lstStyle/>
        <a:p>
          <a:r>
            <a:rPr lang="en-US" sz="1200" dirty="0">
              <a:latin typeface="Open Sans" panose="020B0606030504020204" pitchFamily="34" charset="0"/>
              <a:ea typeface="Open Sans" panose="020B0606030504020204" pitchFamily="34" charset="0"/>
              <a:cs typeface="Open Sans" panose="020B0606030504020204" pitchFamily="34" charset="0"/>
            </a:rPr>
            <a:t>Merchant charges consumer 3.50% on sale amount</a:t>
          </a:r>
        </a:p>
      </dgm:t>
    </dgm:pt>
    <dgm:pt modelId="{80A4B241-932E-4BC9-B083-F6673F825CE2}" type="parTrans" cxnId="{92F58436-5360-468C-8BB8-A0F5CF3DC88B}">
      <dgm:prSet/>
      <dgm:spPr/>
      <dgm:t>
        <a:bodyPr/>
        <a:lstStyle/>
        <a:p>
          <a:endParaRPr lang="en-US"/>
        </a:p>
      </dgm:t>
    </dgm:pt>
    <dgm:pt modelId="{C42A7222-1224-4629-ABE0-383D8650E66C}" type="sibTrans" cxnId="{92F58436-5360-468C-8BB8-A0F5CF3DC88B}">
      <dgm:prSet/>
      <dgm:spPr/>
      <dgm:t>
        <a:bodyPr/>
        <a:lstStyle/>
        <a:p>
          <a:endParaRPr lang="en-US"/>
        </a:p>
      </dgm:t>
    </dgm:pt>
    <dgm:pt modelId="{E57880DD-4814-452E-A054-91201C9BBDAA}">
      <dgm:prSet phldrT="[Tex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Sale amount is $100.00</a:t>
          </a:r>
        </a:p>
      </dgm:t>
    </dgm:pt>
    <dgm:pt modelId="{64A96223-047B-4E64-BFD3-DC726BBD3321}" type="parTrans" cxnId="{30AA42E4-103E-4651-8566-C666734A8122}">
      <dgm:prSet/>
      <dgm:spPr/>
      <dgm:t>
        <a:bodyPr/>
        <a:lstStyle/>
        <a:p>
          <a:endParaRPr lang="en-US"/>
        </a:p>
      </dgm:t>
    </dgm:pt>
    <dgm:pt modelId="{B002FA6C-BA54-40EF-9827-1C4994C6ED46}" type="sibTrans" cxnId="{30AA42E4-103E-4651-8566-C666734A8122}">
      <dgm:prSet/>
      <dgm:spPr/>
      <dgm:t>
        <a:bodyPr/>
        <a:lstStyle/>
        <a:p>
          <a:endParaRPr lang="en-US"/>
        </a:p>
      </dgm:t>
    </dgm:pt>
    <dgm:pt modelId="{EA36037C-90B1-4E39-AB95-A392BFE543E4}">
      <dgm:prSet phldrT="[Tex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Surcharge (3.50%) would amount to $3.50</a:t>
          </a:r>
        </a:p>
      </dgm:t>
    </dgm:pt>
    <dgm:pt modelId="{E08F9511-83E3-4346-8D8C-57FB89D3C39F}" type="parTrans" cxnId="{28CA36C6-C368-4411-90DC-257E02646661}">
      <dgm:prSet/>
      <dgm:spPr/>
      <dgm:t>
        <a:bodyPr/>
        <a:lstStyle/>
        <a:p>
          <a:endParaRPr lang="en-US"/>
        </a:p>
      </dgm:t>
    </dgm:pt>
    <dgm:pt modelId="{A81E510B-1F16-4206-836B-7250B365BFE3}" type="sibTrans" cxnId="{28CA36C6-C368-4411-90DC-257E02646661}">
      <dgm:prSet/>
      <dgm:spPr/>
      <dgm:t>
        <a:bodyPr/>
        <a:lstStyle/>
        <a:p>
          <a:endParaRPr lang="en-US"/>
        </a:p>
      </dgm:t>
    </dgm:pt>
    <dgm:pt modelId="{FF7C7D70-BCBE-4AE9-B6F8-41A58E93CD1E}">
      <dgm:prSet phldrT="[Tex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Total billed to the cardholder would be $103.50</a:t>
          </a:r>
        </a:p>
      </dgm:t>
    </dgm:pt>
    <dgm:pt modelId="{8F90A502-9D52-4051-88F5-86D6FE7CDF00}" type="parTrans" cxnId="{36CE8BD4-0DB0-434F-9CF7-0D3B23E219A9}">
      <dgm:prSet/>
      <dgm:spPr/>
      <dgm:t>
        <a:bodyPr/>
        <a:lstStyle/>
        <a:p>
          <a:endParaRPr lang="en-US"/>
        </a:p>
      </dgm:t>
    </dgm:pt>
    <dgm:pt modelId="{543E441D-01C5-4B54-9C16-E8162C7CFED7}" type="sibTrans" cxnId="{36CE8BD4-0DB0-434F-9CF7-0D3B23E219A9}">
      <dgm:prSet/>
      <dgm:spPr/>
      <dgm:t>
        <a:bodyPr/>
        <a:lstStyle/>
        <a:p>
          <a:endParaRPr lang="en-US"/>
        </a:p>
      </dgm:t>
    </dgm:pt>
    <dgm:pt modelId="{D29D705B-3D6E-4A60-B9CF-1090D9920481}" type="pres">
      <dgm:prSet presAssocID="{90894C88-F643-42B0-8253-83C287720490}" presName="CompostProcess" presStyleCnt="0">
        <dgm:presLayoutVars>
          <dgm:dir/>
          <dgm:resizeHandles val="exact"/>
        </dgm:presLayoutVars>
      </dgm:prSet>
      <dgm:spPr/>
    </dgm:pt>
    <dgm:pt modelId="{88713927-93E3-457D-9183-300A8CA1C770}" type="pres">
      <dgm:prSet presAssocID="{90894C88-F643-42B0-8253-83C287720490}" presName="arrow" presStyleLbl="bgShp" presStyleIdx="0" presStyleCnt="1" custLinFactNeighborX="77384" custLinFactNeighborY="-13601"/>
      <dgm:spPr/>
    </dgm:pt>
    <dgm:pt modelId="{8E937663-FFB8-4E16-BB7B-49253D5EF4C8}" type="pres">
      <dgm:prSet presAssocID="{90894C88-F643-42B0-8253-83C287720490}" presName="linearProcess" presStyleCnt="0"/>
      <dgm:spPr/>
    </dgm:pt>
    <dgm:pt modelId="{DC607FFF-98A3-4846-AC42-50637F67C921}" type="pres">
      <dgm:prSet presAssocID="{1BF48D76-C51D-4B98-86FD-386319F8560E}" presName="textNode" presStyleLbl="node1" presStyleIdx="0" presStyleCnt="4">
        <dgm:presLayoutVars>
          <dgm:bulletEnabled val="1"/>
        </dgm:presLayoutVars>
      </dgm:prSet>
      <dgm:spPr/>
    </dgm:pt>
    <dgm:pt modelId="{F208EDB9-34DC-41E1-9640-32189199F5FB}" type="pres">
      <dgm:prSet presAssocID="{C42A7222-1224-4629-ABE0-383D8650E66C}" presName="sibTrans" presStyleCnt="0"/>
      <dgm:spPr/>
    </dgm:pt>
    <dgm:pt modelId="{359617E0-DCDA-4DD6-9501-AB31CA4892EA}" type="pres">
      <dgm:prSet presAssocID="{E57880DD-4814-452E-A054-91201C9BBDAA}" presName="textNode" presStyleLbl="node1" presStyleIdx="1" presStyleCnt="4">
        <dgm:presLayoutVars>
          <dgm:bulletEnabled val="1"/>
        </dgm:presLayoutVars>
      </dgm:prSet>
      <dgm:spPr/>
    </dgm:pt>
    <dgm:pt modelId="{947318F8-E31D-4C09-89E9-17FC7164BE0A}" type="pres">
      <dgm:prSet presAssocID="{B002FA6C-BA54-40EF-9827-1C4994C6ED46}" presName="sibTrans" presStyleCnt="0"/>
      <dgm:spPr/>
    </dgm:pt>
    <dgm:pt modelId="{CCA4DF02-D067-47A1-A36C-4C0DC9F9C1EF}" type="pres">
      <dgm:prSet presAssocID="{EA36037C-90B1-4E39-AB95-A392BFE543E4}" presName="textNode" presStyleLbl="node1" presStyleIdx="2" presStyleCnt="4">
        <dgm:presLayoutVars>
          <dgm:bulletEnabled val="1"/>
        </dgm:presLayoutVars>
      </dgm:prSet>
      <dgm:spPr/>
    </dgm:pt>
    <dgm:pt modelId="{A9135C3D-44B4-42DB-88DC-8B8A3C789BBD}" type="pres">
      <dgm:prSet presAssocID="{A81E510B-1F16-4206-836B-7250B365BFE3}" presName="sibTrans" presStyleCnt="0"/>
      <dgm:spPr/>
    </dgm:pt>
    <dgm:pt modelId="{BB6E1D5F-3A26-4891-BD1C-C1B52A1EDA61}" type="pres">
      <dgm:prSet presAssocID="{FF7C7D70-BCBE-4AE9-B6F8-41A58E93CD1E}" presName="textNode" presStyleLbl="node1" presStyleIdx="3" presStyleCnt="4">
        <dgm:presLayoutVars>
          <dgm:bulletEnabled val="1"/>
        </dgm:presLayoutVars>
      </dgm:prSet>
      <dgm:spPr/>
    </dgm:pt>
  </dgm:ptLst>
  <dgm:cxnLst>
    <dgm:cxn modelId="{383C3624-5FA5-4E86-A6BE-7E2738202480}" type="presOf" srcId="{EA36037C-90B1-4E39-AB95-A392BFE543E4}" destId="{CCA4DF02-D067-47A1-A36C-4C0DC9F9C1EF}" srcOrd="0" destOrd="0" presId="urn:microsoft.com/office/officeart/2005/8/layout/hProcess9"/>
    <dgm:cxn modelId="{92F58436-5360-468C-8BB8-A0F5CF3DC88B}" srcId="{90894C88-F643-42B0-8253-83C287720490}" destId="{1BF48D76-C51D-4B98-86FD-386319F8560E}" srcOrd="0" destOrd="0" parTransId="{80A4B241-932E-4BC9-B083-F6673F825CE2}" sibTransId="{C42A7222-1224-4629-ABE0-383D8650E66C}"/>
    <dgm:cxn modelId="{DAC5D33A-1835-4862-96EB-72E5FAE77859}" type="presOf" srcId="{FF7C7D70-BCBE-4AE9-B6F8-41A58E93CD1E}" destId="{BB6E1D5F-3A26-4891-BD1C-C1B52A1EDA61}" srcOrd="0" destOrd="0" presId="urn:microsoft.com/office/officeart/2005/8/layout/hProcess9"/>
    <dgm:cxn modelId="{8ED09FB2-BE91-48FF-8977-43E9F571F20D}" type="presOf" srcId="{1BF48D76-C51D-4B98-86FD-386319F8560E}" destId="{DC607FFF-98A3-4846-AC42-50637F67C921}" srcOrd="0" destOrd="0" presId="urn:microsoft.com/office/officeart/2005/8/layout/hProcess9"/>
    <dgm:cxn modelId="{AFCE22C5-BCB7-43E9-9F5E-98B2B0E8CC40}" type="presOf" srcId="{90894C88-F643-42B0-8253-83C287720490}" destId="{D29D705B-3D6E-4A60-B9CF-1090D9920481}" srcOrd="0" destOrd="0" presId="urn:microsoft.com/office/officeart/2005/8/layout/hProcess9"/>
    <dgm:cxn modelId="{28CA36C6-C368-4411-90DC-257E02646661}" srcId="{90894C88-F643-42B0-8253-83C287720490}" destId="{EA36037C-90B1-4E39-AB95-A392BFE543E4}" srcOrd="2" destOrd="0" parTransId="{E08F9511-83E3-4346-8D8C-57FB89D3C39F}" sibTransId="{A81E510B-1F16-4206-836B-7250B365BFE3}"/>
    <dgm:cxn modelId="{36CE8BD4-0DB0-434F-9CF7-0D3B23E219A9}" srcId="{90894C88-F643-42B0-8253-83C287720490}" destId="{FF7C7D70-BCBE-4AE9-B6F8-41A58E93CD1E}" srcOrd="3" destOrd="0" parTransId="{8F90A502-9D52-4051-88F5-86D6FE7CDF00}" sibTransId="{543E441D-01C5-4B54-9C16-E8162C7CFED7}"/>
    <dgm:cxn modelId="{30AA42E4-103E-4651-8566-C666734A8122}" srcId="{90894C88-F643-42B0-8253-83C287720490}" destId="{E57880DD-4814-452E-A054-91201C9BBDAA}" srcOrd="1" destOrd="0" parTransId="{64A96223-047B-4E64-BFD3-DC726BBD3321}" sibTransId="{B002FA6C-BA54-40EF-9827-1C4994C6ED46}"/>
    <dgm:cxn modelId="{C7D35FF0-6B59-4BA9-BC52-C6729971578D}" type="presOf" srcId="{E57880DD-4814-452E-A054-91201C9BBDAA}" destId="{359617E0-DCDA-4DD6-9501-AB31CA4892EA}" srcOrd="0" destOrd="0" presId="urn:microsoft.com/office/officeart/2005/8/layout/hProcess9"/>
    <dgm:cxn modelId="{48A78C6D-0B54-4314-A804-6C51146FF9B3}" type="presParOf" srcId="{D29D705B-3D6E-4A60-B9CF-1090D9920481}" destId="{88713927-93E3-457D-9183-300A8CA1C770}" srcOrd="0" destOrd="0" presId="urn:microsoft.com/office/officeart/2005/8/layout/hProcess9"/>
    <dgm:cxn modelId="{5BE1F033-8A08-409F-8376-8EF38CE237D9}" type="presParOf" srcId="{D29D705B-3D6E-4A60-B9CF-1090D9920481}" destId="{8E937663-FFB8-4E16-BB7B-49253D5EF4C8}" srcOrd="1" destOrd="0" presId="urn:microsoft.com/office/officeart/2005/8/layout/hProcess9"/>
    <dgm:cxn modelId="{6523B194-4BFA-4C7A-B033-24FBE93A7B14}" type="presParOf" srcId="{8E937663-FFB8-4E16-BB7B-49253D5EF4C8}" destId="{DC607FFF-98A3-4846-AC42-50637F67C921}" srcOrd="0" destOrd="0" presId="urn:microsoft.com/office/officeart/2005/8/layout/hProcess9"/>
    <dgm:cxn modelId="{1CA97EC1-FBCB-49ED-9D71-A008381836DA}" type="presParOf" srcId="{8E937663-FFB8-4E16-BB7B-49253D5EF4C8}" destId="{F208EDB9-34DC-41E1-9640-32189199F5FB}" srcOrd="1" destOrd="0" presId="urn:microsoft.com/office/officeart/2005/8/layout/hProcess9"/>
    <dgm:cxn modelId="{FA890CB5-D36C-41F4-9031-6F7B6A10D128}" type="presParOf" srcId="{8E937663-FFB8-4E16-BB7B-49253D5EF4C8}" destId="{359617E0-DCDA-4DD6-9501-AB31CA4892EA}" srcOrd="2" destOrd="0" presId="urn:microsoft.com/office/officeart/2005/8/layout/hProcess9"/>
    <dgm:cxn modelId="{DD71E9EF-9A9D-4F09-ABD0-34FB099BDC55}" type="presParOf" srcId="{8E937663-FFB8-4E16-BB7B-49253D5EF4C8}" destId="{947318F8-E31D-4C09-89E9-17FC7164BE0A}" srcOrd="3" destOrd="0" presId="urn:microsoft.com/office/officeart/2005/8/layout/hProcess9"/>
    <dgm:cxn modelId="{6B73409D-574D-45A1-B059-501959B92B7A}" type="presParOf" srcId="{8E937663-FFB8-4E16-BB7B-49253D5EF4C8}" destId="{CCA4DF02-D067-47A1-A36C-4C0DC9F9C1EF}" srcOrd="4" destOrd="0" presId="urn:microsoft.com/office/officeart/2005/8/layout/hProcess9"/>
    <dgm:cxn modelId="{5FC43AB1-8ABB-47BC-96B9-69D5357508D1}" type="presParOf" srcId="{8E937663-FFB8-4E16-BB7B-49253D5EF4C8}" destId="{A9135C3D-44B4-42DB-88DC-8B8A3C789BBD}" srcOrd="5" destOrd="0" presId="urn:microsoft.com/office/officeart/2005/8/layout/hProcess9"/>
    <dgm:cxn modelId="{BD6AA369-4DFB-4E3B-AB26-2168ADEEF675}" type="presParOf" srcId="{8E937663-FFB8-4E16-BB7B-49253D5EF4C8}" destId="{BB6E1D5F-3A26-4891-BD1C-C1B52A1EDA61}" srcOrd="6" destOrd="0" presId="urn:microsoft.com/office/officeart/2005/8/layout/hProcess9"/>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13927-93E3-457D-9183-300A8CA1C770}">
      <dsp:nvSpPr>
        <dsp:cNvPr id="0" name=""/>
        <dsp:cNvSpPr/>
      </dsp:nvSpPr>
      <dsp:spPr>
        <a:xfrm>
          <a:off x="795924" y="0"/>
          <a:ext cx="4510237" cy="292487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607FFF-98A3-4846-AC42-50637F67C921}">
      <dsp:nvSpPr>
        <dsp:cNvPr id="0" name=""/>
        <dsp:cNvSpPr/>
      </dsp:nvSpPr>
      <dsp:spPr>
        <a:xfrm>
          <a:off x="2655" y="877463"/>
          <a:ext cx="1277313" cy="11699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Open Sans" panose="020B0606030504020204" pitchFamily="34" charset="0"/>
              <a:ea typeface="Open Sans" panose="020B0606030504020204" pitchFamily="34" charset="0"/>
              <a:cs typeface="Open Sans" panose="020B0606030504020204" pitchFamily="34" charset="0"/>
            </a:rPr>
            <a:t>Merchant charges consumer 3.50% on sale amount</a:t>
          </a:r>
        </a:p>
      </dsp:txBody>
      <dsp:txXfrm>
        <a:off x="59767" y="934575"/>
        <a:ext cx="1163089" cy="1055727"/>
      </dsp:txXfrm>
    </dsp:sp>
    <dsp:sp modelId="{359617E0-DCDA-4DD6-9501-AB31CA4892EA}">
      <dsp:nvSpPr>
        <dsp:cNvPr id="0" name=""/>
        <dsp:cNvSpPr/>
      </dsp:nvSpPr>
      <dsp:spPr>
        <a:xfrm>
          <a:off x="1343834" y="877463"/>
          <a:ext cx="1277313" cy="11699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Open Sans" panose="020B0606030504020204" pitchFamily="34" charset="0"/>
              <a:ea typeface="Open Sans" panose="020B0606030504020204" pitchFamily="34" charset="0"/>
              <a:cs typeface="Open Sans" panose="020B0606030504020204" pitchFamily="34" charset="0"/>
            </a:rPr>
            <a:t>Sale amount is $100.00</a:t>
          </a:r>
        </a:p>
      </dsp:txBody>
      <dsp:txXfrm>
        <a:off x="1400946" y="934575"/>
        <a:ext cx="1163089" cy="1055727"/>
      </dsp:txXfrm>
    </dsp:sp>
    <dsp:sp modelId="{CCA4DF02-D067-47A1-A36C-4C0DC9F9C1EF}">
      <dsp:nvSpPr>
        <dsp:cNvPr id="0" name=""/>
        <dsp:cNvSpPr/>
      </dsp:nvSpPr>
      <dsp:spPr>
        <a:xfrm>
          <a:off x="2685013" y="877463"/>
          <a:ext cx="1277313" cy="11699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Open Sans" panose="020B0606030504020204" pitchFamily="34" charset="0"/>
              <a:ea typeface="Open Sans" panose="020B0606030504020204" pitchFamily="34" charset="0"/>
              <a:cs typeface="Open Sans" panose="020B0606030504020204" pitchFamily="34" charset="0"/>
            </a:rPr>
            <a:t>Surcharge (3.50%) would amount to $3.50</a:t>
          </a:r>
        </a:p>
      </dsp:txBody>
      <dsp:txXfrm>
        <a:off x="2742125" y="934575"/>
        <a:ext cx="1163089" cy="1055727"/>
      </dsp:txXfrm>
    </dsp:sp>
    <dsp:sp modelId="{BB6E1D5F-3A26-4891-BD1C-C1B52A1EDA61}">
      <dsp:nvSpPr>
        <dsp:cNvPr id="0" name=""/>
        <dsp:cNvSpPr/>
      </dsp:nvSpPr>
      <dsp:spPr>
        <a:xfrm>
          <a:off x="4026192" y="877463"/>
          <a:ext cx="1277313" cy="11699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Open Sans" panose="020B0606030504020204" pitchFamily="34" charset="0"/>
              <a:ea typeface="Open Sans" panose="020B0606030504020204" pitchFamily="34" charset="0"/>
              <a:cs typeface="Open Sans" panose="020B0606030504020204" pitchFamily="34" charset="0"/>
            </a:rPr>
            <a:t>Total billed to the cardholder would be $103.50</a:t>
          </a:r>
        </a:p>
      </dsp:txBody>
      <dsp:txXfrm>
        <a:off x="4083304" y="934575"/>
        <a:ext cx="1163089" cy="105572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9A66C9-3812-1A4A-B276-B73AF01822F4}" type="datetimeFigureOut">
              <a:rPr lang="en-US" smtClean="0"/>
              <a:t>8/25/2023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9D69BD-5625-BA41-924B-5D1D0B9AE116}" type="slidenum">
              <a:rPr lang="en-US" smtClean="0"/>
              <a:t>‹#›</a:t>
            </a:fld>
            <a:endParaRPr lang="en-US"/>
          </a:p>
        </p:txBody>
      </p:sp>
    </p:spTree>
    <p:extLst>
      <p:ext uri="{BB962C8B-B14F-4D97-AF65-F5344CB8AC3E}">
        <p14:creationId xmlns:p14="http://schemas.microsoft.com/office/powerpoint/2010/main" val="2258609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1</a:t>
            </a:fld>
            <a:endParaRPr lang="en-US"/>
          </a:p>
        </p:txBody>
      </p:sp>
    </p:spTree>
    <p:extLst>
      <p:ext uri="{BB962C8B-B14F-4D97-AF65-F5344CB8AC3E}">
        <p14:creationId xmlns:p14="http://schemas.microsoft.com/office/powerpoint/2010/main" val="1458506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12</a:t>
            </a:fld>
            <a:endParaRPr lang="en-US"/>
          </a:p>
        </p:txBody>
      </p:sp>
    </p:spTree>
    <p:extLst>
      <p:ext uri="{BB962C8B-B14F-4D97-AF65-F5344CB8AC3E}">
        <p14:creationId xmlns:p14="http://schemas.microsoft.com/office/powerpoint/2010/main" val="2692096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13</a:t>
            </a:fld>
            <a:endParaRPr lang="en-US"/>
          </a:p>
        </p:txBody>
      </p:sp>
    </p:spTree>
    <p:extLst>
      <p:ext uri="{BB962C8B-B14F-4D97-AF65-F5344CB8AC3E}">
        <p14:creationId xmlns:p14="http://schemas.microsoft.com/office/powerpoint/2010/main" val="2637855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14</a:t>
            </a:fld>
            <a:endParaRPr lang="en-US"/>
          </a:p>
        </p:txBody>
      </p:sp>
    </p:spTree>
    <p:extLst>
      <p:ext uri="{BB962C8B-B14F-4D97-AF65-F5344CB8AC3E}">
        <p14:creationId xmlns:p14="http://schemas.microsoft.com/office/powerpoint/2010/main" val="3504426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16</a:t>
            </a:fld>
            <a:endParaRPr lang="en-US"/>
          </a:p>
        </p:txBody>
      </p:sp>
    </p:spTree>
    <p:extLst>
      <p:ext uri="{BB962C8B-B14F-4D97-AF65-F5344CB8AC3E}">
        <p14:creationId xmlns:p14="http://schemas.microsoft.com/office/powerpoint/2010/main" val="2324942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17</a:t>
            </a:fld>
            <a:endParaRPr lang="en-US"/>
          </a:p>
        </p:txBody>
      </p:sp>
    </p:spTree>
    <p:extLst>
      <p:ext uri="{BB962C8B-B14F-4D97-AF65-F5344CB8AC3E}">
        <p14:creationId xmlns:p14="http://schemas.microsoft.com/office/powerpoint/2010/main" val="646915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22</a:t>
            </a:fld>
            <a:endParaRPr lang="en-US"/>
          </a:p>
        </p:txBody>
      </p:sp>
    </p:spTree>
    <p:extLst>
      <p:ext uri="{BB962C8B-B14F-4D97-AF65-F5344CB8AC3E}">
        <p14:creationId xmlns:p14="http://schemas.microsoft.com/office/powerpoint/2010/main" val="2715097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25</a:t>
            </a:fld>
            <a:endParaRPr lang="en-US"/>
          </a:p>
        </p:txBody>
      </p:sp>
    </p:spTree>
    <p:extLst>
      <p:ext uri="{BB962C8B-B14F-4D97-AF65-F5344CB8AC3E}">
        <p14:creationId xmlns:p14="http://schemas.microsoft.com/office/powerpoint/2010/main" val="30052420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28</a:t>
            </a:fld>
            <a:endParaRPr lang="en-US"/>
          </a:p>
        </p:txBody>
      </p:sp>
    </p:spTree>
    <p:extLst>
      <p:ext uri="{BB962C8B-B14F-4D97-AF65-F5344CB8AC3E}">
        <p14:creationId xmlns:p14="http://schemas.microsoft.com/office/powerpoint/2010/main" val="1449837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31</a:t>
            </a:fld>
            <a:endParaRPr lang="en-US"/>
          </a:p>
        </p:txBody>
      </p:sp>
    </p:spTree>
    <p:extLst>
      <p:ext uri="{BB962C8B-B14F-4D97-AF65-F5344CB8AC3E}">
        <p14:creationId xmlns:p14="http://schemas.microsoft.com/office/powerpoint/2010/main" val="1605270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32</a:t>
            </a:fld>
            <a:endParaRPr lang="en-US"/>
          </a:p>
        </p:txBody>
      </p:sp>
    </p:spTree>
    <p:extLst>
      <p:ext uri="{BB962C8B-B14F-4D97-AF65-F5344CB8AC3E}">
        <p14:creationId xmlns:p14="http://schemas.microsoft.com/office/powerpoint/2010/main" val="1073467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player.vimeo.com</a:t>
            </a:r>
            <a:r>
              <a:rPr lang="en-US" dirty="0"/>
              <a:t>/video/545271735?app_id=122963 </a:t>
            </a:r>
          </a:p>
        </p:txBody>
      </p:sp>
      <p:sp>
        <p:nvSpPr>
          <p:cNvPr id="4" name="Slide Number Placeholder 3"/>
          <p:cNvSpPr>
            <a:spLocks noGrp="1"/>
          </p:cNvSpPr>
          <p:nvPr>
            <p:ph type="sldNum" sz="quarter" idx="5"/>
          </p:nvPr>
        </p:nvSpPr>
        <p:spPr/>
        <p:txBody>
          <a:bodyPr/>
          <a:lstStyle/>
          <a:p>
            <a:fld id="{7E9D69BD-5625-BA41-924B-5D1D0B9AE116}" type="slidenum">
              <a:rPr lang="en-US" smtClean="0"/>
              <a:t>2</a:t>
            </a:fld>
            <a:endParaRPr lang="en-US"/>
          </a:p>
        </p:txBody>
      </p:sp>
    </p:spTree>
    <p:extLst>
      <p:ext uri="{BB962C8B-B14F-4D97-AF65-F5344CB8AC3E}">
        <p14:creationId xmlns:p14="http://schemas.microsoft.com/office/powerpoint/2010/main" val="1238985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51</a:t>
            </a:fld>
            <a:endParaRPr lang="en-US"/>
          </a:p>
        </p:txBody>
      </p:sp>
    </p:spTree>
    <p:extLst>
      <p:ext uri="{BB962C8B-B14F-4D97-AF65-F5344CB8AC3E}">
        <p14:creationId xmlns:p14="http://schemas.microsoft.com/office/powerpoint/2010/main" val="31152865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55</a:t>
            </a:fld>
            <a:endParaRPr lang="en-US"/>
          </a:p>
        </p:txBody>
      </p:sp>
    </p:spTree>
    <p:extLst>
      <p:ext uri="{BB962C8B-B14F-4D97-AF65-F5344CB8AC3E}">
        <p14:creationId xmlns:p14="http://schemas.microsoft.com/office/powerpoint/2010/main" val="779397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56</a:t>
            </a:fld>
            <a:endParaRPr lang="en-US"/>
          </a:p>
        </p:txBody>
      </p:sp>
    </p:spTree>
    <p:extLst>
      <p:ext uri="{BB962C8B-B14F-4D97-AF65-F5344CB8AC3E}">
        <p14:creationId xmlns:p14="http://schemas.microsoft.com/office/powerpoint/2010/main" val="1126902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57</a:t>
            </a:fld>
            <a:endParaRPr lang="en-US"/>
          </a:p>
        </p:txBody>
      </p:sp>
    </p:spTree>
    <p:extLst>
      <p:ext uri="{BB962C8B-B14F-4D97-AF65-F5344CB8AC3E}">
        <p14:creationId xmlns:p14="http://schemas.microsoft.com/office/powerpoint/2010/main" val="3409673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58</a:t>
            </a:fld>
            <a:endParaRPr lang="en-US"/>
          </a:p>
        </p:txBody>
      </p:sp>
    </p:spTree>
    <p:extLst>
      <p:ext uri="{BB962C8B-B14F-4D97-AF65-F5344CB8AC3E}">
        <p14:creationId xmlns:p14="http://schemas.microsoft.com/office/powerpoint/2010/main" val="9615956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59</a:t>
            </a:fld>
            <a:endParaRPr lang="en-US"/>
          </a:p>
        </p:txBody>
      </p:sp>
    </p:spTree>
    <p:extLst>
      <p:ext uri="{BB962C8B-B14F-4D97-AF65-F5344CB8AC3E}">
        <p14:creationId xmlns:p14="http://schemas.microsoft.com/office/powerpoint/2010/main" val="38610520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60</a:t>
            </a:fld>
            <a:endParaRPr lang="en-US"/>
          </a:p>
        </p:txBody>
      </p:sp>
    </p:spTree>
    <p:extLst>
      <p:ext uri="{BB962C8B-B14F-4D97-AF65-F5344CB8AC3E}">
        <p14:creationId xmlns:p14="http://schemas.microsoft.com/office/powerpoint/2010/main" val="25378014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61</a:t>
            </a:fld>
            <a:endParaRPr lang="en-US"/>
          </a:p>
        </p:txBody>
      </p:sp>
    </p:spTree>
    <p:extLst>
      <p:ext uri="{BB962C8B-B14F-4D97-AF65-F5344CB8AC3E}">
        <p14:creationId xmlns:p14="http://schemas.microsoft.com/office/powerpoint/2010/main" val="30495614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62</a:t>
            </a:fld>
            <a:endParaRPr lang="en-US"/>
          </a:p>
        </p:txBody>
      </p:sp>
    </p:spTree>
    <p:extLst>
      <p:ext uri="{BB962C8B-B14F-4D97-AF65-F5344CB8AC3E}">
        <p14:creationId xmlns:p14="http://schemas.microsoft.com/office/powerpoint/2010/main" val="2849747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3</a:t>
            </a:fld>
            <a:endParaRPr lang="en-US"/>
          </a:p>
        </p:txBody>
      </p:sp>
    </p:spTree>
    <p:extLst>
      <p:ext uri="{BB962C8B-B14F-4D97-AF65-F5344CB8AC3E}">
        <p14:creationId xmlns:p14="http://schemas.microsoft.com/office/powerpoint/2010/main" val="3285406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4</a:t>
            </a:fld>
            <a:endParaRPr lang="en-US"/>
          </a:p>
        </p:txBody>
      </p:sp>
    </p:spTree>
    <p:extLst>
      <p:ext uri="{BB962C8B-B14F-4D97-AF65-F5344CB8AC3E}">
        <p14:creationId xmlns:p14="http://schemas.microsoft.com/office/powerpoint/2010/main" val="3742964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5</a:t>
            </a:fld>
            <a:endParaRPr lang="en-US"/>
          </a:p>
        </p:txBody>
      </p:sp>
    </p:spTree>
    <p:extLst>
      <p:ext uri="{BB962C8B-B14F-4D97-AF65-F5344CB8AC3E}">
        <p14:creationId xmlns:p14="http://schemas.microsoft.com/office/powerpoint/2010/main" val="3132253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6</a:t>
            </a:fld>
            <a:endParaRPr lang="en-US"/>
          </a:p>
        </p:txBody>
      </p:sp>
    </p:spTree>
    <p:extLst>
      <p:ext uri="{BB962C8B-B14F-4D97-AF65-F5344CB8AC3E}">
        <p14:creationId xmlns:p14="http://schemas.microsoft.com/office/powerpoint/2010/main" val="1090710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9</a:t>
            </a:fld>
            <a:endParaRPr lang="en-US"/>
          </a:p>
        </p:txBody>
      </p:sp>
    </p:spTree>
    <p:extLst>
      <p:ext uri="{BB962C8B-B14F-4D97-AF65-F5344CB8AC3E}">
        <p14:creationId xmlns:p14="http://schemas.microsoft.com/office/powerpoint/2010/main" val="2280062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10</a:t>
            </a:fld>
            <a:endParaRPr lang="en-US"/>
          </a:p>
        </p:txBody>
      </p:sp>
    </p:spTree>
    <p:extLst>
      <p:ext uri="{BB962C8B-B14F-4D97-AF65-F5344CB8AC3E}">
        <p14:creationId xmlns:p14="http://schemas.microsoft.com/office/powerpoint/2010/main" val="741787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D69BD-5625-BA41-924B-5D1D0B9AE116}" type="slidenum">
              <a:rPr lang="en-US" smtClean="0"/>
              <a:t>11</a:t>
            </a:fld>
            <a:endParaRPr lang="en-US"/>
          </a:p>
        </p:txBody>
      </p:sp>
    </p:spTree>
    <p:extLst>
      <p:ext uri="{BB962C8B-B14F-4D97-AF65-F5344CB8AC3E}">
        <p14:creationId xmlns:p14="http://schemas.microsoft.com/office/powerpoint/2010/main" val="307997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E20E6BE-40A1-154D-A9BF-CC3EBAE97E4A}" type="datetimeFigureOut">
              <a:rPr lang="en-US" smtClean="0"/>
              <a:t>8/25/2023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589713-3917-E544-B90E-730583D47D96}" type="slidenum">
              <a:rPr lang="en-US" smtClean="0"/>
              <a:t>‹#›</a:t>
            </a:fld>
            <a:endParaRPr lang="en-US"/>
          </a:p>
        </p:txBody>
      </p:sp>
    </p:spTree>
    <p:extLst>
      <p:ext uri="{BB962C8B-B14F-4D97-AF65-F5344CB8AC3E}">
        <p14:creationId xmlns:p14="http://schemas.microsoft.com/office/powerpoint/2010/main" val="392355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20E6BE-40A1-154D-A9BF-CC3EBAE97E4A}" type="datetimeFigureOut">
              <a:rPr lang="en-US" smtClean="0"/>
              <a:t>8/25/2023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589713-3917-E544-B90E-730583D47D96}" type="slidenum">
              <a:rPr lang="en-US" smtClean="0"/>
              <a:t>‹#›</a:t>
            </a:fld>
            <a:endParaRPr lang="en-US"/>
          </a:p>
        </p:txBody>
      </p:sp>
    </p:spTree>
    <p:extLst>
      <p:ext uri="{BB962C8B-B14F-4D97-AF65-F5344CB8AC3E}">
        <p14:creationId xmlns:p14="http://schemas.microsoft.com/office/powerpoint/2010/main" val="4224505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20E6BE-40A1-154D-A9BF-CC3EBAE97E4A}" type="datetimeFigureOut">
              <a:rPr lang="en-US" smtClean="0"/>
              <a:t>8/25/2023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589713-3917-E544-B90E-730583D47D96}" type="slidenum">
              <a:rPr lang="en-US" smtClean="0"/>
              <a:t>‹#›</a:t>
            </a:fld>
            <a:endParaRPr lang="en-US"/>
          </a:p>
        </p:txBody>
      </p:sp>
    </p:spTree>
    <p:extLst>
      <p:ext uri="{BB962C8B-B14F-4D97-AF65-F5344CB8AC3E}">
        <p14:creationId xmlns:p14="http://schemas.microsoft.com/office/powerpoint/2010/main" val="734452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20E6BE-40A1-154D-A9BF-CC3EBAE97E4A}" type="datetimeFigureOut">
              <a:rPr lang="en-US" smtClean="0"/>
              <a:t>8/25/2023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589713-3917-E544-B90E-730583D47D96}" type="slidenum">
              <a:rPr lang="en-US" smtClean="0"/>
              <a:t>‹#›</a:t>
            </a:fld>
            <a:endParaRPr lang="en-US"/>
          </a:p>
        </p:txBody>
      </p:sp>
    </p:spTree>
    <p:extLst>
      <p:ext uri="{BB962C8B-B14F-4D97-AF65-F5344CB8AC3E}">
        <p14:creationId xmlns:p14="http://schemas.microsoft.com/office/powerpoint/2010/main" val="1290497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20E6BE-40A1-154D-A9BF-CC3EBAE97E4A}" type="datetimeFigureOut">
              <a:rPr lang="en-US" smtClean="0"/>
              <a:t>8/25/2023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589713-3917-E544-B90E-730583D47D96}" type="slidenum">
              <a:rPr lang="en-US" smtClean="0"/>
              <a:t>‹#›</a:t>
            </a:fld>
            <a:endParaRPr lang="en-US"/>
          </a:p>
        </p:txBody>
      </p:sp>
    </p:spTree>
    <p:extLst>
      <p:ext uri="{BB962C8B-B14F-4D97-AF65-F5344CB8AC3E}">
        <p14:creationId xmlns:p14="http://schemas.microsoft.com/office/powerpoint/2010/main" val="557590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E20E6BE-40A1-154D-A9BF-CC3EBAE97E4A}" type="datetimeFigureOut">
              <a:rPr lang="en-US" smtClean="0"/>
              <a:t>8/25/2023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589713-3917-E544-B90E-730583D47D96}" type="slidenum">
              <a:rPr lang="en-US" smtClean="0"/>
              <a:t>‹#›</a:t>
            </a:fld>
            <a:endParaRPr lang="en-US"/>
          </a:p>
        </p:txBody>
      </p:sp>
    </p:spTree>
    <p:extLst>
      <p:ext uri="{BB962C8B-B14F-4D97-AF65-F5344CB8AC3E}">
        <p14:creationId xmlns:p14="http://schemas.microsoft.com/office/powerpoint/2010/main" val="2694842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20E6BE-40A1-154D-A9BF-CC3EBAE97E4A}" type="datetimeFigureOut">
              <a:rPr lang="en-US" smtClean="0"/>
              <a:t>8/25/2023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589713-3917-E544-B90E-730583D47D96}" type="slidenum">
              <a:rPr lang="en-US" smtClean="0"/>
              <a:t>‹#›</a:t>
            </a:fld>
            <a:endParaRPr lang="en-US"/>
          </a:p>
        </p:txBody>
      </p:sp>
    </p:spTree>
    <p:extLst>
      <p:ext uri="{BB962C8B-B14F-4D97-AF65-F5344CB8AC3E}">
        <p14:creationId xmlns:p14="http://schemas.microsoft.com/office/powerpoint/2010/main" val="4115995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E20E6BE-40A1-154D-A9BF-CC3EBAE97E4A}" type="datetimeFigureOut">
              <a:rPr lang="en-US" smtClean="0"/>
              <a:t>8/25/2023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589713-3917-E544-B90E-730583D47D96}" type="slidenum">
              <a:rPr lang="en-US" smtClean="0"/>
              <a:t>‹#›</a:t>
            </a:fld>
            <a:endParaRPr lang="en-US"/>
          </a:p>
        </p:txBody>
      </p:sp>
    </p:spTree>
    <p:extLst>
      <p:ext uri="{BB962C8B-B14F-4D97-AF65-F5344CB8AC3E}">
        <p14:creationId xmlns:p14="http://schemas.microsoft.com/office/powerpoint/2010/main" val="2389430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0E6BE-40A1-154D-A9BF-CC3EBAE97E4A}" type="datetimeFigureOut">
              <a:rPr lang="en-US" smtClean="0"/>
              <a:t>8/25/2023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589713-3917-E544-B90E-730583D47D96}" type="slidenum">
              <a:rPr lang="en-US" smtClean="0"/>
              <a:t>‹#›</a:t>
            </a:fld>
            <a:endParaRPr lang="en-US"/>
          </a:p>
        </p:txBody>
      </p:sp>
    </p:spTree>
    <p:extLst>
      <p:ext uri="{BB962C8B-B14F-4D97-AF65-F5344CB8AC3E}">
        <p14:creationId xmlns:p14="http://schemas.microsoft.com/office/powerpoint/2010/main" val="1411627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20E6BE-40A1-154D-A9BF-CC3EBAE97E4A}" type="datetimeFigureOut">
              <a:rPr lang="en-US" smtClean="0"/>
              <a:t>8/25/2023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589713-3917-E544-B90E-730583D47D96}" type="slidenum">
              <a:rPr lang="en-US" smtClean="0"/>
              <a:t>‹#›</a:t>
            </a:fld>
            <a:endParaRPr lang="en-US"/>
          </a:p>
        </p:txBody>
      </p:sp>
    </p:spTree>
    <p:extLst>
      <p:ext uri="{BB962C8B-B14F-4D97-AF65-F5344CB8AC3E}">
        <p14:creationId xmlns:p14="http://schemas.microsoft.com/office/powerpoint/2010/main" val="422384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20E6BE-40A1-154D-A9BF-CC3EBAE97E4A}" type="datetimeFigureOut">
              <a:rPr lang="en-US" smtClean="0"/>
              <a:t>8/25/2023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589713-3917-E544-B90E-730583D47D96}" type="slidenum">
              <a:rPr lang="en-US" smtClean="0"/>
              <a:t>‹#›</a:t>
            </a:fld>
            <a:endParaRPr lang="en-US"/>
          </a:p>
        </p:txBody>
      </p:sp>
    </p:spTree>
    <p:extLst>
      <p:ext uri="{BB962C8B-B14F-4D97-AF65-F5344CB8AC3E}">
        <p14:creationId xmlns:p14="http://schemas.microsoft.com/office/powerpoint/2010/main" val="1757247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20E6BE-40A1-154D-A9BF-CC3EBAE97E4A}" type="datetimeFigureOut">
              <a:rPr lang="en-US" smtClean="0"/>
              <a:t>8/25/2023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89713-3917-E544-B90E-730583D47D96}" type="slidenum">
              <a:rPr lang="en-US" smtClean="0"/>
              <a:t>‹#›</a:t>
            </a:fld>
            <a:endParaRPr lang="en-US"/>
          </a:p>
        </p:txBody>
      </p:sp>
    </p:spTree>
    <p:extLst>
      <p:ext uri="{BB962C8B-B14F-4D97-AF65-F5344CB8AC3E}">
        <p14:creationId xmlns:p14="http://schemas.microsoft.com/office/powerpoint/2010/main" val="11380793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2.pn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2.pn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12.svg"/><Relationship Id="rId12"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player.vimeo.com/video/545271735?app_id=122963"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9.png"/><Relationship Id="rId9" Type="http://schemas.microsoft.com/office/2007/relationships/diagramDrawing" Target="../diagrams/drawing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a:extLst>
              <a:ext uri="{FF2B5EF4-FFF2-40B4-BE49-F238E27FC236}">
                <a16:creationId xmlns:a16="http://schemas.microsoft.com/office/drawing/2014/main" id="{08700706-7E6B-E84F-9673-CB74AEC082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797" b="12194"/>
          <a:stretch/>
        </p:blipFill>
        <p:spPr bwMode="auto">
          <a:xfrm>
            <a:off x="8905628" y="-1"/>
            <a:ext cx="3299251" cy="686716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a:extLst>
              <a:ext uri="{FF2B5EF4-FFF2-40B4-BE49-F238E27FC236}">
                <a16:creationId xmlns:a16="http://schemas.microsoft.com/office/drawing/2014/main" id="{958AD009-E4E6-8F43-AAD8-8E2C9C4B877F}"/>
              </a:ext>
            </a:extLst>
          </p:cNvPr>
          <p:cNvPicPr>
            <a:picLocks noChangeAspect="1" noChangeArrowheads="1"/>
          </p:cNvPicPr>
          <p:nvPr/>
        </p:nvPicPr>
        <p:blipFill>
          <a:blip r:embed="rId4"/>
          <a:srcRect/>
          <a:stretch/>
        </p:blipFill>
        <p:spPr bwMode="auto">
          <a:xfrm>
            <a:off x="3588952" y="2573464"/>
            <a:ext cx="4471340" cy="1284988"/>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137;p1">
            <a:extLst>
              <a:ext uri="{FF2B5EF4-FFF2-40B4-BE49-F238E27FC236}">
                <a16:creationId xmlns:a16="http://schemas.microsoft.com/office/drawing/2014/main" id="{8FF3AF7C-0271-2E44-A6E9-8542DEDFA0AD}"/>
              </a:ext>
            </a:extLst>
          </p:cNvPr>
          <p:cNvSpPr txBox="1"/>
          <p:nvPr/>
        </p:nvSpPr>
        <p:spPr>
          <a:xfrm>
            <a:off x="3894665" y="5087545"/>
            <a:ext cx="4163439" cy="651746"/>
          </a:xfrm>
          <a:prstGeom prst="rect">
            <a:avLst/>
          </a:prstGeom>
          <a:noFill/>
          <a:ln>
            <a:noFill/>
          </a:ln>
        </p:spPr>
        <p:txBody>
          <a:bodyPr spcFirstLastPara="1" wrap="square" lIns="91367" tIns="45671" rIns="91367" bIns="45671" anchor="t" anchorCtr="0">
            <a:spAutoFit/>
          </a:bodyPr>
          <a:lstStyle/>
          <a:p>
            <a:pPr algn="ctr"/>
            <a:r>
              <a:rPr lang="en-US" sz="1818" b="1" dirty="0">
                <a:solidFill>
                  <a:schemeClr val="tx1">
                    <a:lumMod val="95000"/>
                    <a:lumOff val="5000"/>
                  </a:schemeClr>
                </a:solidFill>
                <a:latin typeface="Poppins" panose="00000500000000000000" pitchFamily="2" charset="0"/>
                <a:ea typeface="Open Sans"/>
                <a:cs typeface="Poppins" panose="00000500000000000000" pitchFamily="2" charset="0"/>
                <a:sym typeface="Open Sans"/>
              </a:rPr>
              <a:t>New Agent - Partner Training Guide</a:t>
            </a:r>
            <a:endParaRPr sz="1818" b="1" dirty="0">
              <a:solidFill>
                <a:schemeClr val="tx1">
                  <a:lumMod val="95000"/>
                  <a:lumOff val="5000"/>
                </a:schemeClr>
              </a:solidFill>
              <a:latin typeface="Poppins" panose="00000500000000000000" pitchFamily="2" charset="0"/>
              <a:cs typeface="Poppins" panose="00000500000000000000" pitchFamily="2" charset="0"/>
            </a:endParaRPr>
          </a:p>
        </p:txBody>
      </p:sp>
      <p:cxnSp>
        <p:nvCxnSpPr>
          <p:cNvPr id="11" name="Google Shape;138;p1">
            <a:extLst>
              <a:ext uri="{FF2B5EF4-FFF2-40B4-BE49-F238E27FC236}">
                <a16:creationId xmlns:a16="http://schemas.microsoft.com/office/drawing/2014/main" id="{5D67AA24-1ACB-D048-AA6F-D8E76990F720}"/>
              </a:ext>
            </a:extLst>
          </p:cNvPr>
          <p:cNvCxnSpPr>
            <a:cxnSpLocks/>
          </p:cNvCxnSpPr>
          <p:nvPr/>
        </p:nvCxnSpPr>
        <p:spPr>
          <a:xfrm>
            <a:off x="3894665" y="4937261"/>
            <a:ext cx="4163439" cy="0"/>
          </a:xfrm>
          <a:prstGeom prst="straightConnector1">
            <a:avLst/>
          </a:prstGeom>
          <a:noFill/>
          <a:ln w="9525" cap="flat" cmpd="sng">
            <a:solidFill>
              <a:schemeClr val="tx1">
                <a:lumMod val="95000"/>
                <a:lumOff val="5000"/>
              </a:schemeClr>
            </a:solidFill>
            <a:prstDash val="solid"/>
            <a:miter lim="800000"/>
            <a:headEnd type="none" w="sm" len="sm"/>
            <a:tailEnd type="none" w="sm" len="sm"/>
          </a:ln>
        </p:spPr>
      </p:cxnSp>
      <p:pic>
        <p:nvPicPr>
          <p:cNvPr id="12" name="Picture 2">
            <a:extLst>
              <a:ext uri="{FF2B5EF4-FFF2-40B4-BE49-F238E27FC236}">
                <a16:creationId xmlns:a16="http://schemas.microsoft.com/office/drawing/2014/main" id="{DCEC72B4-3ED6-43AA-A9CD-2CB9C744CB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797" b="12194"/>
          <a:stretch/>
        </p:blipFill>
        <p:spPr bwMode="auto">
          <a:xfrm rot="10800000">
            <a:off x="-12878" y="0"/>
            <a:ext cx="3299251" cy="6867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283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FE2FE29-1120-4FE4-9FDA-311CBA66F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DD926EC-6F88-4D89-9AED-1C4C1AC00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2"/>
            <a:ext cx="4688632" cy="68579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210685A-6235-45A7-850D-A6F555466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226" y="926649"/>
            <a:ext cx="4415290" cy="5066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3BE3671-0C43-4D05-A267-3400AD091C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79" y="3758184"/>
            <a:ext cx="2139190" cy="2373963"/>
            <a:chOff x="723679" y="3758184"/>
            <a:chExt cx="2139190" cy="2373963"/>
          </a:xfrm>
        </p:grpSpPr>
        <p:sp>
          <p:nvSpPr>
            <p:cNvPr id="18" name="Rectangle 66">
              <a:extLst>
                <a:ext uri="{FF2B5EF4-FFF2-40B4-BE49-F238E27FC236}">
                  <a16:creationId xmlns:a16="http://schemas.microsoft.com/office/drawing/2014/main" id="{4284BA9C-01AC-48B3-8010-804869A0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6051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3E232F3A-24DA-47FC-A6E7-8347EA07AE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4630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2B7D041A-D364-4BF2-9F8A-0294D0918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3209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1CB5A6AE-FC55-4655-AE45-5E9A3F3288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88940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500BEBAD-632B-4E00-AD16-C6A03CD11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7472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29BEDA70-8722-46C0-A1EB-8CDFEE5920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17111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2">
              <a:extLst>
                <a:ext uri="{FF2B5EF4-FFF2-40B4-BE49-F238E27FC236}">
                  <a16:creationId xmlns:a16="http://schemas.microsoft.com/office/drawing/2014/main" id="{3979BE25-E2B2-4CF8-85A1-65AD3E0CF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17495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2C9FF4D0-2F5C-4E54-AC5A-58A6169BA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0284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B94E4ABC-1B44-4E4D-9065-F67D887D7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75948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2">
              <a:extLst>
                <a:ext uri="{FF2B5EF4-FFF2-40B4-BE49-F238E27FC236}">
                  <a16:creationId xmlns:a16="http://schemas.microsoft.com/office/drawing/2014/main" id="{FDDFF3EB-39A2-4D3F-AD9F-0CF4409EA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89627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DB732EBE-ED01-4374-8D0C-8AF6E5A5B3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04333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2">
              <a:extLst>
                <a:ext uri="{FF2B5EF4-FFF2-40B4-BE49-F238E27FC236}">
                  <a16:creationId xmlns:a16="http://schemas.microsoft.com/office/drawing/2014/main" id="{D22DDEF5-6AF3-4D7C-BC62-4409D396B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3269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2">
              <a:extLst>
                <a:ext uri="{FF2B5EF4-FFF2-40B4-BE49-F238E27FC236}">
                  <a16:creationId xmlns:a16="http://schemas.microsoft.com/office/drawing/2014/main" id="{C376CD22-707A-45BF-B1E0-3F62124A5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4743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77D3C970-47FF-4506-B61A-DCAA63289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765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3D0163D1-030C-49AE-83F7-8B6F17D3F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6188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
              <a:extLst>
                <a:ext uri="{FF2B5EF4-FFF2-40B4-BE49-F238E27FC236}">
                  <a16:creationId xmlns:a16="http://schemas.microsoft.com/office/drawing/2014/main" id="{68397BEB-F2C5-49D6-8F17-BC81796AC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9104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8C1B7012-AA7A-4E78-965E-ABD7EC337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453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2">
              <a:extLst>
                <a:ext uri="{FF2B5EF4-FFF2-40B4-BE49-F238E27FC236}">
                  <a16:creationId xmlns:a16="http://schemas.microsoft.com/office/drawing/2014/main" id="{ADA7F354-F3A6-49A0-AF9C-EC69C2A31F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803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82531391-74CB-4FBD-97B7-D73D91C44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6152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3CD46824-FF3A-460F-8F13-1B2A420A1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501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15EE979E-5456-4D5F-83BF-158EB8B24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944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B5123B19-3717-4BC1-B7CE-C6727099C0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52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25F3BA9E-DEA1-4368-A4BE-FB9C9C3506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42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0EFD15C2-3CE6-43C9-AA85-2000C0A69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9173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2">
              <a:extLst>
                <a:ext uri="{FF2B5EF4-FFF2-40B4-BE49-F238E27FC236}">
                  <a16:creationId xmlns:a16="http://schemas.microsoft.com/office/drawing/2014/main" id="{A7D19408-5ACA-46A3-8FC7-0A2B511B2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3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C39A546E-F35B-4AF5-9F7E-F7CC78DDE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743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C051F4E-E13F-4468-BCAB-379380355A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233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99A94C11-96BF-4E23-9B0F-CCCF0E690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583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2">
              <a:extLst>
                <a:ext uri="{FF2B5EF4-FFF2-40B4-BE49-F238E27FC236}">
                  <a16:creationId xmlns:a16="http://schemas.microsoft.com/office/drawing/2014/main" id="{2C253E13-7D4F-4651-B26F-C9A3984261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874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59">
              <a:extLst>
                <a:ext uri="{FF2B5EF4-FFF2-40B4-BE49-F238E27FC236}">
                  <a16:creationId xmlns:a16="http://schemas.microsoft.com/office/drawing/2014/main" id="{6C607944-C3DA-49D0-B76C-ECF13B2E8D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095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2">
              <a:extLst>
                <a:ext uri="{FF2B5EF4-FFF2-40B4-BE49-F238E27FC236}">
                  <a16:creationId xmlns:a16="http://schemas.microsoft.com/office/drawing/2014/main" id="{A044E8D2-BE36-4B3B-BF61-A4ED4D6371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444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4">
              <a:extLst>
                <a:ext uri="{FF2B5EF4-FFF2-40B4-BE49-F238E27FC236}">
                  <a16:creationId xmlns:a16="http://schemas.microsoft.com/office/drawing/2014/main" id="{08C4C63A-4388-4C37-9D9C-5C1F9925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5794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66">
              <a:extLst>
                <a:ext uri="{FF2B5EF4-FFF2-40B4-BE49-F238E27FC236}">
                  <a16:creationId xmlns:a16="http://schemas.microsoft.com/office/drawing/2014/main" id="{14866A3A-FA92-4434-98E9-418FEC9B1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143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64">
              <a:extLst>
                <a:ext uri="{FF2B5EF4-FFF2-40B4-BE49-F238E27FC236}">
                  <a16:creationId xmlns:a16="http://schemas.microsoft.com/office/drawing/2014/main" id="{AF97CA9B-731E-47BF-B724-E6CD2C915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585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B9B7DB1A-1165-4D7C-95DC-D710F20E9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49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737B22B9-9D11-4F36-9B12-FB41FBA4E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067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FBCEABA9-0D42-4E75-BBFB-8374262E8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2">
              <a:extLst>
                <a:ext uri="{FF2B5EF4-FFF2-40B4-BE49-F238E27FC236}">
                  <a16:creationId xmlns:a16="http://schemas.microsoft.com/office/drawing/2014/main" id="{66428691-A429-4D5E-AE96-E43B6F0E2D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0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5BCC330F-9915-4B86-97E9-BA49CBFEC0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384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4">
              <a:extLst>
                <a:ext uri="{FF2B5EF4-FFF2-40B4-BE49-F238E27FC236}">
                  <a16:creationId xmlns:a16="http://schemas.microsoft.com/office/drawing/2014/main" id="{9A1A7FCA-8137-4FF0-9940-FB481BFD27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79875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3A9167A0-5576-4F2F-B5FE-431186597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24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602A19A9-FD58-A440-B06E-D2FEE6B8EAE4}"/>
              </a:ext>
            </a:extLst>
          </p:cNvPr>
          <p:cNvSpPr txBox="1"/>
          <p:nvPr/>
        </p:nvSpPr>
        <p:spPr>
          <a:xfrm>
            <a:off x="1141965" y="1321743"/>
            <a:ext cx="3787482" cy="4277890"/>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000" b="1" dirty="0">
                <a:solidFill>
                  <a:srgbClr val="FFFFFF"/>
                </a:solidFill>
                <a:latin typeface="Poppins" panose="00000500000000000000" pitchFamily="2" charset="0"/>
                <a:ea typeface="Open Sans" panose="020B0606030504020204" pitchFamily="34" charset="0"/>
                <a:cs typeface="Poppins" panose="00000500000000000000" pitchFamily="2" charset="0"/>
                <a:sym typeface="Open Sans"/>
              </a:rPr>
              <a:t>Processing –How It Works</a:t>
            </a:r>
            <a:endParaRPr lang="en-US" sz="4000" kern="1200" dirty="0">
              <a:solidFill>
                <a:srgbClr val="FFFFFF"/>
              </a:solidFill>
              <a:latin typeface="Poppins" panose="00000500000000000000" pitchFamily="2" charset="0"/>
              <a:ea typeface="Open Sans" panose="020B0606030504020204" pitchFamily="34" charset="0"/>
              <a:cs typeface="Poppins" panose="00000500000000000000" pitchFamily="2" charset="0"/>
            </a:endParaRPr>
          </a:p>
        </p:txBody>
      </p:sp>
      <p:grpSp>
        <p:nvGrpSpPr>
          <p:cNvPr id="60" name="Group 59">
            <a:extLst>
              <a:ext uri="{FF2B5EF4-FFF2-40B4-BE49-F238E27FC236}">
                <a16:creationId xmlns:a16="http://schemas.microsoft.com/office/drawing/2014/main" id="{283F107F-9294-4679-B247-91D8556A6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61" name="Rectangle 64">
              <a:extLst>
                <a:ext uri="{FF2B5EF4-FFF2-40B4-BE49-F238E27FC236}">
                  <a16:creationId xmlns:a16="http://schemas.microsoft.com/office/drawing/2014/main" id="{20F93971-D547-4C36-A076-D57249994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012A36A9-DFAE-4F57-9711-172E65EDA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8B6B96C8-D832-4071-A5D2-1F11CBF9F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0FF1DEB5-31F1-464D-BDB3-EFE620642A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96B80410-DC2C-4DFC-B52E-CC5E6788BF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9CE51CA3-95B8-44B4-B784-CE35A844D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FA1EB8B0-6221-4A35-A5F2-46E9A78CB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FDA530E1-5E88-4861-8642-F5B6A715B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4">
              <a:extLst>
                <a:ext uri="{FF2B5EF4-FFF2-40B4-BE49-F238E27FC236}">
                  <a16:creationId xmlns:a16="http://schemas.microsoft.com/office/drawing/2014/main" id="{854D2927-5C3A-424C-B30D-6048719C8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6">
              <a:extLst>
                <a:ext uri="{FF2B5EF4-FFF2-40B4-BE49-F238E27FC236}">
                  <a16:creationId xmlns:a16="http://schemas.microsoft.com/office/drawing/2014/main" id="{9B9A782D-CE07-499E-81BB-3F6D2E7EF0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4">
              <a:extLst>
                <a:ext uri="{FF2B5EF4-FFF2-40B4-BE49-F238E27FC236}">
                  <a16:creationId xmlns:a16="http://schemas.microsoft.com/office/drawing/2014/main" id="{BDEBE12E-1915-4596-A0A7-9C61CAF8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6">
              <a:extLst>
                <a:ext uri="{FF2B5EF4-FFF2-40B4-BE49-F238E27FC236}">
                  <a16:creationId xmlns:a16="http://schemas.microsoft.com/office/drawing/2014/main" id="{4FBDEF84-1447-47C6-998D-A35B78E0C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5CC9B9EE-468D-ED40-ABD3-66C584B9CE0B}"/>
              </a:ext>
            </a:extLst>
          </p:cNvPr>
          <p:cNvSpPr/>
          <p:nvPr/>
        </p:nvSpPr>
        <p:spPr>
          <a:xfrm>
            <a:off x="5912693" y="1188719"/>
            <a:ext cx="5561320" cy="4804465"/>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Key Players</a:t>
            </a:r>
          </a:p>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Credit Card Authorization</a:t>
            </a:r>
          </a:p>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Credit Card Clearing and Settlement</a:t>
            </a:r>
          </a:p>
          <a:p>
            <a:pPr marL="57150" defTabSz="914400">
              <a:lnSpc>
                <a:spcPct val="90000"/>
              </a:lnSpc>
              <a:spcAft>
                <a:spcPts val="600"/>
              </a:spcAft>
            </a:pPr>
            <a:endParaRPr lang="en-US" sz="3600" dirty="0">
              <a:latin typeface="Poppins" panose="00000500000000000000" pitchFamily="2" charset="0"/>
              <a:ea typeface="Open Sans" panose="020B0606030504020204" pitchFamily="34" charset="0"/>
              <a:cs typeface="Poppins" panose="00000500000000000000" pitchFamily="2" charset="0"/>
            </a:endParaRPr>
          </a:p>
        </p:txBody>
      </p:sp>
      <p:pic>
        <p:nvPicPr>
          <p:cNvPr id="8" name="Picture 7" descr="A black screen with blue text&#10;&#10;Description automatically generated">
            <a:extLst>
              <a:ext uri="{FF2B5EF4-FFF2-40B4-BE49-F238E27FC236}">
                <a16:creationId xmlns:a16="http://schemas.microsoft.com/office/drawing/2014/main" id="{6D131139-DB0D-3BD8-244D-4CDCBAB31448}"/>
              </a:ext>
            </a:extLst>
          </p:cNvPr>
          <p:cNvPicPr>
            <a:picLocks noChangeAspect="1"/>
          </p:cNvPicPr>
          <p:nvPr/>
        </p:nvPicPr>
        <p:blipFill>
          <a:blip r:embed="rId3"/>
          <a:stretch>
            <a:fillRect/>
          </a:stretch>
        </p:blipFill>
        <p:spPr>
          <a:xfrm>
            <a:off x="301366" y="113767"/>
            <a:ext cx="2944368" cy="846163"/>
          </a:xfrm>
          <a:prstGeom prst="rect">
            <a:avLst/>
          </a:prstGeom>
        </p:spPr>
      </p:pic>
    </p:spTree>
    <p:extLst>
      <p:ext uri="{BB962C8B-B14F-4D97-AF65-F5344CB8AC3E}">
        <p14:creationId xmlns:p14="http://schemas.microsoft.com/office/powerpoint/2010/main" val="3302722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3"/>
          <a:srcRect/>
          <a:stretch/>
        </p:blipFill>
        <p:spPr bwMode="auto">
          <a:xfrm>
            <a:off x="-62824" y="0"/>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Poppins" panose="00000500000000000000" pitchFamily="2" charset="0"/>
                <a:cs typeface="Poppins" panose="00000500000000000000" pitchFamily="2" charset="0"/>
                <a:sym typeface="Open Sans"/>
              </a:rPr>
              <a:t>  How It Works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54430" y="2903655"/>
            <a:ext cx="4796703" cy="2996632"/>
          </a:xfrm>
        </p:spPr>
        <p:txBody>
          <a:bodyPr>
            <a:normAutofit/>
          </a:bodyPr>
          <a:lstStyle/>
          <a:p>
            <a:pPr marL="0" indent="0" algn="ctr">
              <a:buNone/>
            </a:pPr>
            <a:r>
              <a:rPr lang="en-US" dirty="0">
                <a:solidFill>
                  <a:srgbClr val="1A6CD2"/>
                </a:solidFill>
                <a:latin typeface="Poppins" panose="00000500000000000000" pitchFamily="2" charset="0"/>
                <a:ea typeface="Open Sans" panose="020B0606030504020204" pitchFamily="34" charset="0"/>
                <a:cs typeface="Poppins" panose="00000500000000000000" pitchFamily="2" charset="0"/>
              </a:rPr>
              <a:t>You should have a general understanding of how credit card processing works</a:t>
            </a:r>
          </a:p>
          <a:p>
            <a:pPr marL="0" indent="0" algn="ctr">
              <a:buNone/>
            </a:pPr>
            <a:r>
              <a:rPr lang="en-US" dirty="0">
                <a:solidFill>
                  <a:srgbClr val="1A6CD2"/>
                </a:solidFill>
                <a:latin typeface="Open Sans" panose="020B0606030504020204" pitchFamily="34" charset="0"/>
                <a:ea typeface="Open Sans" panose="020B0606030504020204" pitchFamily="34" charset="0"/>
                <a:cs typeface="Open Sans" panose="020B0606030504020204" pitchFamily="34" charset="0"/>
              </a:rPr>
              <a:t>_________________</a:t>
            </a:r>
          </a:p>
        </p:txBody>
      </p:sp>
      <p:pic>
        <p:nvPicPr>
          <p:cNvPr id="6" name="Picture 5" descr="Text&#10;&#10;Description automatically generated">
            <a:extLst>
              <a:ext uri="{FF2B5EF4-FFF2-40B4-BE49-F238E27FC236}">
                <a16:creationId xmlns:a16="http://schemas.microsoft.com/office/drawing/2014/main" id="{B06DCD33-2B3F-4B57-8302-7D8D4594CC2B}"/>
              </a:ext>
            </a:extLst>
          </p:cNvPr>
          <p:cNvPicPr>
            <a:picLocks noChangeAspect="1"/>
          </p:cNvPicPr>
          <p:nvPr/>
        </p:nvPicPr>
        <p:blipFill>
          <a:blip r:embed="rId4"/>
          <a:stretch>
            <a:fillRect/>
          </a:stretch>
        </p:blipFill>
        <p:spPr>
          <a:xfrm>
            <a:off x="4979527" y="1670063"/>
            <a:ext cx="7004039" cy="5074210"/>
          </a:xfrm>
          <a:prstGeom prst="rect">
            <a:avLst/>
          </a:prstGeom>
          <a:ln>
            <a:solidFill>
              <a:schemeClr val="bg1"/>
            </a:solidFill>
          </a:ln>
        </p:spPr>
      </p:pic>
    </p:spTree>
    <p:extLst>
      <p:ext uri="{BB962C8B-B14F-4D97-AF65-F5344CB8AC3E}">
        <p14:creationId xmlns:p14="http://schemas.microsoft.com/office/powerpoint/2010/main" val="2453620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44CEF6-C945-F848-A0DE-838CC8C40D29}"/>
              </a:ext>
            </a:extLst>
          </p:cNvPr>
          <p:cNvSpPr/>
          <p:nvPr/>
        </p:nvSpPr>
        <p:spPr>
          <a:xfrm>
            <a:off x="0" y="0"/>
            <a:ext cx="12191999" cy="6858000"/>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400" b="1" dirty="0">
              <a:solidFill>
                <a:schemeClr val="bg1"/>
              </a:solidFill>
            </a:endParaRPr>
          </a:p>
        </p:txBody>
      </p:sp>
      <p:sp>
        <p:nvSpPr>
          <p:cNvPr id="19" name="Hexagon 18">
            <a:extLst>
              <a:ext uri="{FF2B5EF4-FFF2-40B4-BE49-F238E27FC236}">
                <a16:creationId xmlns:a16="http://schemas.microsoft.com/office/drawing/2014/main" id="{9EA73C3A-A2DA-A947-8FF0-557DA2D86A79}"/>
              </a:ext>
            </a:extLst>
          </p:cNvPr>
          <p:cNvSpPr/>
          <p:nvPr/>
        </p:nvSpPr>
        <p:spPr>
          <a:xfrm>
            <a:off x="6362360" y="4653016"/>
            <a:ext cx="2527589"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Acquiring Bank</a:t>
            </a:r>
          </a:p>
        </p:txBody>
      </p:sp>
      <p:sp>
        <p:nvSpPr>
          <p:cNvPr id="26" name="Hexagon 25">
            <a:extLst>
              <a:ext uri="{FF2B5EF4-FFF2-40B4-BE49-F238E27FC236}">
                <a16:creationId xmlns:a16="http://schemas.microsoft.com/office/drawing/2014/main" id="{0EA922B1-51F9-274D-B523-8CA04F4955EE}"/>
              </a:ext>
            </a:extLst>
          </p:cNvPr>
          <p:cNvSpPr/>
          <p:nvPr/>
        </p:nvSpPr>
        <p:spPr>
          <a:xfrm>
            <a:off x="3302052" y="4653016"/>
            <a:ext cx="2527589"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Issuing Bank</a:t>
            </a:r>
          </a:p>
        </p:txBody>
      </p:sp>
      <p:sp>
        <p:nvSpPr>
          <p:cNvPr id="28" name="Hexagon 27">
            <a:extLst>
              <a:ext uri="{FF2B5EF4-FFF2-40B4-BE49-F238E27FC236}">
                <a16:creationId xmlns:a16="http://schemas.microsoft.com/office/drawing/2014/main" id="{20D133E5-25BD-1141-8439-AC7D5A2056ED}"/>
              </a:ext>
            </a:extLst>
          </p:cNvPr>
          <p:cNvSpPr/>
          <p:nvPr/>
        </p:nvSpPr>
        <p:spPr>
          <a:xfrm>
            <a:off x="4832204" y="1690688"/>
            <a:ext cx="2527589"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Cardholder</a:t>
            </a:r>
          </a:p>
        </p:txBody>
      </p:sp>
      <p:sp>
        <p:nvSpPr>
          <p:cNvPr id="29" name="Hexagon 28">
            <a:extLst>
              <a:ext uri="{FF2B5EF4-FFF2-40B4-BE49-F238E27FC236}">
                <a16:creationId xmlns:a16="http://schemas.microsoft.com/office/drawing/2014/main" id="{593F246D-325A-014C-9332-8B7895B212F6}"/>
              </a:ext>
            </a:extLst>
          </p:cNvPr>
          <p:cNvSpPr/>
          <p:nvPr/>
        </p:nvSpPr>
        <p:spPr>
          <a:xfrm>
            <a:off x="8120220" y="3072318"/>
            <a:ext cx="2527589"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Merchant</a:t>
            </a:r>
          </a:p>
        </p:txBody>
      </p:sp>
      <p:sp>
        <p:nvSpPr>
          <p:cNvPr id="3" name="Rectangle 2">
            <a:extLst>
              <a:ext uri="{FF2B5EF4-FFF2-40B4-BE49-F238E27FC236}">
                <a16:creationId xmlns:a16="http://schemas.microsoft.com/office/drawing/2014/main" id="{4971D4F9-C00A-49E8-B605-FF0D96D9C656}"/>
              </a:ext>
            </a:extLst>
          </p:cNvPr>
          <p:cNvSpPr/>
          <p:nvPr/>
        </p:nvSpPr>
        <p:spPr>
          <a:xfrm>
            <a:off x="4352764" y="3124949"/>
            <a:ext cx="3486467"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Key Players </a:t>
            </a:r>
          </a:p>
        </p:txBody>
      </p:sp>
      <p:sp>
        <p:nvSpPr>
          <p:cNvPr id="10" name="Hexagon 9">
            <a:extLst>
              <a:ext uri="{FF2B5EF4-FFF2-40B4-BE49-F238E27FC236}">
                <a16:creationId xmlns:a16="http://schemas.microsoft.com/office/drawing/2014/main" id="{733A08ED-A107-4A06-A8B3-D51D55E95EB6}"/>
              </a:ext>
            </a:extLst>
          </p:cNvPr>
          <p:cNvSpPr/>
          <p:nvPr/>
        </p:nvSpPr>
        <p:spPr>
          <a:xfrm>
            <a:off x="1544779" y="3072318"/>
            <a:ext cx="2527589"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Card Associations</a:t>
            </a:r>
          </a:p>
        </p:txBody>
      </p:sp>
    </p:spTree>
    <p:extLst>
      <p:ext uri="{BB962C8B-B14F-4D97-AF65-F5344CB8AC3E}">
        <p14:creationId xmlns:p14="http://schemas.microsoft.com/office/powerpoint/2010/main" val="927460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3"/>
          <a:srcRect/>
          <a:stretch/>
        </p:blipFill>
        <p:spPr bwMode="auto">
          <a:xfrm>
            <a:off x="-33163" y="681"/>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Poppins" panose="00000500000000000000" pitchFamily="2" charset="0"/>
                <a:cs typeface="Poppins" panose="00000500000000000000" pitchFamily="2" charset="0"/>
                <a:sym typeface="Open Sans"/>
              </a:rPr>
              <a:t>  How It Works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54431" y="2903655"/>
            <a:ext cx="4219186" cy="2996632"/>
          </a:xfrm>
        </p:spPr>
        <p:txBody>
          <a:bodyPr>
            <a:normAutofit/>
          </a:bodyPr>
          <a:lstStyle/>
          <a:p>
            <a:pPr marL="0" indent="0" algn="ctr">
              <a:buNone/>
            </a:pPr>
            <a:r>
              <a:rPr lang="en-US" dirty="0">
                <a:solidFill>
                  <a:srgbClr val="1A6CD2"/>
                </a:solidFill>
                <a:latin typeface="Poppins" panose="00000500000000000000" pitchFamily="2" charset="0"/>
                <a:ea typeface="Open Sans" panose="020B0606030504020204" pitchFamily="34" charset="0"/>
                <a:cs typeface="Poppins" panose="00000500000000000000" pitchFamily="2" charset="0"/>
              </a:rPr>
              <a:t>The Key Players that are  involved in credit card processing</a:t>
            </a:r>
          </a:p>
          <a:p>
            <a:pPr marL="0" indent="0" algn="ctr">
              <a:buNone/>
            </a:pPr>
            <a:r>
              <a:rPr lang="en-US" dirty="0">
                <a:solidFill>
                  <a:srgbClr val="1A6CD2"/>
                </a:solidFill>
                <a:latin typeface="Open Sans" panose="020B0606030504020204" pitchFamily="34" charset="0"/>
                <a:ea typeface="Open Sans" panose="020B0606030504020204" pitchFamily="34" charset="0"/>
                <a:cs typeface="Open Sans" panose="020B0606030504020204" pitchFamily="34" charset="0"/>
              </a:rPr>
              <a:t>_________________</a:t>
            </a:r>
          </a:p>
        </p:txBody>
      </p:sp>
      <p:sp>
        <p:nvSpPr>
          <p:cNvPr id="2" name="TextBox 1">
            <a:extLst>
              <a:ext uri="{FF2B5EF4-FFF2-40B4-BE49-F238E27FC236}">
                <a16:creationId xmlns:a16="http://schemas.microsoft.com/office/drawing/2014/main" id="{E1E51531-D8B0-47A1-B2E5-32C187A606AB}"/>
              </a:ext>
            </a:extLst>
          </p:cNvPr>
          <p:cNvSpPr txBox="1"/>
          <p:nvPr/>
        </p:nvSpPr>
        <p:spPr>
          <a:xfrm>
            <a:off x="5047463" y="1927415"/>
            <a:ext cx="7041867" cy="738664"/>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Cardholder: Someone who obtains a bankcard (credit or debit) from a card issuing bank. They then present that card at a business to pay for goods or services.  </a:t>
            </a:r>
            <a:r>
              <a:rPr lang="en-US" sz="1400" dirty="0">
                <a:latin typeface="Open Sans" panose="020B0606030504020204" pitchFamily="34" charset="0"/>
                <a:ea typeface="Open Sans" panose="020B0606030504020204" pitchFamily="34" charset="0"/>
                <a:cs typeface="Open Sans" panose="020B0606030504020204" pitchFamily="34" charset="0"/>
              </a:rPr>
              <a:t>	</a:t>
            </a:r>
          </a:p>
        </p:txBody>
      </p:sp>
      <p:sp>
        <p:nvSpPr>
          <p:cNvPr id="8" name="TextBox 7">
            <a:extLst>
              <a:ext uri="{FF2B5EF4-FFF2-40B4-BE49-F238E27FC236}">
                <a16:creationId xmlns:a16="http://schemas.microsoft.com/office/drawing/2014/main" id="{7A2E64E7-C75F-451C-8292-0F1F48820F81}"/>
              </a:ext>
            </a:extLst>
          </p:cNvPr>
          <p:cNvSpPr txBox="1"/>
          <p:nvPr/>
        </p:nvSpPr>
        <p:spPr>
          <a:xfrm>
            <a:off x="5047462" y="4697963"/>
            <a:ext cx="7041864" cy="1169551"/>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Issuing Bank: Issue credit cards to consumers. The issuing bank is also a member of the card associations (Visa and MasterCard). They pay acquiring banks for purchases that their cardholders make. It is then the cardholder’s responsibility to repay their issuing bank under the terms of their credit card agreement.</a:t>
            </a:r>
          </a:p>
        </p:txBody>
      </p:sp>
      <p:sp>
        <p:nvSpPr>
          <p:cNvPr id="9" name="TextBox 8">
            <a:extLst>
              <a:ext uri="{FF2B5EF4-FFF2-40B4-BE49-F238E27FC236}">
                <a16:creationId xmlns:a16="http://schemas.microsoft.com/office/drawing/2014/main" id="{718C0FFD-CC5B-458C-ADD0-927E4B074DE8}"/>
              </a:ext>
            </a:extLst>
          </p:cNvPr>
          <p:cNvSpPr txBox="1"/>
          <p:nvPr/>
        </p:nvSpPr>
        <p:spPr>
          <a:xfrm>
            <a:off x="5064662" y="3302526"/>
            <a:ext cx="7041865" cy="2031325"/>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Acquiring Bank: A registered member of the card associations (Visa and MasterCard). They contract with merchants to create and maintain merchant accounts that allow the business to accept credit and debit cards. Acquiring banks often enlist the help of third-party independent sales organizations (ISO) and membership service providers (MSPs) to conduct and monitor the day-to-day activities of their merchant accounts. </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9E7AF384-17A5-4F19-A55C-8811FB7BD73D}"/>
              </a:ext>
            </a:extLst>
          </p:cNvPr>
          <p:cNvSpPr txBox="1"/>
          <p:nvPr/>
        </p:nvSpPr>
        <p:spPr>
          <a:xfrm>
            <a:off x="5047463" y="5829155"/>
            <a:ext cx="7041867" cy="738664"/>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Card Associations: Visa and Mastercard act as a custodian and clearing houses for their respective card brands. They govern the members of their associations, including interchange fees and qualification guidelines</a:t>
            </a:r>
          </a:p>
        </p:txBody>
      </p:sp>
      <p:sp>
        <p:nvSpPr>
          <p:cNvPr id="13" name="TextBox 12">
            <a:extLst>
              <a:ext uri="{FF2B5EF4-FFF2-40B4-BE49-F238E27FC236}">
                <a16:creationId xmlns:a16="http://schemas.microsoft.com/office/drawing/2014/main" id="{AC2AED5E-584D-41C9-80EA-84DD0D7764AE}"/>
              </a:ext>
            </a:extLst>
          </p:cNvPr>
          <p:cNvSpPr txBox="1"/>
          <p:nvPr/>
        </p:nvSpPr>
        <p:spPr>
          <a:xfrm>
            <a:off x="5047463" y="2563862"/>
            <a:ext cx="7041867" cy="738664"/>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Merchant: Any business that maintains a merchant account that enables them to accept credit or debit cards as payment from customers (cardholders) for goods or services provided. </a:t>
            </a:r>
          </a:p>
        </p:txBody>
      </p:sp>
      <p:pic>
        <p:nvPicPr>
          <p:cNvPr id="4" name="Graphic 3" descr="Credit card with solid fill">
            <a:extLst>
              <a:ext uri="{FF2B5EF4-FFF2-40B4-BE49-F238E27FC236}">
                <a16:creationId xmlns:a16="http://schemas.microsoft.com/office/drawing/2014/main" id="{2323EEA4-D126-47FF-B4FC-7237A99282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30094" y="1963300"/>
            <a:ext cx="347013" cy="347013"/>
          </a:xfrm>
          <a:prstGeom prst="rect">
            <a:avLst/>
          </a:prstGeom>
        </p:spPr>
      </p:pic>
      <p:pic>
        <p:nvPicPr>
          <p:cNvPr id="7" name="Graphic 6" descr="Handshake with solid fill">
            <a:extLst>
              <a:ext uri="{FF2B5EF4-FFF2-40B4-BE49-F238E27FC236}">
                <a16:creationId xmlns:a16="http://schemas.microsoft.com/office/drawing/2014/main" id="{037C3F23-3C2F-400B-8FEF-BBAB5FF89D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4609226" y="3412510"/>
            <a:ext cx="382604" cy="382604"/>
          </a:xfrm>
          <a:prstGeom prst="rect">
            <a:avLst/>
          </a:prstGeom>
        </p:spPr>
      </p:pic>
      <p:pic>
        <p:nvPicPr>
          <p:cNvPr id="23" name="Graphic 22" descr="Register with solid fill">
            <a:extLst>
              <a:ext uri="{FF2B5EF4-FFF2-40B4-BE49-F238E27FC236}">
                <a16:creationId xmlns:a16="http://schemas.microsoft.com/office/drawing/2014/main" id="{7D2BC453-D2CC-4AB1-8553-3C8C545227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44816" y="2666079"/>
            <a:ext cx="347014" cy="347014"/>
          </a:xfrm>
          <a:prstGeom prst="rect">
            <a:avLst/>
          </a:prstGeom>
        </p:spPr>
      </p:pic>
      <p:pic>
        <p:nvPicPr>
          <p:cNvPr id="25" name="Graphic 24" descr="Dollar with solid fill">
            <a:extLst>
              <a:ext uri="{FF2B5EF4-FFF2-40B4-BE49-F238E27FC236}">
                <a16:creationId xmlns:a16="http://schemas.microsoft.com/office/drawing/2014/main" id="{63E3D7AC-FA2F-4197-B812-DC1138A9FA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35809" y="5900287"/>
            <a:ext cx="341299" cy="341299"/>
          </a:xfrm>
          <a:prstGeom prst="rect">
            <a:avLst/>
          </a:prstGeom>
        </p:spPr>
      </p:pic>
      <p:pic>
        <p:nvPicPr>
          <p:cNvPr id="27" name="Graphic 26" descr="Bank with solid fill">
            <a:extLst>
              <a:ext uri="{FF2B5EF4-FFF2-40B4-BE49-F238E27FC236}">
                <a16:creationId xmlns:a16="http://schemas.microsoft.com/office/drawing/2014/main" id="{6B4001CE-100B-4D33-A8D2-75B070BB1D7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633332" y="4697963"/>
            <a:ext cx="341298" cy="341298"/>
          </a:xfrm>
          <a:prstGeom prst="rect">
            <a:avLst/>
          </a:prstGeom>
        </p:spPr>
      </p:pic>
    </p:spTree>
    <p:extLst>
      <p:ext uri="{BB962C8B-B14F-4D97-AF65-F5344CB8AC3E}">
        <p14:creationId xmlns:p14="http://schemas.microsoft.com/office/powerpoint/2010/main" val="3578227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3"/>
          <a:srcRect/>
          <a:stretch/>
        </p:blipFill>
        <p:spPr bwMode="auto">
          <a:xfrm>
            <a:off x="-50747" y="6013"/>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How It Works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54431" y="2903655"/>
            <a:ext cx="4219186" cy="2996632"/>
          </a:xfrm>
        </p:spPr>
        <p:txBody>
          <a:bodyPr>
            <a:normAutofit/>
          </a:bodyPr>
          <a:lstStyle/>
          <a:p>
            <a:pPr marL="0" indent="0" algn="ctr">
              <a:buNone/>
            </a:pPr>
            <a:r>
              <a:rPr lang="en-US" dirty="0">
                <a:solidFill>
                  <a:srgbClr val="1A6CD2"/>
                </a:solidFill>
                <a:latin typeface="Poppins" panose="00000500000000000000" pitchFamily="2" charset="0"/>
                <a:ea typeface="Open Sans" panose="020B0606030504020204" pitchFamily="34" charset="0"/>
                <a:cs typeface="Poppins" panose="00000500000000000000" pitchFamily="2" charset="0"/>
              </a:rPr>
              <a:t>The Authorization Process</a:t>
            </a:r>
          </a:p>
          <a:p>
            <a:pPr marL="0" indent="0" algn="ctr">
              <a:buNone/>
            </a:pPr>
            <a:r>
              <a:rPr lang="en-US" dirty="0">
                <a:solidFill>
                  <a:srgbClr val="1A6CD2"/>
                </a:solidFill>
                <a:latin typeface="Open Sans" panose="020B0606030504020204" pitchFamily="34" charset="0"/>
                <a:ea typeface="Open Sans" panose="020B0606030504020204" pitchFamily="34" charset="0"/>
                <a:cs typeface="Open Sans" panose="020B0606030504020204" pitchFamily="34" charset="0"/>
              </a:rPr>
              <a:t>_________________</a:t>
            </a:r>
          </a:p>
        </p:txBody>
      </p:sp>
      <p:sp>
        <p:nvSpPr>
          <p:cNvPr id="2" name="TextBox 1">
            <a:extLst>
              <a:ext uri="{FF2B5EF4-FFF2-40B4-BE49-F238E27FC236}">
                <a16:creationId xmlns:a16="http://schemas.microsoft.com/office/drawing/2014/main" id="{E1E51531-D8B0-47A1-B2E5-32C187A606AB}"/>
              </a:ext>
            </a:extLst>
          </p:cNvPr>
          <p:cNvSpPr txBox="1"/>
          <p:nvPr/>
        </p:nvSpPr>
        <p:spPr>
          <a:xfrm>
            <a:off x="5026806" y="1768741"/>
            <a:ext cx="7041867" cy="523220"/>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Cardholder: Begins a credit card transaction by presenting his or her card to a merchant as payment for goods or services.</a:t>
            </a:r>
          </a:p>
        </p:txBody>
      </p:sp>
      <p:sp>
        <p:nvSpPr>
          <p:cNvPr id="8" name="TextBox 7">
            <a:extLst>
              <a:ext uri="{FF2B5EF4-FFF2-40B4-BE49-F238E27FC236}">
                <a16:creationId xmlns:a16="http://schemas.microsoft.com/office/drawing/2014/main" id="{7A2E64E7-C75F-451C-8292-0F1F48820F81}"/>
              </a:ext>
            </a:extLst>
          </p:cNvPr>
          <p:cNvSpPr txBox="1"/>
          <p:nvPr/>
        </p:nvSpPr>
        <p:spPr>
          <a:xfrm>
            <a:off x="5037135" y="4412062"/>
            <a:ext cx="7041864" cy="1169551"/>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Issuing Bank: Receives the transaction information from the acquiring bank (through </a:t>
            </a:r>
            <a:r>
              <a:rPr lang="en-US" sz="1400" dirty="0" err="1">
                <a:latin typeface="Poppins" panose="00000500000000000000" pitchFamily="2" charset="0"/>
                <a:ea typeface="Open Sans" panose="020B0606030504020204" pitchFamily="34" charset="0"/>
                <a:cs typeface="Poppins" panose="00000500000000000000" pitchFamily="2" charset="0"/>
              </a:rPr>
              <a:t>Banknet</a:t>
            </a:r>
            <a:r>
              <a:rPr lang="en-US" sz="1400" dirty="0">
                <a:latin typeface="Poppins" panose="00000500000000000000" pitchFamily="2" charset="0"/>
                <a:ea typeface="Open Sans" panose="020B0606030504020204" pitchFamily="34" charset="0"/>
                <a:cs typeface="Poppins" panose="00000500000000000000" pitchFamily="2" charset="0"/>
              </a:rPr>
              <a:t> or </a:t>
            </a:r>
            <a:r>
              <a:rPr lang="en-US" sz="1400" dirty="0" err="1">
                <a:latin typeface="Poppins" panose="00000500000000000000" pitchFamily="2" charset="0"/>
                <a:ea typeface="Open Sans" panose="020B0606030504020204" pitchFamily="34" charset="0"/>
                <a:cs typeface="Poppins" panose="00000500000000000000" pitchFamily="2" charset="0"/>
              </a:rPr>
              <a:t>VisaNet</a:t>
            </a:r>
            <a:r>
              <a:rPr lang="en-US" sz="1400" dirty="0">
                <a:latin typeface="Poppins" panose="00000500000000000000" pitchFamily="2" charset="0"/>
                <a:ea typeface="Open Sans" panose="020B0606030504020204" pitchFamily="34" charset="0"/>
                <a:cs typeface="Poppins" panose="00000500000000000000" pitchFamily="2" charset="0"/>
              </a:rPr>
              <a:t>) and responds by approving or declining the transaction after checking to ensure that the transaction information is valid, the cardholder has sufficient balance to make the purchase, and that the account is in good standing.</a:t>
            </a:r>
          </a:p>
        </p:txBody>
      </p:sp>
      <p:sp>
        <p:nvSpPr>
          <p:cNvPr id="9" name="TextBox 8">
            <a:extLst>
              <a:ext uri="{FF2B5EF4-FFF2-40B4-BE49-F238E27FC236}">
                <a16:creationId xmlns:a16="http://schemas.microsoft.com/office/drawing/2014/main" id="{718C0FFD-CC5B-458C-ADD0-927E4B074DE8}"/>
              </a:ext>
            </a:extLst>
          </p:cNvPr>
          <p:cNvSpPr txBox="1"/>
          <p:nvPr/>
        </p:nvSpPr>
        <p:spPr>
          <a:xfrm>
            <a:off x="5047459" y="3059668"/>
            <a:ext cx="7041865" cy="738664"/>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Acquiring Bank / Processor: Captures the transaction information and routes it through the appropriate card network to the cardholder’s issuing bank for approval.</a:t>
            </a:r>
          </a:p>
        </p:txBody>
      </p:sp>
      <p:sp>
        <p:nvSpPr>
          <p:cNvPr id="11" name="TextBox 10">
            <a:extLst>
              <a:ext uri="{FF2B5EF4-FFF2-40B4-BE49-F238E27FC236}">
                <a16:creationId xmlns:a16="http://schemas.microsoft.com/office/drawing/2014/main" id="{9E7AF384-17A5-4F19-A55C-8811FB7BD73D}"/>
              </a:ext>
            </a:extLst>
          </p:cNvPr>
          <p:cNvSpPr txBox="1"/>
          <p:nvPr/>
        </p:nvSpPr>
        <p:spPr>
          <a:xfrm>
            <a:off x="5026807" y="3729632"/>
            <a:ext cx="7041867" cy="738664"/>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Card Associations: Transaction information is routed between issuing and acquiring banks through Mastercard’s </a:t>
            </a:r>
            <a:r>
              <a:rPr lang="en-US" sz="1400" dirty="0" err="1">
                <a:latin typeface="Poppins" panose="00000500000000000000" pitchFamily="2" charset="0"/>
                <a:ea typeface="Open Sans" panose="020B0606030504020204" pitchFamily="34" charset="0"/>
                <a:cs typeface="Poppins" panose="00000500000000000000" pitchFamily="2" charset="0"/>
              </a:rPr>
              <a:t>Banknet</a:t>
            </a:r>
            <a:r>
              <a:rPr lang="en-US" sz="1400" dirty="0">
                <a:latin typeface="Poppins" panose="00000500000000000000" pitchFamily="2" charset="0"/>
                <a:ea typeface="Open Sans" panose="020B0606030504020204" pitchFamily="34" charset="0"/>
                <a:cs typeface="Poppins" panose="00000500000000000000" pitchFamily="2" charset="0"/>
              </a:rPr>
              <a:t> network and Visa’s </a:t>
            </a:r>
            <a:r>
              <a:rPr lang="en-US" sz="1400" dirty="0" err="1">
                <a:latin typeface="Poppins" panose="00000500000000000000" pitchFamily="2" charset="0"/>
                <a:ea typeface="Open Sans" panose="020B0606030504020204" pitchFamily="34" charset="0"/>
                <a:cs typeface="Poppins" panose="00000500000000000000" pitchFamily="2" charset="0"/>
              </a:rPr>
              <a:t>VisaNet</a:t>
            </a:r>
            <a:r>
              <a:rPr lang="en-US" sz="1400" dirty="0">
                <a:latin typeface="Poppins" panose="00000500000000000000" pitchFamily="2" charset="0"/>
                <a:ea typeface="Open Sans" panose="020B0606030504020204" pitchFamily="34" charset="0"/>
                <a:cs typeface="Poppins" panose="00000500000000000000" pitchFamily="2" charset="0"/>
              </a:rPr>
              <a:t> network.</a:t>
            </a:r>
          </a:p>
        </p:txBody>
      </p:sp>
      <p:sp>
        <p:nvSpPr>
          <p:cNvPr id="13" name="TextBox 12">
            <a:extLst>
              <a:ext uri="{FF2B5EF4-FFF2-40B4-BE49-F238E27FC236}">
                <a16:creationId xmlns:a16="http://schemas.microsoft.com/office/drawing/2014/main" id="{AC2AED5E-584D-41C9-80EA-84DD0D7764AE}"/>
              </a:ext>
            </a:extLst>
          </p:cNvPr>
          <p:cNvSpPr txBox="1"/>
          <p:nvPr/>
        </p:nvSpPr>
        <p:spPr>
          <a:xfrm>
            <a:off x="5047456" y="6115659"/>
            <a:ext cx="7041867" cy="523220"/>
          </a:xfrm>
          <a:prstGeom prst="rect">
            <a:avLst/>
          </a:prstGeom>
          <a:noFill/>
        </p:spPr>
        <p:txBody>
          <a:bodyPr wrap="square" rtlCol="0">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Merchant: Response code reaches the merchant’s terminal, gateway or software and is stored in a batch file awaiting settlement.</a:t>
            </a:r>
          </a:p>
        </p:txBody>
      </p:sp>
      <p:pic>
        <p:nvPicPr>
          <p:cNvPr id="4" name="Graphic 3" descr="Credit card with solid fill">
            <a:extLst>
              <a:ext uri="{FF2B5EF4-FFF2-40B4-BE49-F238E27FC236}">
                <a16:creationId xmlns:a16="http://schemas.microsoft.com/office/drawing/2014/main" id="{2323EEA4-D126-47FF-B4FC-7237A99282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09441" y="1847358"/>
            <a:ext cx="347013" cy="347013"/>
          </a:xfrm>
          <a:prstGeom prst="rect">
            <a:avLst/>
          </a:prstGeom>
        </p:spPr>
      </p:pic>
      <p:pic>
        <p:nvPicPr>
          <p:cNvPr id="7" name="Graphic 6" descr="Handshake with solid fill">
            <a:extLst>
              <a:ext uri="{FF2B5EF4-FFF2-40B4-BE49-F238E27FC236}">
                <a16:creationId xmlns:a16="http://schemas.microsoft.com/office/drawing/2014/main" id="{037C3F23-3C2F-400B-8FEF-BBAB5FF89D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4609441" y="3097307"/>
            <a:ext cx="382604" cy="382604"/>
          </a:xfrm>
          <a:prstGeom prst="rect">
            <a:avLst/>
          </a:prstGeom>
        </p:spPr>
      </p:pic>
      <p:pic>
        <p:nvPicPr>
          <p:cNvPr id="23" name="Graphic 22" descr="Register with solid fill">
            <a:extLst>
              <a:ext uri="{FF2B5EF4-FFF2-40B4-BE49-F238E27FC236}">
                <a16:creationId xmlns:a16="http://schemas.microsoft.com/office/drawing/2014/main" id="{7D2BC453-D2CC-4AB1-8553-3C8C545227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30094" y="2511171"/>
            <a:ext cx="347014" cy="347014"/>
          </a:xfrm>
          <a:prstGeom prst="rect">
            <a:avLst/>
          </a:prstGeom>
        </p:spPr>
      </p:pic>
      <p:pic>
        <p:nvPicPr>
          <p:cNvPr id="25" name="Graphic 24" descr="Dollar with solid fill">
            <a:extLst>
              <a:ext uri="{FF2B5EF4-FFF2-40B4-BE49-F238E27FC236}">
                <a16:creationId xmlns:a16="http://schemas.microsoft.com/office/drawing/2014/main" id="{63E3D7AC-FA2F-4197-B812-DC1138A9FA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15155" y="3851378"/>
            <a:ext cx="341299" cy="341299"/>
          </a:xfrm>
          <a:prstGeom prst="rect">
            <a:avLst/>
          </a:prstGeom>
        </p:spPr>
      </p:pic>
      <p:pic>
        <p:nvPicPr>
          <p:cNvPr id="27" name="Graphic 26" descr="Bank with solid fill">
            <a:extLst>
              <a:ext uri="{FF2B5EF4-FFF2-40B4-BE49-F238E27FC236}">
                <a16:creationId xmlns:a16="http://schemas.microsoft.com/office/drawing/2014/main" id="{6B4001CE-100B-4D33-A8D2-75B070BB1D7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622120" y="4676730"/>
            <a:ext cx="341298" cy="341298"/>
          </a:xfrm>
          <a:prstGeom prst="rect">
            <a:avLst/>
          </a:prstGeom>
        </p:spPr>
      </p:pic>
      <p:sp>
        <p:nvSpPr>
          <p:cNvPr id="16" name="TextBox 15">
            <a:extLst>
              <a:ext uri="{FF2B5EF4-FFF2-40B4-BE49-F238E27FC236}">
                <a16:creationId xmlns:a16="http://schemas.microsoft.com/office/drawing/2014/main" id="{53D56FCC-A53D-4014-B6EB-C981C30E7714}"/>
              </a:ext>
            </a:extLst>
          </p:cNvPr>
          <p:cNvSpPr txBox="1"/>
          <p:nvPr/>
        </p:nvSpPr>
        <p:spPr>
          <a:xfrm>
            <a:off x="5047466" y="5525379"/>
            <a:ext cx="7041867" cy="523220"/>
          </a:xfrm>
          <a:prstGeom prst="rect">
            <a:avLst/>
          </a:prstGeom>
          <a:noFill/>
        </p:spPr>
        <p:txBody>
          <a:bodyPr wrap="square" rtlCol="0">
            <a:spAutoFit/>
          </a:bodyPr>
          <a:lstStyle/>
          <a:p>
            <a:r>
              <a:rPr lang="en-US" sz="1400" dirty="0">
                <a:latin typeface="Open Sans" panose="020B0606030504020204" pitchFamily="34" charset="0"/>
                <a:ea typeface="Open Sans" panose="020B0606030504020204" pitchFamily="34" charset="0"/>
                <a:cs typeface="Open Sans" panose="020B0606030504020204" pitchFamily="34" charset="0"/>
              </a:rPr>
              <a:t>Card Associations: The card issuer sends a response code back through the appropriate network to the acquiring bank (or its processor).</a:t>
            </a:r>
          </a:p>
        </p:txBody>
      </p:sp>
      <p:pic>
        <p:nvPicPr>
          <p:cNvPr id="17" name="Graphic 16" descr="Dollar with solid fill">
            <a:extLst>
              <a:ext uri="{FF2B5EF4-FFF2-40B4-BE49-F238E27FC236}">
                <a16:creationId xmlns:a16="http://schemas.microsoft.com/office/drawing/2014/main" id="{16A5613F-D2D0-4388-9630-1C07F147AB3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35809" y="5581613"/>
            <a:ext cx="341299" cy="341299"/>
          </a:xfrm>
          <a:prstGeom prst="rect">
            <a:avLst/>
          </a:prstGeom>
        </p:spPr>
      </p:pic>
      <p:sp>
        <p:nvSpPr>
          <p:cNvPr id="18" name="TextBox 17">
            <a:extLst>
              <a:ext uri="{FF2B5EF4-FFF2-40B4-BE49-F238E27FC236}">
                <a16:creationId xmlns:a16="http://schemas.microsoft.com/office/drawing/2014/main" id="{379D9CC0-BCDD-435B-90D0-67E153BF8A85}"/>
              </a:ext>
            </a:extLst>
          </p:cNvPr>
          <p:cNvSpPr txBox="1"/>
          <p:nvPr/>
        </p:nvSpPr>
        <p:spPr>
          <a:xfrm>
            <a:off x="5047463" y="2358643"/>
            <a:ext cx="7041867" cy="738664"/>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Merchant: Uses their credit card machine, software, or gateway to transmit the cardholder's information &amp; the details of the transaction to their acquiring bank.</a:t>
            </a:r>
          </a:p>
        </p:txBody>
      </p:sp>
      <p:pic>
        <p:nvPicPr>
          <p:cNvPr id="19" name="Graphic 18" descr="Register with solid fill">
            <a:extLst>
              <a:ext uri="{FF2B5EF4-FFF2-40B4-BE49-F238E27FC236}">
                <a16:creationId xmlns:a16="http://schemas.microsoft.com/office/drawing/2014/main" id="{FBCBE274-0768-46AD-90D4-F979202B78C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30094" y="6203762"/>
            <a:ext cx="347014" cy="347014"/>
          </a:xfrm>
          <a:prstGeom prst="rect">
            <a:avLst/>
          </a:prstGeom>
        </p:spPr>
      </p:pic>
    </p:spTree>
    <p:extLst>
      <p:ext uri="{BB962C8B-B14F-4D97-AF65-F5344CB8AC3E}">
        <p14:creationId xmlns:p14="http://schemas.microsoft.com/office/powerpoint/2010/main" val="1679858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81093" y="22803"/>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How It Works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54430" y="2903655"/>
            <a:ext cx="4796703" cy="2996632"/>
          </a:xfrm>
        </p:spPr>
        <p:txBody>
          <a:bodyPr>
            <a:normAutofit/>
          </a:bodyPr>
          <a:lstStyle/>
          <a:p>
            <a:pPr marL="0" indent="0" algn="ctr">
              <a:buNone/>
            </a:pPr>
            <a:r>
              <a:rPr lang="en-US" dirty="0">
                <a:solidFill>
                  <a:srgbClr val="1A6CD2"/>
                </a:solidFill>
                <a:latin typeface="Poppins" panose="00000500000000000000" pitchFamily="2" charset="0"/>
                <a:ea typeface="Open Sans" panose="020B0606030504020204" pitchFamily="34" charset="0"/>
                <a:cs typeface="Poppins" panose="00000500000000000000" pitchFamily="2" charset="0"/>
              </a:rPr>
              <a:t>Credit card clearing and settlement is the second part of how credit card transactions work</a:t>
            </a:r>
          </a:p>
          <a:p>
            <a:pPr marL="0" indent="0" algn="ctr">
              <a:buNone/>
            </a:pPr>
            <a:r>
              <a:rPr lang="en-US" dirty="0">
                <a:solidFill>
                  <a:srgbClr val="1A6CD2"/>
                </a:solidFill>
                <a:latin typeface="Open Sans" panose="020B0606030504020204" pitchFamily="34" charset="0"/>
                <a:ea typeface="Open Sans" panose="020B0606030504020204" pitchFamily="34" charset="0"/>
                <a:cs typeface="Open Sans" panose="020B0606030504020204" pitchFamily="34" charset="0"/>
              </a:rPr>
              <a:t>_________________</a:t>
            </a:r>
          </a:p>
        </p:txBody>
      </p:sp>
      <p:pic>
        <p:nvPicPr>
          <p:cNvPr id="7" name="Content Placeholder 4" descr="Diagram&#10;&#10;Description automatically generated with low confidence">
            <a:extLst>
              <a:ext uri="{FF2B5EF4-FFF2-40B4-BE49-F238E27FC236}">
                <a16:creationId xmlns:a16="http://schemas.microsoft.com/office/drawing/2014/main" id="{2304DBDF-6665-4C2C-BB34-86AA9C5F5E57}"/>
              </a:ext>
            </a:extLst>
          </p:cNvPr>
          <p:cNvPicPr>
            <a:picLocks noChangeAspect="1"/>
          </p:cNvPicPr>
          <p:nvPr/>
        </p:nvPicPr>
        <p:blipFill>
          <a:blip r:embed="rId3"/>
          <a:stretch>
            <a:fillRect/>
          </a:stretch>
        </p:blipFill>
        <p:spPr>
          <a:xfrm>
            <a:off x="5914025" y="1880635"/>
            <a:ext cx="5441889" cy="2046039"/>
          </a:xfrm>
          <a:prstGeom prst="rect">
            <a:avLst/>
          </a:prstGeom>
          <a:ln>
            <a:solidFill>
              <a:schemeClr val="bg1"/>
            </a:solidFill>
          </a:ln>
        </p:spPr>
      </p:pic>
      <p:sp>
        <p:nvSpPr>
          <p:cNvPr id="2" name="TextBox 1">
            <a:extLst>
              <a:ext uri="{FF2B5EF4-FFF2-40B4-BE49-F238E27FC236}">
                <a16:creationId xmlns:a16="http://schemas.microsoft.com/office/drawing/2014/main" id="{9D99FE78-7C49-422D-AB10-24D01502087F}"/>
              </a:ext>
            </a:extLst>
          </p:cNvPr>
          <p:cNvSpPr txBox="1"/>
          <p:nvPr/>
        </p:nvSpPr>
        <p:spPr>
          <a:xfrm>
            <a:off x="5276071" y="3926674"/>
            <a:ext cx="6707382" cy="2677656"/>
          </a:xfrm>
          <a:prstGeom prst="rect">
            <a:avLst/>
          </a:prstGeom>
          <a:noFill/>
        </p:spPr>
        <p:txBody>
          <a:bodyPr wrap="square" rtlCol="0">
            <a:spAutoFit/>
          </a:bodyPr>
          <a:lstStyle/>
          <a:p>
            <a:pPr marL="285750" indent="-285750">
              <a:buFont typeface="Arial" panose="020B0604020202020204" pitchFamily="34" charset="0"/>
              <a:buChar char="•"/>
            </a:pPr>
            <a:r>
              <a:rPr lang="en-US" sz="1400" dirty="0">
                <a:latin typeface="Poppins" panose="00000500000000000000" pitchFamily="2" charset="0"/>
                <a:ea typeface="Open Sans" panose="020B0606030504020204" pitchFamily="34" charset="0"/>
                <a:cs typeface="Poppins" panose="00000500000000000000" pitchFamily="2" charset="0"/>
              </a:rPr>
              <a:t>Credit card clearing and settlement occurs after the authorization process takes place. For settlement, the merchant sends a “batch” of authorizations to their processor, typically once per day. The processor reconciles the authorizations and submits the batch over the card association networks. The processor also deposits the funds from those sales into the business’s bank account and deducts processing fees.  At that point, the business’ role is complete.</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1400" dirty="0">
                <a:latin typeface="Poppins" panose="00000500000000000000" pitchFamily="2" charset="0"/>
                <a:ea typeface="Open Sans" panose="020B0606030504020204" pitchFamily="34" charset="0"/>
                <a:cs typeface="Poppins" panose="00000500000000000000" pitchFamily="2" charset="0"/>
              </a:rPr>
              <a:t>The issuing and acquiring banks continue to communicate and move money (with the issuing bank paying the acquiring bank for the cardholders’ purchases) and the cardholder eventually pays the issuing bank. Neither of those steps involves the merchant's business.</a:t>
            </a:r>
          </a:p>
        </p:txBody>
      </p:sp>
    </p:spTree>
    <p:extLst>
      <p:ext uri="{BB962C8B-B14F-4D97-AF65-F5344CB8AC3E}">
        <p14:creationId xmlns:p14="http://schemas.microsoft.com/office/powerpoint/2010/main" val="1572445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3"/>
          <a:srcRect/>
          <a:stretch/>
        </p:blipFill>
        <p:spPr bwMode="auto">
          <a:xfrm>
            <a:off x="-50747" y="6013"/>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How It Works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54431" y="2903655"/>
            <a:ext cx="4219186" cy="2996632"/>
          </a:xfrm>
        </p:spPr>
        <p:txBody>
          <a:bodyPr>
            <a:normAutofit/>
          </a:bodyPr>
          <a:lstStyle/>
          <a:p>
            <a:pPr marL="0" indent="0" algn="ctr">
              <a:buNone/>
            </a:pPr>
            <a:r>
              <a:rPr lang="en-US" dirty="0">
                <a:solidFill>
                  <a:srgbClr val="1A6CD2"/>
                </a:solidFill>
                <a:latin typeface="Poppins" panose="00000500000000000000" pitchFamily="2" charset="0"/>
                <a:ea typeface="Open Sans" panose="020B0606030504020204" pitchFamily="34" charset="0"/>
                <a:cs typeface="Poppins" panose="00000500000000000000" pitchFamily="2" charset="0"/>
              </a:rPr>
              <a:t>The Settlement Process</a:t>
            </a:r>
          </a:p>
          <a:p>
            <a:pPr marL="0" indent="0" algn="ctr">
              <a:buNone/>
            </a:pPr>
            <a:r>
              <a:rPr lang="en-US" dirty="0">
                <a:solidFill>
                  <a:srgbClr val="1A6CD2"/>
                </a:solidFill>
                <a:latin typeface="Open Sans" panose="020B0606030504020204" pitchFamily="34" charset="0"/>
                <a:ea typeface="Open Sans" panose="020B0606030504020204" pitchFamily="34" charset="0"/>
                <a:cs typeface="Open Sans" panose="020B0606030504020204" pitchFamily="34" charset="0"/>
              </a:rPr>
              <a:t>_________________</a:t>
            </a:r>
          </a:p>
        </p:txBody>
      </p:sp>
      <p:sp>
        <p:nvSpPr>
          <p:cNvPr id="8" name="TextBox 7">
            <a:extLst>
              <a:ext uri="{FF2B5EF4-FFF2-40B4-BE49-F238E27FC236}">
                <a16:creationId xmlns:a16="http://schemas.microsoft.com/office/drawing/2014/main" id="{7A2E64E7-C75F-451C-8292-0F1F48820F81}"/>
              </a:ext>
            </a:extLst>
          </p:cNvPr>
          <p:cNvSpPr txBox="1"/>
          <p:nvPr/>
        </p:nvSpPr>
        <p:spPr>
          <a:xfrm>
            <a:off x="5047472" y="5044292"/>
            <a:ext cx="7041864" cy="523220"/>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Issuing Bank: It basically pays the acquiring bank for its cardholder’s purchases</a:t>
            </a:r>
            <a:r>
              <a:rPr lang="en-US" sz="1400"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TextBox 8">
            <a:extLst>
              <a:ext uri="{FF2B5EF4-FFF2-40B4-BE49-F238E27FC236}">
                <a16:creationId xmlns:a16="http://schemas.microsoft.com/office/drawing/2014/main" id="{718C0FFD-CC5B-458C-ADD0-927E4B074DE8}"/>
              </a:ext>
            </a:extLst>
          </p:cNvPr>
          <p:cNvSpPr txBox="1"/>
          <p:nvPr/>
        </p:nvSpPr>
        <p:spPr>
          <a:xfrm>
            <a:off x="5038634" y="2991512"/>
            <a:ext cx="7041865" cy="1169551"/>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Acquiring Bank / Processor: Reconciles and transmits the batch of authorizations through interchange via the association’s network (</a:t>
            </a:r>
            <a:r>
              <a:rPr lang="en-US" sz="1400" dirty="0" err="1">
                <a:latin typeface="Poppins" panose="00000500000000000000" pitchFamily="2" charset="0"/>
                <a:ea typeface="Open Sans" panose="020B0606030504020204" pitchFamily="34" charset="0"/>
                <a:cs typeface="Poppins" panose="00000500000000000000" pitchFamily="2" charset="0"/>
              </a:rPr>
              <a:t>VisaNet</a:t>
            </a:r>
            <a:r>
              <a:rPr lang="en-US" sz="1400" dirty="0">
                <a:latin typeface="Poppins" panose="00000500000000000000" pitchFamily="2" charset="0"/>
                <a:ea typeface="Open Sans" panose="020B0606030504020204" pitchFamily="34" charset="0"/>
                <a:cs typeface="Poppins" panose="00000500000000000000" pitchFamily="2" charset="0"/>
              </a:rPr>
              <a:t>/</a:t>
            </a:r>
            <a:r>
              <a:rPr lang="en-US" sz="1400" dirty="0" err="1">
                <a:latin typeface="Poppins" panose="00000500000000000000" pitchFamily="2" charset="0"/>
                <a:ea typeface="Open Sans" panose="020B0606030504020204" pitchFamily="34" charset="0"/>
                <a:cs typeface="Poppins" panose="00000500000000000000" pitchFamily="2" charset="0"/>
              </a:rPr>
              <a:t>Banknet</a:t>
            </a:r>
            <a:r>
              <a:rPr lang="en-US" sz="1400" dirty="0">
                <a:latin typeface="Poppins" panose="00000500000000000000" pitchFamily="2" charset="0"/>
                <a:ea typeface="Open Sans" panose="020B0606030504020204" pitchFamily="34" charset="0"/>
                <a:cs typeface="Poppins" panose="00000500000000000000" pitchFamily="2" charset="0"/>
              </a:rPr>
              <a:t>). Bank (processor) also deposits funds from sales into the merchant’s bank account via ACH and debits the merchant’s account for processing fees.</a:t>
            </a:r>
          </a:p>
        </p:txBody>
      </p:sp>
      <p:sp>
        <p:nvSpPr>
          <p:cNvPr id="11" name="TextBox 10">
            <a:extLst>
              <a:ext uri="{FF2B5EF4-FFF2-40B4-BE49-F238E27FC236}">
                <a16:creationId xmlns:a16="http://schemas.microsoft.com/office/drawing/2014/main" id="{9E7AF384-17A5-4F19-A55C-8811FB7BD73D}"/>
              </a:ext>
            </a:extLst>
          </p:cNvPr>
          <p:cNvSpPr txBox="1"/>
          <p:nvPr/>
        </p:nvSpPr>
        <p:spPr>
          <a:xfrm>
            <a:off x="5026805" y="4165513"/>
            <a:ext cx="7041867" cy="738664"/>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Card Associations: Debits the issuing bank’s account and credits the acquiring bank’s account for the net amount of the authorizations (gross receipts less interchange and network fees).</a:t>
            </a:r>
          </a:p>
        </p:txBody>
      </p:sp>
      <p:pic>
        <p:nvPicPr>
          <p:cNvPr id="7" name="Graphic 6" descr="Handshake with solid fill">
            <a:extLst>
              <a:ext uri="{FF2B5EF4-FFF2-40B4-BE49-F238E27FC236}">
                <a16:creationId xmlns:a16="http://schemas.microsoft.com/office/drawing/2014/main" id="{037C3F23-3C2F-400B-8FEF-BBAB5FF89D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4612299" y="3338119"/>
            <a:ext cx="382604" cy="382604"/>
          </a:xfrm>
          <a:prstGeom prst="rect">
            <a:avLst/>
          </a:prstGeom>
        </p:spPr>
      </p:pic>
      <p:pic>
        <p:nvPicPr>
          <p:cNvPr id="23" name="Graphic 22" descr="Register with solid fill">
            <a:extLst>
              <a:ext uri="{FF2B5EF4-FFF2-40B4-BE49-F238E27FC236}">
                <a16:creationId xmlns:a16="http://schemas.microsoft.com/office/drawing/2014/main" id="{7D2BC453-D2CC-4AB1-8553-3C8C545227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30094" y="2151620"/>
            <a:ext cx="347014" cy="347014"/>
          </a:xfrm>
          <a:prstGeom prst="rect">
            <a:avLst/>
          </a:prstGeom>
        </p:spPr>
      </p:pic>
      <p:pic>
        <p:nvPicPr>
          <p:cNvPr id="25" name="Graphic 24" descr="Dollar with solid fill">
            <a:extLst>
              <a:ext uri="{FF2B5EF4-FFF2-40B4-BE49-F238E27FC236}">
                <a16:creationId xmlns:a16="http://schemas.microsoft.com/office/drawing/2014/main" id="{63E3D7AC-FA2F-4197-B812-DC1138A9FA8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62342" y="4364195"/>
            <a:ext cx="341299" cy="341299"/>
          </a:xfrm>
          <a:prstGeom prst="rect">
            <a:avLst/>
          </a:prstGeom>
        </p:spPr>
      </p:pic>
      <p:pic>
        <p:nvPicPr>
          <p:cNvPr id="27" name="Graphic 26" descr="Bank with solid fill">
            <a:extLst>
              <a:ext uri="{FF2B5EF4-FFF2-40B4-BE49-F238E27FC236}">
                <a16:creationId xmlns:a16="http://schemas.microsoft.com/office/drawing/2014/main" id="{6B4001CE-100B-4D33-A8D2-75B070BB1D7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62343" y="5064436"/>
            <a:ext cx="341298" cy="341298"/>
          </a:xfrm>
          <a:prstGeom prst="rect">
            <a:avLst/>
          </a:prstGeom>
        </p:spPr>
      </p:pic>
      <p:sp>
        <p:nvSpPr>
          <p:cNvPr id="16" name="TextBox 15">
            <a:extLst>
              <a:ext uri="{FF2B5EF4-FFF2-40B4-BE49-F238E27FC236}">
                <a16:creationId xmlns:a16="http://schemas.microsoft.com/office/drawing/2014/main" id="{53D56FCC-A53D-4014-B6EB-C981C30E7714}"/>
              </a:ext>
            </a:extLst>
          </p:cNvPr>
          <p:cNvSpPr txBox="1"/>
          <p:nvPr/>
        </p:nvSpPr>
        <p:spPr>
          <a:xfrm>
            <a:off x="5047469" y="5698885"/>
            <a:ext cx="7041867" cy="523220"/>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Cardholder: Is responsible for repaying the issuing bank for the purchase and any accrued interest and fees.</a:t>
            </a:r>
          </a:p>
        </p:txBody>
      </p:sp>
      <p:sp>
        <p:nvSpPr>
          <p:cNvPr id="18" name="TextBox 17">
            <a:extLst>
              <a:ext uri="{FF2B5EF4-FFF2-40B4-BE49-F238E27FC236}">
                <a16:creationId xmlns:a16="http://schemas.microsoft.com/office/drawing/2014/main" id="{379D9CC0-BCDD-435B-90D0-67E153BF8A85}"/>
              </a:ext>
            </a:extLst>
          </p:cNvPr>
          <p:cNvSpPr txBox="1"/>
          <p:nvPr/>
        </p:nvSpPr>
        <p:spPr>
          <a:xfrm>
            <a:off x="4991215" y="1949548"/>
            <a:ext cx="7041867" cy="954107"/>
          </a:xfrm>
          <a:prstGeom prst="rect">
            <a:avLst/>
          </a:prstGeom>
          <a:noFill/>
        </p:spPr>
        <p:txBody>
          <a:bodyPr wrap="square" rtlCol="0">
            <a:spAutoFit/>
          </a:bodyPr>
          <a:lstStyle/>
          <a:p>
            <a:r>
              <a:rPr lang="en-US" sz="1400" dirty="0">
                <a:latin typeface="Poppins" panose="00000500000000000000" pitchFamily="2" charset="0"/>
                <a:ea typeface="Open Sans" panose="020B0606030504020204" pitchFamily="34" charset="0"/>
                <a:cs typeface="Poppins" panose="00000500000000000000" pitchFamily="2" charset="0"/>
              </a:rPr>
              <a:t>Merchant: Begins the settlement process by sending a batch of approved authorizations to their acquiring bank (or the bank’s processor). Batches are typically sent at the close of each day (multiple transactions make up a batch).</a:t>
            </a:r>
          </a:p>
        </p:txBody>
      </p:sp>
      <p:pic>
        <p:nvPicPr>
          <p:cNvPr id="3" name="Graphic 2" descr="Credit card with solid fill">
            <a:extLst>
              <a:ext uri="{FF2B5EF4-FFF2-40B4-BE49-F238E27FC236}">
                <a16:creationId xmlns:a16="http://schemas.microsoft.com/office/drawing/2014/main" id="{81ED73F6-26E7-DCD5-5F1D-D52A534AC55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691621" y="5736281"/>
            <a:ext cx="347013" cy="347013"/>
          </a:xfrm>
          <a:prstGeom prst="rect">
            <a:avLst/>
          </a:prstGeom>
        </p:spPr>
      </p:pic>
    </p:spTree>
    <p:extLst>
      <p:ext uri="{BB962C8B-B14F-4D97-AF65-F5344CB8AC3E}">
        <p14:creationId xmlns:p14="http://schemas.microsoft.com/office/powerpoint/2010/main" val="3664220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FE2FE29-1120-4FE4-9FDA-311CBA66F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DD926EC-6F88-4D89-9AED-1C4C1AC00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2"/>
            <a:ext cx="4688632" cy="68579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210685A-6235-45A7-850D-A6F555466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226" y="926649"/>
            <a:ext cx="4415290" cy="5066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3BE3671-0C43-4D05-A267-3400AD091C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79" y="3758184"/>
            <a:ext cx="2139190" cy="2373963"/>
            <a:chOff x="723679" y="3758184"/>
            <a:chExt cx="2139190" cy="2373963"/>
          </a:xfrm>
        </p:grpSpPr>
        <p:sp>
          <p:nvSpPr>
            <p:cNvPr id="18" name="Rectangle 66">
              <a:extLst>
                <a:ext uri="{FF2B5EF4-FFF2-40B4-BE49-F238E27FC236}">
                  <a16:creationId xmlns:a16="http://schemas.microsoft.com/office/drawing/2014/main" id="{4284BA9C-01AC-48B3-8010-804869A0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6051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3E232F3A-24DA-47FC-A6E7-8347EA07AE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4630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2B7D041A-D364-4BF2-9F8A-0294D0918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3209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1CB5A6AE-FC55-4655-AE45-5E9A3F3288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88940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500BEBAD-632B-4E00-AD16-C6A03CD11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7472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29BEDA70-8722-46C0-A1EB-8CDFEE5920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17111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2">
              <a:extLst>
                <a:ext uri="{FF2B5EF4-FFF2-40B4-BE49-F238E27FC236}">
                  <a16:creationId xmlns:a16="http://schemas.microsoft.com/office/drawing/2014/main" id="{3979BE25-E2B2-4CF8-85A1-65AD3E0CF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17495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2C9FF4D0-2F5C-4E54-AC5A-58A6169BA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0284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B94E4ABC-1B44-4E4D-9065-F67D887D7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75948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2">
              <a:extLst>
                <a:ext uri="{FF2B5EF4-FFF2-40B4-BE49-F238E27FC236}">
                  <a16:creationId xmlns:a16="http://schemas.microsoft.com/office/drawing/2014/main" id="{FDDFF3EB-39A2-4D3F-AD9F-0CF4409EA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89627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DB732EBE-ED01-4374-8D0C-8AF6E5A5B3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04333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2">
              <a:extLst>
                <a:ext uri="{FF2B5EF4-FFF2-40B4-BE49-F238E27FC236}">
                  <a16:creationId xmlns:a16="http://schemas.microsoft.com/office/drawing/2014/main" id="{D22DDEF5-6AF3-4D7C-BC62-4409D396B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3269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2">
              <a:extLst>
                <a:ext uri="{FF2B5EF4-FFF2-40B4-BE49-F238E27FC236}">
                  <a16:creationId xmlns:a16="http://schemas.microsoft.com/office/drawing/2014/main" id="{C376CD22-707A-45BF-B1E0-3F62124A5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4743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77D3C970-47FF-4506-B61A-DCAA63289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765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3D0163D1-030C-49AE-83F7-8B6F17D3F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6188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
              <a:extLst>
                <a:ext uri="{FF2B5EF4-FFF2-40B4-BE49-F238E27FC236}">
                  <a16:creationId xmlns:a16="http://schemas.microsoft.com/office/drawing/2014/main" id="{68397BEB-F2C5-49D6-8F17-BC81796AC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9104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8C1B7012-AA7A-4E78-965E-ABD7EC337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453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2">
              <a:extLst>
                <a:ext uri="{FF2B5EF4-FFF2-40B4-BE49-F238E27FC236}">
                  <a16:creationId xmlns:a16="http://schemas.microsoft.com/office/drawing/2014/main" id="{ADA7F354-F3A6-49A0-AF9C-EC69C2A31F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803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82531391-74CB-4FBD-97B7-D73D91C44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6152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3CD46824-FF3A-460F-8F13-1B2A420A1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501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15EE979E-5456-4D5F-83BF-158EB8B24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944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B5123B19-3717-4BC1-B7CE-C6727099C0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52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25F3BA9E-DEA1-4368-A4BE-FB9C9C3506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42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0EFD15C2-3CE6-43C9-AA85-2000C0A69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9173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2">
              <a:extLst>
                <a:ext uri="{FF2B5EF4-FFF2-40B4-BE49-F238E27FC236}">
                  <a16:creationId xmlns:a16="http://schemas.microsoft.com/office/drawing/2014/main" id="{A7D19408-5ACA-46A3-8FC7-0A2B511B2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3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C39A546E-F35B-4AF5-9F7E-F7CC78DDE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743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C051F4E-E13F-4468-BCAB-379380355A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233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99A94C11-96BF-4E23-9B0F-CCCF0E690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583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2">
              <a:extLst>
                <a:ext uri="{FF2B5EF4-FFF2-40B4-BE49-F238E27FC236}">
                  <a16:creationId xmlns:a16="http://schemas.microsoft.com/office/drawing/2014/main" id="{2C253E13-7D4F-4651-B26F-C9A3984261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874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59">
              <a:extLst>
                <a:ext uri="{FF2B5EF4-FFF2-40B4-BE49-F238E27FC236}">
                  <a16:creationId xmlns:a16="http://schemas.microsoft.com/office/drawing/2014/main" id="{6C607944-C3DA-49D0-B76C-ECF13B2E8D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095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2">
              <a:extLst>
                <a:ext uri="{FF2B5EF4-FFF2-40B4-BE49-F238E27FC236}">
                  <a16:creationId xmlns:a16="http://schemas.microsoft.com/office/drawing/2014/main" id="{A044E8D2-BE36-4B3B-BF61-A4ED4D6371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444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4">
              <a:extLst>
                <a:ext uri="{FF2B5EF4-FFF2-40B4-BE49-F238E27FC236}">
                  <a16:creationId xmlns:a16="http://schemas.microsoft.com/office/drawing/2014/main" id="{08C4C63A-4388-4C37-9D9C-5C1F9925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5794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66">
              <a:extLst>
                <a:ext uri="{FF2B5EF4-FFF2-40B4-BE49-F238E27FC236}">
                  <a16:creationId xmlns:a16="http://schemas.microsoft.com/office/drawing/2014/main" id="{14866A3A-FA92-4434-98E9-418FEC9B1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143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64">
              <a:extLst>
                <a:ext uri="{FF2B5EF4-FFF2-40B4-BE49-F238E27FC236}">
                  <a16:creationId xmlns:a16="http://schemas.microsoft.com/office/drawing/2014/main" id="{AF97CA9B-731E-47BF-B724-E6CD2C915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585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B9B7DB1A-1165-4D7C-95DC-D710F20E9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49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737B22B9-9D11-4F36-9B12-FB41FBA4E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067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FBCEABA9-0D42-4E75-BBFB-8374262E8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2">
              <a:extLst>
                <a:ext uri="{FF2B5EF4-FFF2-40B4-BE49-F238E27FC236}">
                  <a16:creationId xmlns:a16="http://schemas.microsoft.com/office/drawing/2014/main" id="{66428691-A429-4D5E-AE96-E43B6F0E2D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0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5BCC330F-9915-4B86-97E9-BA49CBFEC0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384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4">
              <a:extLst>
                <a:ext uri="{FF2B5EF4-FFF2-40B4-BE49-F238E27FC236}">
                  <a16:creationId xmlns:a16="http://schemas.microsoft.com/office/drawing/2014/main" id="{9A1A7FCA-8137-4FF0-9940-FB481BFD27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79875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3A9167A0-5576-4F2F-B5FE-431186597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24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602A19A9-FD58-A440-B06E-D2FEE6B8EAE4}"/>
              </a:ext>
            </a:extLst>
          </p:cNvPr>
          <p:cNvSpPr txBox="1"/>
          <p:nvPr/>
        </p:nvSpPr>
        <p:spPr>
          <a:xfrm>
            <a:off x="1141965" y="1321743"/>
            <a:ext cx="3787482" cy="4277890"/>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000" b="1" kern="1200" dirty="0">
                <a:solidFill>
                  <a:srgbClr val="FFFFFF"/>
                </a:solidFill>
                <a:latin typeface="Poppins" panose="00000500000000000000" pitchFamily="2" charset="0"/>
                <a:ea typeface="Open Sans" panose="020B0606030504020204" pitchFamily="34" charset="0"/>
                <a:cs typeface="Poppins" panose="00000500000000000000" pitchFamily="2" charset="0"/>
                <a:sym typeface="Open Sans"/>
              </a:rPr>
              <a:t>Pricing Methods</a:t>
            </a:r>
            <a:endParaRPr lang="en-US" sz="4000" kern="1200" dirty="0">
              <a:solidFill>
                <a:srgbClr val="FFFFFF"/>
              </a:solidFill>
              <a:latin typeface="Poppins" panose="00000500000000000000" pitchFamily="2" charset="0"/>
              <a:ea typeface="Open Sans" panose="020B0606030504020204" pitchFamily="34" charset="0"/>
              <a:cs typeface="Poppins" panose="00000500000000000000" pitchFamily="2" charset="0"/>
            </a:endParaRPr>
          </a:p>
        </p:txBody>
      </p:sp>
      <p:grpSp>
        <p:nvGrpSpPr>
          <p:cNvPr id="60" name="Group 59">
            <a:extLst>
              <a:ext uri="{FF2B5EF4-FFF2-40B4-BE49-F238E27FC236}">
                <a16:creationId xmlns:a16="http://schemas.microsoft.com/office/drawing/2014/main" id="{283F107F-9294-4679-B247-91D8556A6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61" name="Rectangle 64">
              <a:extLst>
                <a:ext uri="{FF2B5EF4-FFF2-40B4-BE49-F238E27FC236}">
                  <a16:creationId xmlns:a16="http://schemas.microsoft.com/office/drawing/2014/main" id="{20F93971-D547-4C36-A076-D57249994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012A36A9-DFAE-4F57-9711-172E65EDA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8B6B96C8-D832-4071-A5D2-1F11CBF9F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0FF1DEB5-31F1-464D-BDB3-EFE620642A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96B80410-DC2C-4DFC-B52E-CC5E6788BF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9CE51CA3-95B8-44B4-B784-CE35A844D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FA1EB8B0-6221-4A35-A5F2-46E9A78CB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FDA530E1-5E88-4861-8642-F5B6A715B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4">
              <a:extLst>
                <a:ext uri="{FF2B5EF4-FFF2-40B4-BE49-F238E27FC236}">
                  <a16:creationId xmlns:a16="http://schemas.microsoft.com/office/drawing/2014/main" id="{854D2927-5C3A-424C-B30D-6048719C8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6">
              <a:extLst>
                <a:ext uri="{FF2B5EF4-FFF2-40B4-BE49-F238E27FC236}">
                  <a16:creationId xmlns:a16="http://schemas.microsoft.com/office/drawing/2014/main" id="{9B9A782D-CE07-499E-81BB-3F6D2E7EF0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4">
              <a:extLst>
                <a:ext uri="{FF2B5EF4-FFF2-40B4-BE49-F238E27FC236}">
                  <a16:creationId xmlns:a16="http://schemas.microsoft.com/office/drawing/2014/main" id="{BDEBE12E-1915-4596-A0A7-9C61CAF8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6">
              <a:extLst>
                <a:ext uri="{FF2B5EF4-FFF2-40B4-BE49-F238E27FC236}">
                  <a16:creationId xmlns:a16="http://schemas.microsoft.com/office/drawing/2014/main" id="{4FBDEF84-1447-47C6-998D-A35B78E0C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5CC9B9EE-468D-ED40-ABD3-66C584B9CE0B}"/>
              </a:ext>
            </a:extLst>
          </p:cNvPr>
          <p:cNvSpPr/>
          <p:nvPr/>
        </p:nvSpPr>
        <p:spPr>
          <a:xfrm>
            <a:off x="5912693" y="1188719"/>
            <a:ext cx="5561320" cy="4804465"/>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Interchange Plus</a:t>
            </a:r>
          </a:p>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Tiered</a:t>
            </a:r>
          </a:p>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Surcharge</a:t>
            </a:r>
          </a:p>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Cash Discount</a:t>
            </a:r>
          </a:p>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Flat Rate</a:t>
            </a:r>
          </a:p>
        </p:txBody>
      </p:sp>
      <p:pic>
        <p:nvPicPr>
          <p:cNvPr id="6" name="Picture 6">
            <a:extLst>
              <a:ext uri="{FF2B5EF4-FFF2-40B4-BE49-F238E27FC236}">
                <a16:creationId xmlns:a16="http://schemas.microsoft.com/office/drawing/2014/main" id="{286FA462-7748-E442-9A84-8FA126021FC5}"/>
              </a:ext>
            </a:extLst>
          </p:cNvPr>
          <p:cNvPicPr>
            <a:picLocks noChangeAspect="1" noChangeArrowheads="1"/>
          </p:cNvPicPr>
          <p:nvPr/>
        </p:nvPicPr>
        <p:blipFill>
          <a:blip r:embed="rId3"/>
          <a:srcRect/>
          <a:stretch/>
        </p:blipFill>
        <p:spPr bwMode="auto">
          <a:xfrm>
            <a:off x="202883" y="104069"/>
            <a:ext cx="2944368" cy="846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509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80920" y="6012"/>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Pricing Methods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1923351"/>
            <a:ext cx="11557937" cy="4760473"/>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Interchange Plus </a:t>
            </a:r>
          </a:p>
          <a:p>
            <a:r>
              <a:rPr lang="en-US" sz="2500" dirty="0">
                <a:latin typeface="Poppins" panose="00000500000000000000" pitchFamily="2" charset="0"/>
                <a:ea typeface="Open Sans" panose="020B0606030504020204" pitchFamily="34" charset="0"/>
                <a:cs typeface="Poppins" panose="00000500000000000000" pitchFamily="2" charset="0"/>
              </a:rPr>
              <a:t>Interchange – Credit card processing rates set by the card brand</a:t>
            </a:r>
          </a:p>
          <a:p>
            <a:r>
              <a:rPr lang="en-US" sz="2500" dirty="0">
                <a:latin typeface="Poppins" panose="00000500000000000000" pitchFamily="2" charset="0"/>
                <a:ea typeface="Open Sans" panose="020B0606030504020204" pitchFamily="34" charset="0"/>
                <a:cs typeface="Poppins" panose="00000500000000000000" pitchFamily="2" charset="0"/>
              </a:rPr>
              <a:t>Plus – The processors’ markup that is applied to each credit card transaction; Typically expressed as basis points accompanied by an authorization fee</a:t>
            </a:r>
          </a:p>
          <a:p>
            <a:r>
              <a:rPr lang="en-US" sz="2500" dirty="0">
                <a:latin typeface="Poppins" panose="00000500000000000000" pitchFamily="2" charset="0"/>
                <a:ea typeface="Open Sans" panose="020B0606030504020204" pitchFamily="34" charset="0"/>
                <a:cs typeface="Poppins" panose="00000500000000000000" pitchFamily="2" charset="0"/>
              </a:rPr>
              <a:t>Basis point – Equal to 1/100</a:t>
            </a:r>
            <a:r>
              <a:rPr lang="en-US" sz="2500" baseline="30000" dirty="0">
                <a:latin typeface="Poppins" panose="00000500000000000000" pitchFamily="2" charset="0"/>
                <a:ea typeface="Open Sans" panose="020B0606030504020204" pitchFamily="34" charset="0"/>
                <a:cs typeface="Poppins" panose="00000500000000000000" pitchFamily="2" charset="0"/>
              </a:rPr>
              <a:t>th</a:t>
            </a:r>
            <a:r>
              <a:rPr lang="en-US" sz="2500" dirty="0">
                <a:latin typeface="Poppins" panose="00000500000000000000" pitchFamily="2" charset="0"/>
                <a:ea typeface="Open Sans" panose="020B0606030504020204" pitchFamily="34" charset="0"/>
                <a:cs typeface="Poppins" panose="00000500000000000000" pitchFamily="2" charset="0"/>
              </a:rPr>
              <a:t> of a percentage point</a:t>
            </a:r>
          </a:p>
          <a:p>
            <a:r>
              <a:rPr lang="en-US" sz="2500" dirty="0">
                <a:latin typeface="Poppins" panose="00000500000000000000" pitchFamily="2" charset="0"/>
                <a:ea typeface="Open Sans" panose="020B0606030504020204" pitchFamily="34" charset="0"/>
                <a:cs typeface="Poppins" panose="00000500000000000000" pitchFamily="2" charset="0"/>
              </a:rPr>
              <a:t>Authorization Fee – Charged each time a merchant sends a transaction to their customer’s issuing bank to be authorized </a:t>
            </a:r>
          </a:p>
          <a:p>
            <a:r>
              <a:rPr lang="en-US" sz="2500" dirty="0">
                <a:latin typeface="Poppins" panose="00000500000000000000" pitchFamily="2" charset="0"/>
                <a:ea typeface="Open Sans" panose="020B0606030504020204" pitchFamily="34" charset="0"/>
                <a:cs typeface="Poppins" panose="00000500000000000000" pitchFamily="2" charset="0"/>
              </a:rPr>
              <a:t>Interchange Plus – Base credit card processing rates with a fixed markup typically consisting of basis points and an authorization fee</a:t>
            </a:r>
          </a:p>
        </p:txBody>
      </p:sp>
    </p:spTree>
    <p:extLst>
      <p:ext uri="{BB962C8B-B14F-4D97-AF65-F5344CB8AC3E}">
        <p14:creationId xmlns:p14="http://schemas.microsoft.com/office/powerpoint/2010/main" val="856235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36315" y="6012"/>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Pricing Methods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1923351"/>
            <a:ext cx="11557937" cy="4760473"/>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Benefits of Interchange Plus </a:t>
            </a:r>
          </a:p>
          <a:p>
            <a:r>
              <a:rPr lang="en-US" sz="2500" dirty="0">
                <a:latin typeface="Poppins" panose="00000500000000000000" pitchFamily="2" charset="0"/>
                <a:ea typeface="Open Sans" panose="020B0606030504020204" pitchFamily="34" charset="0"/>
                <a:cs typeface="Poppins" panose="00000500000000000000" pitchFamily="2" charset="0"/>
              </a:rPr>
              <a:t>Most transparent, cost-effective form of merchant account pricing</a:t>
            </a:r>
          </a:p>
          <a:p>
            <a:r>
              <a:rPr lang="en-US" sz="2500" dirty="0">
                <a:latin typeface="Poppins" panose="00000500000000000000" pitchFamily="2" charset="0"/>
                <a:ea typeface="Open Sans" panose="020B0606030504020204" pitchFamily="34" charset="0"/>
                <a:cs typeface="Poppins" panose="00000500000000000000" pitchFamily="2" charset="0"/>
              </a:rPr>
              <a:t>The separation of processing costs with interchange plus allows for the optimization of interchange expenses </a:t>
            </a:r>
          </a:p>
          <a:p>
            <a:r>
              <a:rPr lang="en-US" sz="2500" dirty="0">
                <a:latin typeface="Poppins" panose="00000500000000000000" pitchFamily="2" charset="0"/>
                <a:ea typeface="Open Sans" panose="020B0606030504020204" pitchFamily="34" charset="0"/>
                <a:cs typeface="Poppins" panose="00000500000000000000" pitchFamily="2" charset="0"/>
              </a:rPr>
              <a:t>Typically yields savings over the same processing volume when compared to other pricing models</a:t>
            </a:r>
          </a:p>
          <a:p>
            <a:r>
              <a:rPr lang="en-US" sz="2500" dirty="0">
                <a:latin typeface="Poppins" panose="00000500000000000000" pitchFamily="2" charset="0"/>
                <a:ea typeface="Open Sans" panose="020B0606030504020204" pitchFamily="34" charset="0"/>
                <a:cs typeface="Poppins" panose="00000500000000000000" pitchFamily="2" charset="0"/>
              </a:rPr>
              <a:t>More favorable for small businesses, as merchants usually end up paying lower processing costs</a:t>
            </a: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09886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4E5F16-5396-084E-8840-6228B24E4C43}"/>
              </a:ext>
            </a:extLst>
          </p:cNvPr>
          <p:cNvSpPr/>
          <p:nvPr/>
        </p:nvSpPr>
        <p:spPr>
          <a:xfrm>
            <a:off x="0" y="1"/>
            <a:ext cx="12192000" cy="1828800"/>
          </a:xfrm>
          <a:prstGeom prst="rect">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799" dirty="0"/>
          </a:p>
        </p:txBody>
      </p:sp>
      <p:sp>
        <p:nvSpPr>
          <p:cNvPr id="12" name="Rectangle 11">
            <a:extLst>
              <a:ext uri="{FF2B5EF4-FFF2-40B4-BE49-F238E27FC236}">
                <a16:creationId xmlns:a16="http://schemas.microsoft.com/office/drawing/2014/main" id="{DF1479F5-198D-AC40-A0CD-8341ABA7C109}"/>
              </a:ext>
            </a:extLst>
          </p:cNvPr>
          <p:cNvSpPr/>
          <p:nvPr/>
        </p:nvSpPr>
        <p:spPr>
          <a:xfrm>
            <a:off x="4784455" y="914401"/>
            <a:ext cx="2623090" cy="615553"/>
          </a:xfrm>
          <a:prstGeom prst="rect">
            <a:avLst/>
          </a:prstGeom>
        </p:spPr>
        <p:txBody>
          <a:bodyPr wrap="square">
            <a:spAutoFit/>
          </a:bodyPr>
          <a:lstStyle/>
          <a:p>
            <a:r>
              <a:rPr lang="en-US" sz="3400" b="1" dirty="0">
                <a:solidFill>
                  <a:schemeClr val="bg1"/>
                </a:solidFill>
                <a:latin typeface="Arial" panose="020B0604020202020204" pitchFamily="34" charset="0"/>
                <a:cs typeface="Arial" panose="020B0604020202020204" pitchFamily="34" charset="0"/>
              </a:rPr>
              <a:t>WELCOME!</a:t>
            </a:r>
          </a:p>
        </p:txBody>
      </p:sp>
      <p:pic>
        <p:nvPicPr>
          <p:cNvPr id="6" name="Picture 5" descr="A picture containing text, clipart, tableware&#10;&#10;Description automatically generated">
            <a:extLst>
              <a:ext uri="{FF2B5EF4-FFF2-40B4-BE49-F238E27FC236}">
                <a16:creationId xmlns:a16="http://schemas.microsoft.com/office/drawing/2014/main" id="{4ADFE6AC-806E-1A47-9CB3-1471B56F4C72}"/>
              </a:ext>
            </a:extLst>
          </p:cNvPr>
          <p:cNvPicPr>
            <a:picLocks noChangeAspect="1"/>
          </p:cNvPicPr>
          <p:nvPr/>
        </p:nvPicPr>
        <p:blipFill>
          <a:blip r:embed="rId4"/>
          <a:stretch>
            <a:fillRect/>
          </a:stretch>
        </p:blipFill>
        <p:spPr>
          <a:xfrm>
            <a:off x="101657" y="93443"/>
            <a:ext cx="2222500" cy="609600"/>
          </a:xfrm>
          <a:prstGeom prst="rect">
            <a:avLst/>
          </a:prstGeom>
        </p:spPr>
      </p:pic>
      <p:pic>
        <p:nvPicPr>
          <p:cNvPr id="9" name="Online Media 8" descr="Welcome to GRUBBRR">
            <a:hlinkClick r:id="" action="ppaction://media"/>
            <a:extLst>
              <a:ext uri="{FF2B5EF4-FFF2-40B4-BE49-F238E27FC236}">
                <a16:creationId xmlns:a16="http://schemas.microsoft.com/office/drawing/2014/main" id="{F28E621B-2CCF-8044-AE42-27741758EC15}"/>
              </a:ext>
            </a:extLst>
          </p:cNvPr>
          <p:cNvPicPr>
            <a:picLocks noGrp="1" noRot="1" noChangeAspect="1"/>
          </p:cNvPicPr>
          <p:nvPr>
            <p:ph idx="1"/>
            <a:videoFile r:link="rId1"/>
          </p:nvPr>
        </p:nvPicPr>
        <p:blipFill>
          <a:blip r:embed="rId5"/>
          <a:stretch>
            <a:fillRect/>
          </a:stretch>
        </p:blipFill>
        <p:spPr>
          <a:xfrm>
            <a:off x="2227263" y="2065338"/>
            <a:ext cx="7735887" cy="4351337"/>
          </a:xfrm>
          <a:prstGeom prst="rect">
            <a:avLst/>
          </a:prstGeom>
        </p:spPr>
      </p:pic>
      <p:sp>
        <p:nvSpPr>
          <p:cNvPr id="4" name="Rectangle 3">
            <a:extLst>
              <a:ext uri="{FF2B5EF4-FFF2-40B4-BE49-F238E27FC236}">
                <a16:creationId xmlns:a16="http://schemas.microsoft.com/office/drawing/2014/main" id="{ADA1BE19-98D3-5645-8CDA-A483CFB04795}"/>
              </a:ext>
            </a:extLst>
          </p:cNvPr>
          <p:cNvSpPr/>
          <p:nvPr/>
        </p:nvSpPr>
        <p:spPr>
          <a:xfrm>
            <a:off x="3161229" y="6416675"/>
            <a:ext cx="5867953" cy="369332"/>
          </a:xfrm>
          <a:prstGeom prst="rect">
            <a:avLst/>
          </a:prstGeom>
        </p:spPr>
        <p:txBody>
          <a:bodyPr wrap="none">
            <a:spAutoFit/>
          </a:bodyPr>
          <a:lstStyle/>
          <a:p>
            <a:r>
              <a:rPr lang="en-US" dirty="0"/>
              <a:t>https://</a:t>
            </a:r>
            <a:r>
              <a:rPr lang="en-US" dirty="0" err="1"/>
              <a:t>player.vimeo.com</a:t>
            </a:r>
            <a:r>
              <a:rPr lang="en-US" dirty="0"/>
              <a:t>/video/545271735?app_id=122963</a:t>
            </a:r>
          </a:p>
        </p:txBody>
      </p:sp>
    </p:spTree>
    <p:extLst>
      <p:ext uri="{BB962C8B-B14F-4D97-AF65-F5344CB8AC3E}">
        <p14:creationId xmlns:p14="http://schemas.microsoft.com/office/powerpoint/2010/main" val="67312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54157" y="6013"/>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Pricing Methods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4" y="1923351"/>
            <a:ext cx="6552799" cy="4760473"/>
          </a:xfrm>
        </p:spPr>
        <p:txBody>
          <a:bodyPr>
            <a:normAutofit lnSpcReduction="1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Tiered</a:t>
            </a:r>
          </a:p>
          <a:p>
            <a:r>
              <a:rPr lang="en-US" sz="2300" dirty="0">
                <a:latin typeface="Poppins" panose="00000500000000000000" pitchFamily="2" charset="0"/>
                <a:ea typeface="Open Sans" panose="020B0606030504020204" pitchFamily="34" charset="0"/>
                <a:cs typeface="Poppins" panose="00000500000000000000" pitchFamily="2" charset="0"/>
              </a:rPr>
              <a:t>Works on a system of qualification to determine which tier a merchant’s transaction falls into</a:t>
            </a:r>
          </a:p>
          <a:p>
            <a:r>
              <a:rPr lang="en-US" sz="2300" dirty="0">
                <a:latin typeface="Poppins" panose="00000500000000000000" pitchFamily="2" charset="0"/>
                <a:ea typeface="Open Sans" panose="020B0606030504020204" pitchFamily="34" charset="0"/>
                <a:cs typeface="Poppins" panose="00000500000000000000" pitchFamily="2" charset="0"/>
              </a:rPr>
              <a:t>Tiers are called bins, rate buckets, or buckets</a:t>
            </a:r>
          </a:p>
          <a:p>
            <a:r>
              <a:rPr lang="en-US" sz="2300" dirty="0">
                <a:latin typeface="Poppins" panose="00000500000000000000" pitchFamily="2" charset="0"/>
                <a:ea typeface="Open Sans" panose="020B0606030504020204" pitchFamily="34" charset="0"/>
                <a:cs typeface="Poppins" panose="00000500000000000000" pitchFamily="2" charset="0"/>
              </a:rPr>
              <a:t>There may be various in-between tiers, as well as differences between credit and debit card charges</a:t>
            </a:r>
          </a:p>
          <a:p>
            <a:r>
              <a:rPr lang="en-US" sz="2300" dirty="0">
                <a:latin typeface="Poppins" panose="00000500000000000000" pitchFamily="2" charset="0"/>
                <a:ea typeface="Open Sans" panose="020B0606030504020204" pitchFamily="34" charset="0"/>
                <a:cs typeface="Poppins" panose="00000500000000000000" pitchFamily="2" charset="0"/>
              </a:rPr>
              <a:t>The Qualified Discount Rate will represent the lowest fees a merchant will pay, and the Non-Qualified Discount rate will be the highest</a:t>
            </a:r>
          </a:p>
        </p:txBody>
      </p:sp>
      <p:pic>
        <p:nvPicPr>
          <p:cNvPr id="6" name="Picture 5">
            <a:extLst>
              <a:ext uri="{FF2B5EF4-FFF2-40B4-BE49-F238E27FC236}">
                <a16:creationId xmlns:a16="http://schemas.microsoft.com/office/drawing/2014/main" id="{44979BFB-FC37-4FE4-BE10-1AC2A3EFDE8C}"/>
              </a:ext>
            </a:extLst>
          </p:cNvPr>
          <p:cNvPicPr>
            <a:picLocks noChangeAspect="1"/>
          </p:cNvPicPr>
          <p:nvPr/>
        </p:nvPicPr>
        <p:blipFill>
          <a:blip r:embed="rId3"/>
          <a:stretch>
            <a:fillRect/>
          </a:stretch>
        </p:blipFill>
        <p:spPr>
          <a:xfrm>
            <a:off x="7315201" y="3429000"/>
            <a:ext cx="4672664" cy="1266057"/>
          </a:xfrm>
          <a:prstGeom prst="rect">
            <a:avLst/>
          </a:prstGeom>
          <a:ln>
            <a:noFill/>
          </a:ln>
        </p:spPr>
      </p:pic>
    </p:spTree>
    <p:extLst>
      <p:ext uri="{BB962C8B-B14F-4D97-AF65-F5344CB8AC3E}">
        <p14:creationId xmlns:p14="http://schemas.microsoft.com/office/powerpoint/2010/main" val="2741060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87868" y="-10776"/>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Pricing Methods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1923351"/>
            <a:ext cx="11557937" cy="4760473"/>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Pro &amp; Cons of Tiered Pricing</a:t>
            </a:r>
            <a:endParaRPr lang="en-US" sz="2500" dirty="0">
              <a:latin typeface="Poppins" panose="00000500000000000000" pitchFamily="2" charset="0"/>
              <a:ea typeface="Open Sans" panose="020B0606030504020204" pitchFamily="34" charset="0"/>
              <a:cs typeface="Poppins" panose="00000500000000000000" pitchFamily="2" charset="0"/>
            </a:endParaRPr>
          </a:p>
          <a:p>
            <a:r>
              <a:rPr lang="en-US" sz="2500" dirty="0">
                <a:latin typeface="Poppins" panose="00000500000000000000" pitchFamily="2" charset="0"/>
                <a:ea typeface="Open Sans" panose="020B0606030504020204" pitchFamily="34" charset="0"/>
                <a:cs typeface="Poppins" panose="00000500000000000000" pitchFamily="2" charset="0"/>
              </a:rPr>
              <a:t>Each tier has its own processing rate, so merchants will always know that they will be charged one of the three rates for every transaction</a:t>
            </a:r>
          </a:p>
          <a:p>
            <a:r>
              <a:rPr lang="en-US" sz="2500" dirty="0">
                <a:latin typeface="Poppins" panose="00000500000000000000" pitchFamily="2" charset="0"/>
                <a:ea typeface="Open Sans" panose="020B0606030504020204" pitchFamily="34" charset="0"/>
                <a:cs typeface="Poppins" panose="00000500000000000000" pitchFamily="2" charset="0"/>
              </a:rPr>
              <a:t>Transactions typically fall into three categories, simplifying the presentation of payment processing statements for merchants</a:t>
            </a:r>
          </a:p>
          <a:p>
            <a:r>
              <a:rPr lang="en-US" sz="2500" dirty="0">
                <a:latin typeface="Poppins" panose="00000500000000000000" pitchFamily="2" charset="0"/>
                <a:ea typeface="Open Sans" panose="020B0606030504020204" pitchFamily="34" charset="0"/>
                <a:cs typeface="Poppins" panose="00000500000000000000" pitchFamily="2" charset="0"/>
              </a:rPr>
              <a:t>Processors advertise their qualified rates – the most attractive ones. Rarely do merchants get these rates</a:t>
            </a:r>
          </a:p>
          <a:p>
            <a:r>
              <a:rPr lang="en-US" sz="2500" dirty="0">
                <a:latin typeface="Poppins" panose="00000500000000000000" pitchFamily="2" charset="0"/>
                <a:ea typeface="Open Sans" panose="020B0606030504020204" pitchFamily="34" charset="0"/>
                <a:cs typeface="Poppins" panose="00000500000000000000" pitchFamily="2" charset="0"/>
              </a:rPr>
              <a:t>Lacks transparency about how the fees break down</a:t>
            </a:r>
          </a:p>
          <a:p>
            <a:endParaRPr lang="en-US" sz="2500" dirty="0">
              <a:latin typeface="Open Sans" panose="020B0606030504020204" pitchFamily="34" charset="0"/>
              <a:ea typeface="Open Sans" panose="020B0606030504020204" pitchFamily="34" charset="0"/>
              <a:cs typeface="Open Sans" panose="020B0606030504020204" pitchFamily="34" charset="0"/>
            </a:endParaRP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44949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A6CD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2A19A9-FD58-A440-B06E-D2FEE6B8EAE4}"/>
              </a:ext>
            </a:extLst>
          </p:cNvPr>
          <p:cNvSpPr txBox="1"/>
          <p:nvPr/>
        </p:nvSpPr>
        <p:spPr>
          <a:xfrm>
            <a:off x="1010411" y="2459503"/>
            <a:ext cx="3270635" cy="1938992"/>
          </a:xfrm>
          <a:prstGeom prst="rect">
            <a:avLst/>
          </a:prstGeom>
          <a:noFill/>
        </p:spPr>
        <p:txBody>
          <a:bodyPr wrap="square" rtlCol="0">
            <a:spAutoFit/>
          </a:bodyPr>
          <a:lstStyle/>
          <a:p>
            <a:pPr algn="r"/>
            <a:endParaRPr lang="en-US" sz="4000" b="1" dirty="0">
              <a:solidFill>
                <a:schemeClr val="bg1"/>
              </a:solidFill>
              <a:latin typeface="Open Sans"/>
              <a:sym typeface="Open Sans"/>
            </a:endParaRPr>
          </a:p>
          <a:p>
            <a:pPr algn="r"/>
            <a:r>
              <a:rPr lang="en-US" sz="4000" b="1" dirty="0">
                <a:solidFill>
                  <a:schemeClr val="bg1"/>
                </a:solidFill>
                <a:latin typeface="Poppins" panose="00000500000000000000" pitchFamily="2" charset="0"/>
                <a:cs typeface="Poppins" panose="00000500000000000000" pitchFamily="2" charset="0"/>
                <a:sym typeface="Open Sans"/>
              </a:rPr>
              <a:t>Pricing Methods</a:t>
            </a:r>
            <a:endParaRPr lang="en-US" sz="4000" dirty="0">
              <a:solidFill>
                <a:schemeClr val="bg1"/>
              </a:solidFill>
              <a:latin typeface="Poppins" panose="00000500000000000000" pitchFamily="2" charset="0"/>
              <a:cs typeface="Poppins" panose="00000500000000000000" pitchFamily="2" charset="0"/>
            </a:endParaRPr>
          </a:p>
        </p:txBody>
      </p:sp>
      <p:cxnSp>
        <p:nvCxnSpPr>
          <p:cNvPr id="4" name="Straight Connector 3">
            <a:extLst>
              <a:ext uri="{FF2B5EF4-FFF2-40B4-BE49-F238E27FC236}">
                <a16:creationId xmlns:a16="http://schemas.microsoft.com/office/drawing/2014/main" id="{BCFFADB8-85E5-834D-A7F6-66D394F5A970}"/>
              </a:ext>
            </a:extLst>
          </p:cNvPr>
          <p:cNvCxnSpPr>
            <a:cxnSpLocks/>
          </p:cNvCxnSpPr>
          <p:nvPr/>
        </p:nvCxnSpPr>
        <p:spPr>
          <a:xfrm>
            <a:off x="4414340" y="2057399"/>
            <a:ext cx="0" cy="2743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6">
            <a:extLst>
              <a:ext uri="{FF2B5EF4-FFF2-40B4-BE49-F238E27FC236}">
                <a16:creationId xmlns:a16="http://schemas.microsoft.com/office/drawing/2014/main" id="{286FA462-7748-E442-9A84-8FA126021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0" y="174176"/>
            <a:ext cx="2144486" cy="54282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A836A7F-F949-4D07-B1F6-B11C5042AD9F}"/>
              </a:ext>
            </a:extLst>
          </p:cNvPr>
          <p:cNvSpPr txBox="1"/>
          <p:nvPr/>
        </p:nvSpPr>
        <p:spPr>
          <a:xfrm>
            <a:off x="5214249" y="312899"/>
            <a:ext cx="6352028" cy="1384995"/>
          </a:xfrm>
          <a:prstGeom prst="rect">
            <a:avLst/>
          </a:prstGeom>
          <a:noFill/>
          <a:ln>
            <a:noFill/>
          </a:ln>
        </p:spPr>
        <p:txBody>
          <a:bodyPr wrap="square" rtlCol="0">
            <a:spAutoFit/>
          </a:bodyPr>
          <a:lstStyle/>
          <a:p>
            <a:pPr algn="ctr"/>
            <a:r>
              <a:rPr lang="en-US" sz="3000" dirty="0">
                <a:solidFill>
                  <a:schemeClr val="bg1"/>
                </a:solidFill>
                <a:latin typeface="Poppins" panose="00000500000000000000" pitchFamily="2" charset="0"/>
                <a:ea typeface="Open Sans" panose="020B0606030504020204" pitchFamily="34" charset="0"/>
                <a:cs typeface="Poppins" panose="00000500000000000000" pitchFamily="2" charset="0"/>
              </a:rPr>
              <a:t>Tiered Pricing</a:t>
            </a:r>
          </a:p>
          <a:p>
            <a:pPr algn="ctr"/>
            <a:r>
              <a:rPr lang="en-US" dirty="0">
                <a:solidFill>
                  <a:schemeClr val="bg1"/>
                </a:solidFill>
                <a:latin typeface="Poppins" panose="00000500000000000000" pitchFamily="2" charset="0"/>
                <a:ea typeface="Open Sans" panose="020B0606030504020204" pitchFamily="34" charset="0"/>
                <a:cs typeface="Poppins" panose="00000500000000000000" pitchFamily="2" charset="0"/>
              </a:rPr>
              <a:t>Customer cards can fall into these tiers based on the type of card being used as payment, how promptly the transaction is settled, and other risk factors.</a:t>
            </a:r>
          </a:p>
        </p:txBody>
      </p:sp>
      <p:sp>
        <p:nvSpPr>
          <p:cNvPr id="23" name="Isosceles Triangle 22">
            <a:extLst>
              <a:ext uri="{FF2B5EF4-FFF2-40B4-BE49-F238E27FC236}">
                <a16:creationId xmlns:a16="http://schemas.microsoft.com/office/drawing/2014/main" id="{39CBCF42-C314-467E-ACE3-F5BFFCDBC269}"/>
              </a:ext>
            </a:extLst>
          </p:cNvPr>
          <p:cNvSpPr/>
          <p:nvPr/>
        </p:nvSpPr>
        <p:spPr>
          <a:xfrm>
            <a:off x="4812544" y="1697894"/>
            <a:ext cx="7155435" cy="4963832"/>
          </a:xfrm>
          <a:prstGeom prst="triangl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solidFill>
              </a:ln>
            </a:endParaRPr>
          </a:p>
        </p:txBody>
      </p:sp>
      <p:cxnSp>
        <p:nvCxnSpPr>
          <p:cNvPr id="25" name="Straight Connector 24">
            <a:extLst>
              <a:ext uri="{FF2B5EF4-FFF2-40B4-BE49-F238E27FC236}">
                <a16:creationId xmlns:a16="http://schemas.microsoft.com/office/drawing/2014/main" id="{1F85D2CA-4EA5-49D6-9BE5-009341E66142}"/>
              </a:ext>
            </a:extLst>
          </p:cNvPr>
          <p:cNvCxnSpPr>
            <a:cxnSpLocks/>
          </p:cNvCxnSpPr>
          <p:nvPr/>
        </p:nvCxnSpPr>
        <p:spPr>
          <a:xfrm>
            <a:off x="6824311" y="3840480"/>
            <a:ext cx="312821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D2D7F1F-39F9-4EFA-BC7B-998E80A7BD96}"/>
              </a:ext>
            </a:extLst>
          </p:cNvPr>
          <p:cNvCxnSpPr>
            <a:cxnSpLocks/>
          </p:cNvCxnSpPr>
          <p:nvPr/>
        </p:nvCxnSpPr>
        <p:spPr>
          <a:xfrm>
            <a:off x="5746282" y="5378917"/>
            <a:ext cx="530351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1087C602-6EAD-4796-ACA2-760BC72B635B}"/>
              </a:ext>
            </a:extLst>
          </p:cNvPr>
          <p:cNvSpPr txBox="1"/>
          <p:nvPr/>
        </p:nvSpPr>
        <p:spPr>
          <a:xfrm rot="18333515">
            <a:off x="6953960" y="2511240"/>
            <a:ext cx="1082348" cy="323165"/>
          </a:xfrm>
          <a:prstGeom prst="rect">
            <a:avLst/>
          </a:prstGeom>
          <a:noFill/>
        </p:spPr>
        <p:txBody>
          <a:bodyPr wrap="none" rtlCol="0">
            <a:spAutoFit/>
          </a:bodyPr>
          <a:lstStyle/>
          <a:p>
            <a:r>
              <a:rPr lang="en-US" sz="1500" b="1" dirty="0">
                <a:solidFill>
                  <a:schemeClr val="bg1"/>
                </a:solidFill>
                <a:latin typeface="Poppins" panose="00000500000000000000" pitchFamily="2" charset="0"/>
                <a:ea typeface="Open Sans" panose="020B0606030504020204" pitchFamily="34" charset="0"/>
                <a:cs typeface="Poppins" panose="00000500000000000000" pitchFamily="2" charset="0"/>
              </a:rPr>
              <a:t>Qualified</a:t>
            </a:r>
          </a:p>
        </p:txBody>
      </p:sp>
      <p:sp>
        <p:nvSpPr>
          <p:cNvPr id="41" name="TextBox 40">
            <a:extLst>
              <a:ext uri="{FF2B5EF4-FFF2-40B4-BE49-F238E27FC236}">
                <a16:creationId xmlns:a16="http://schemas.microsoft.com/office/drawing/2014/main" id="{15C4BC83-CA6E-4563-8EEE-17BFA1D847EE}"/>
              </a:ext>
            </a:extLst>
          </p:cNvPr>
          <p:cNvSpPr txBox="1"/>
          <p:nvPr/>
        </p:nvSpPr>
        <p:spPr>
          <a:xfrm rot="18440562">
            <a:off x="5471521" y="4204756"/>
            <a:ext cx="1561145" cy="323165"/>
          </a:xfrm>
          <a:prstGeom prst="rect">
            <a:avLst/>
          </a:prstGeom>
          <a:noFill/>
        </p:spPr>
        <p:txBody>
          <a:bodyPr wrap="square">
            <a:spAutoFit/>
          </a:bodyPr>
          <a:lstStyle/>
          <a:p>
            <a:r>
              <a:rPr lang="en-US" sz="1500" b="1" dirty="0">
                <a:solidFill>
                  <a:schemeClr val="bg1"/>
                </a:solidFill>
                <a:latin typeface="Poppins" panose="00000500000000000000" pitchFamily="2" charset="0"/>
                <a:ea typeface="Open Sans" panose="020B0606030504020204" pitchFamily="34" charset="0"/>
                <a:cs typeface="Poppins" panose="00000500000000000000" pitchFamily="2" charset="0"/>
              </a:rPr>
              <a:t>Mid-Qualified</a:t>
            </a:r>
          </a:p>
        </p:txBody>
      </p:sp>
      <p:sp>
        <p:nvSpPr>
          <p:cNvPr id="43" name="TextBox 42">
            <a:extLst>
              <a:ext uri="{FF2B5EF4-FFF2-40B4-BE49-F238E27FC236}">
                <a16:creationId xmlns:a16="http://schemas.microsoft.com/office/drawing/2014/main" id="{30726C85-3F5F-4223-A0E2-B2486577439A}"/>
              </a:ext>
            </a:extLst>
          </p:cNvPr>
          <p:cNvSpPr txBox="1"/>
          <p:nvPr/>
        </p:nvSpPr>
        <p:spPr>
          <a:xfrm rot="18345973">
            <a:off x="4227227" y="5677722"/>
            <a:ext cx="1979146" cy="323165"/>
          </a:xfrm>
          <a:prstGeom prst="rect">
            <a:avLst/>
          </a:prstGeom>
          <a:noFill/>
        </p:spPr>
        <p:txBody>
          <a:bodyPr wrap="square">
            <a:spAutoFit/>
          </a:bodyPr>
          <a:lstStyle/>
          <a:p>
            <a:r>
              <a:rPr lang="en-US" sz="1500" b="1" dirty="0">
                <a:solidFill>
                  <a:schemeClr val="bg1"/>
                </a:solidFill>
                <a:latin typeface="Poppins" panose="00000500000000000000" pitchFamily="2" charset="0"/>
                <a:ea typeface="Open Sans" panose="020B0606030504020204" pitchFamily="34" charset="0"/>
                <a:cs typeface="Poppins" panose="00000500000000000000" pitchFamily="2" charset="0"/>
              </a:rPr>
              <a:t>Non-Qualified</a:t>
            </a:r>
          </a:p>
        </p:txBody>
      </p:sp>
      <p:sp>
        <p:nvSpPr>
          <p:cNvPr id="44" name="TextBox 43">
            <a:extLst>
              <a:ext uri="{FF2B5EF4-FFF2-40B4-BE49-F238E27FC236}">
                <a16:creationId xmlns:a16="http://schemas.microsoft.com/office/drawing/2014/main" id="{4C2CDC5E-A3A2-4D88-A0E5-21C69F260F54}"/>
              </a:ext>
            </a:extLst>
          </p:cNvPr>
          <p:cNvSpPr txBox="1"/>
          <p:nvPr/>
        </p:nvSpPr>
        <p:spPr>
          <a:xfrm>
            <a:off x="7159275" y="2828725"/>
            <a:ext cx="2425565" cy="1015663"/>
          </a:xfrm>
          <a:prstGeom prst="rect">
            <a:avLst/>
          </a:prstGeom>
          <a:noFill/>
        </p:spPr>
        <p:txBody>
          <a:bodyPr wrap="square" rtlCol="0">
            <a:spAutoFit/>
          </a:bodyPr>
          <a:lstStyle/>
          <a:p>
            <a:pPr algn="ctr"/>
            <a:r>
              <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rPr>
              <a:t>Lower rate - Generally </a:t>
            </a:r>
          </a:p>
          <a:p>
            <a:pPr algn="ctr"/>
            <a:r>
              <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rPr>
              <a:t>applies to debit cards,</a:t>
            </a:r>
          </a:p>
          <a:p>
            <a:pPr algn="ctr"/>
            <a:r>
              <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rPr>
              <a:t>non-reward based credit</a:t>
            </a:r>
          </a:p>
          <a:p>
            <a:pPr algn="ctr"/>
            <a:r>
              <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rPr>
              <a:t>cards, and swipe/chip - NFC</a:t>
            </a:r>
          </a:p>
          <a:p>
            <a:pPr algn="ctr"/>
            <a:r>
              <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rPr>
              <a:t>Transactions.</a:t>
            </a:r>
          </a:p>
        </p:txBody>
      </p:sp>
      <p:sp>
        <p:nvSpPr>
          <p:cNvPr id="45" name="TextBox 44">
            <a:extLst>
              <a:ext uri="{FF2B5EF4-FFF2-40B4-BE49-F238E27FC236}">
                <a16:creationId xmlns:a16="http://schemas.microsoft.com/office/drawing/2014/main" id="{802B6F7E-9085-480B-B180-3F8928C4DD9D}"/>
              </a:ext>
            </a:extLst>
          </p:cNvPr>
          <p:cNvSpPr txBox="1"/>
          <p:nvPr/>
        </p:nvSpPr>
        <p:spPr>
          <a:xfrm>
            <a:off x="6062782" y="4041023"/>
            <a:ext cx="4686214" cy="1015663"/>
          </a:xfrm>
          <a:prstGeom prst="rect">
            <a:avLst/>
          </a:prstGeom>
          <a:noFill/>
        </p:spPr>
        <p:txBody>
          <a:bodyPr wrap="square" rtlCol="0">
            <a:spAutoFit/>
          </a:bodyPr>
          <a:lstStyle/>
          <a:p>
            <a:pPr algn="ctr"/>
            <a:r>
              <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rPr>
              <a:t>Rates will be applied to card/transactions</a:t>
            </a:r>
          </a:p>
          <a:p>
            <a:pPr algn="ctr"/>
            <a:r>
              <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rPr>
              <a:t>that don’t meet the processor’s standards to be</a:t>
            </a:r>
          </a:p>
          <a:p>
            <a:pPr algn="ctr"/>
            <a:r>
              <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rPr>
              <a:t>qualified. Typically applies to membership rewards</a:t>
            </a:r>
          </a:p>
          <a:p>
            <a:pPr algn="ctr"/>
            <a:r>
              <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rPr>
              <a:t>cards, or manually entered cards. </a:t>
            </a:r>
          </a:p>
          <a:p>
            <a:pPr algn="ctr"/>
            <a:r>
              <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rPr>
              <a:t>Rates are going to be higher than qualified rates.</a:t>
            </a:r>
          </a:p>
        </p:txBody>
      </p:sp>
      <p:sp>
        <p:nvSpPr>
          <p:cNvPr id="46" name="TextBox 45">
            <a:extLst>
              <a:ext uri="{FF2B5EF4-FFF2-40B4-BE49-F238E27FC236}">
                <a16:creationId xmlns:a16="http://schemas.microsoft.com/office/drawing/2014/main" id="{A8FE1899-5D84-45C1-AA5E-2B151B075572}"/>
              </a:ext>
            </a:extLst>
          </p:cNvPr>
          <p:cNvSpPr txBox="1"/>
          <p:nvPr/>
        </p:nvSpPr>
        <p:spPr>
          <a:xfrm>
            <a:off x="5471351" y="5567568"/>
            <a:ext cx="5853379" cy="646331"/>
          </a:xfrm>
          <a:prstGeom prst="rect">
            <a:avLst/>
          </a:prstGeom>
          <a:noFill/>
        </p:spPr>
        <p:txBody>
          <a:bodyPr wrap="square" rtlCol="0">
            <a:spAutoFit/>
          </a:bodyPr>
          <a:lstStyle/>
          <a:p>
            <a:endPar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endParaRPr>
          </a:p>
          <a:p>
            <a:r>
              <a:rPr lang="en-US" sz="1200" dirty="0">
                <a:solidFill>
                  <a:schemeClr val="bg1"/>
                </a:solidFill>
                <a:latin typeface="Poppins" panose="00000500000000000000" pitchFamily="2" charset="0"/>
                <a:ea typeface="Open Sans" panose="020B0606030504020204" pitchFamily="34" charset="0"/>
                <a:cs typeface="Poppins" panose="00000500000000000000" pitchFamily="2" charset="0"/>
              </a:rPr>
              <a:t>    Non-qualified rates are what merchants want to avoid. These rates apply to high-reward credit cards. CNP transactions and corporate cards.</a:t>
            </a:r>
          </a:p>
        </p:txBody>
      </p:sp>
    </p:spTree>
    <p:extLst>
      <p:ext uri="{BB962C8B-B14F-4D97-AF65-F5344CB8AC3E}">
        <p14:creationId xmlns:p14="http://schemas.microsoft.com/office/powerpoint/2010/main" val="2262002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49697" y="6012"/>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Pricing Methods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1923351"/>
            <a:ext cx="11557937" cy="4760473"/>
          </a:xfrm>
        </p:spPr>
        <p:txBody>
          <a:bodyPr>
            <a:normAutofit lnSpcReduction="1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Surcharge</a:t>
            </a:r>
          </a:p>
          <a:p>
            <a:r>
              <a:rPr lang="en-US" sz="2500" dirty="0">
                <a:latin typeface="Poppins" panose="00000500000000000000" pitchFamily="2" charset="0"/>
                <a:ea typeface="Open Sans" panose="020B0606030504020204" pitchFamily="34" charset="0"/>
                <a:cs typeface="Poppins" panose="00000500000000000000" pitchFamily="2" charset="0"/>
              </a:rPr>
              <a:t>Allows merchants to add a percentage checkout fee to a credit card transaction that is paid by the end consumer to help offset the merchant’s credit card processing fees</a:t>
            </a:r>
          </a:p>
          <a:p>
            <a:r>
              <a:rPr lang="en-US" sz="2500" dirty="0">
                <a:latin typeface="Poppins" panose="00000500000000000000" pitchFamily="2" charset="0"/>
                <a:ea typeface="Open Sans" panose="020B0606030504020204" pitchFamily="34" charset="0"/>
                <a:cs typeface="Poppins" panose="00000500000000000000" pitchFamily="2" charset="0"/>
              </a:rPr>
              <a:t>Surcharge </a:t>
            </a:r>
            <a:r>
              <a:rPr lang="en-US" sz="2500" dirty="0">
                <a:solidFill>
                  <a:srgbClr val="FF0000"/>
                </a:solidFill>
                <a:latin typeface="Poppins" panose="00000500000000000000" pitchFamily="2" charset="0"/>
                <a:ea typeface="Open Sans" panose="020B0606030504020204" pitchFamily="34" charset="0"/>
                <a:cs typeface="Poppins" panose="00000500000000000000" pitchFamily="2" charset="0"/>
              </a:rPr>
              <a:t>cannot</a:t>
            </a:r>
            <a:r>
              <a:rPr lang="en-US" sz="2500" dirty="0">
                <a:latin typeface="Poppins" panose="00000500000000000000" pitchFamily="2" charset="0"/>
                <a:ea typeface="Open Sans" panose="020B0606030504020204" pitchFamily="34" charset="0"/>
                <a:cs typeface="Poppins" panose="00000500000000000000" pitchFamily="2" charset="0"/>
              </a:rPr>
              <a:t> be applied to </a:t>
            </a:r>
            <a:r>
              <a:rPr lang="en-US" sz="2500" b="1" dirty="0">
                <a:latin typeface="Poppins" panose="00000500000000000000" pitchFamily="2" charset="0"/>
                <a:ea typeface="Open Sans" panose="020B0606030504020204" pitchFamily="34" charset="0"/>
                <a:cs typeface="Poppins" panose="00000500000000000000" pitchFamily="2" charset="0"/>
              </a:rPr>
              <a:t>debit (signature, PIN, </a:t>
            </a:r>
            <a:r>
              <a:rPr lang="en-US" sz="2500" b="1" dirty="0" err="1">
                <a:latin typeface="Poppins" panose="00000500000000000000" pitchFamily="2" charset="0"/>
                <a:ea typeface="Open Sans" panose="020B0606030504020204" pitchFamily="34" charset="0"/>
                <a:cs typeface="Poppins" panose="00000500000000000000" pitchFamily="2" charset="0"/>
              </a:rPr>
              <a:t>PINless</a:t>
            </a:r>
            <a:r>
              <a:rPr lang="en-US" sz="2500" b="1" dirty="0">
                <a:latin typeface="Poppins" panose="00000500000000000000" pitchFamily="2" charset="0"/>
                <a:ea typeface="Open Sans" panose="020B0606030504020204" pitchFamily="34" charset="0"/>
                <a:cs typeface="Poppins" panose="00000500000000000000" pitchFamily="2" charset="0"/>
              </a:rPr>
              <a:t>) </a:t>
            </a:r>
            <a:r>
              <a:rPr lang="en-US" sz="2500" dirty="0">
                <a:latin typeface="Poppins" panose="00000500000000000000" pitchFamily="2" charset="0"/>
                <a:ea typeface="Open Sans" panose="020B0606030504020204" pitchFamily="34" charset="0"/>
                <a:cs typeface="Poppins" panose="00000500000000000000" pitchFamily="2" charset="0"/>
              </a:rPr>
              <a:t>and </a:t>
            </a:r>
            <a:r>
              <a:rPr lang="en-US" sz="2500" b="1" dirty="0">
                <a:latin typeface="Poppins" panose="00000500000000000000" pitchFamily="2" charset="0"/>
                <a:ea typeface="Open Sans" panose="020B0606030504020204" pitchFamily="34" charset="0"/>
                <a:cs typeface="Poppins" panose="00000500000000000000" pitchFamily="2" charset="0"/>
              </a:rPr>
              <a:t>prepaid cards</a:t>
            </a:r>
          </a:p>
          <a:p>
            <a:r>
              <a:rPr lang="en-US" sz="2500" dirty="0">
                <a:latin typeface="Poppins" panose="00000500000000000000" pitchFamily="2" charset="0"/>
                <a:ea typeface="Open Sans" panose="020B0606030504020204" pitchFamily="34" charset="0"/>
                <a:cs typeface="Poppins" panose="00000500000000000000" pitchFamily="2" charset="0"/>
              </a:rPr>
              <a:t>AMEX ESA merchants are not eligible for surcharging</a:t>
            </a:r>
          </a:p>
          <a:p>
            <a:r>
              <a:rPr lang="en-US" sz="2500" dirty="0">
                <a:latin typeface="Poppins" panose="00000500000000000000" pitchFamily="2" charset="0"/>
                <a:ea typeface="Open Sans" panose="020B0606030504020204" pitchFamily="34" charset="0"/>
                <a:cs typeface="Poppins" panose="00000500000000000000" pitchFamily="2" charset="0"/>
              </a:rPr>
              <a:t>Surcharge fee must be a percentage amount</a:t>
            </a:r>
          </a:p>
          <a:p>
            <a:r>
              <a:rPr lang="en-US" sz="2500" dirty="0">
                <a:latin typeface="Poppins" panose="00000500000000000000" pitchFamily="2" charset="0"/>
                <a:ea typeface="Open Sans" panose="020B0606030504020204" pitchFamily="34" charset="0"/>
                <a:cs typeface="Poppins" panose="00000500000000000000" pitchFamily="2" charset="0"/>
              </a:rPr>
              <a:t>Surcharge fees must be disclosed at the POS, point-of-entry, and separately on every receipt – Full amount must be combined into one transaction</a:t>
            </a:r>
          </a:p>
          <a:p>
            <a:r>
              <a:rPr lang="en-US" sz="2500" dirty="0">
                <a:latin typeface="Poppins" panose="00000500000000000000" pitchFamily="2" charset="0"/>
                <a:ea typeface="Open Sans" panose="020B0606030504020204" pitchFamily="34" charset="0"/>
                <a:cs typeface="Poppins" panose="00000500000000000000" pitchFamily="2" charset="0"/>
              </a:rPr>
              <a:t>Merchants must be in a state/territory that allows surcharging</a:t>
            </a:r>
          </a:p>
        </p:txBody>
      </p:sp>
    </p:spTree>
    <p:extLst>
      <p:ext uri="{BB962C8B-B14F-4D97-AF65-F5344CB8AC3E}">
        <p14:creationId xmlns:p14="http://schemas.microsoft.com/office/powerpoint/2010/main" val="1855624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58618" y="6013"/>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Pricing Methods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1923351"/>
            <a:ext cx="11557937" cy="4760473"/>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Pro &amp; Cons of Surcharging</a:t>
            </a:r>
          </a:p>
          <a:p>
            <a:r>
              <a:rPr lang="en-US" sz="2500" dirty="0">
                <a:latin typeface="Poppins" panose="00000500000000000000" pitchFamily="2" charset="0"/>
                <a:ea typeface="Open Sans" panose="020B0606030504020204" pitchFamily="34" charset="0"/>
                <a:cs typeface="Poppins" panose="00000500000000000000" pitchFamily="2" charset="0"/>
              </a:rPr>
              <a:t>Bigger Margins - Allows merchants to pass their credit card processing costs on to their customers</a:t>
            </a:r>
          </a:p>
          <a:p>
            <a:r>
              <a:rPr lang="en-US" sz="2500" dirty="0">
                <a:latin typeface="Poppins" panose="00000500000000000000" pitchFamily="2" charset="0"/>
                <a:ea typeface="Open Sans" panose="020B0606030504020204" pitchFamily="34" charset="0"/>
                <a:cs typeface="Poppins" panose="00000500000000000000" pitchFamily="2" charset="0"/>
              </a:rPr>
              <a:t>Can’t Surcharge Debit Cards - If most of the transactions are processed via debit card, surcharging is not the answer</a:t>
            </a:r>
          </a:p>
          <a:p>
            <a:r>
              <a:rPr lang="en-US" sz="2500" dirty="0">
                <a:latin typeface="Poppins" panose="00000500000000000000" pitchFamily="2" charset="0"/>
                <a:ea typeface="Open Sans" panose="020B0606030504020204" pitchFamily="34" charset="0"/>
                <a:cs typeface="Poppins" panose="00000500000000000000" pitchFamily="2" charset="0"/>
              </a:rPr>
              <a:t>Might Be Illegal – Depending on where the merchant resides, surcharging may not be an option</a:t>
            </a:r>
          </a:p>
          <a:p>
            <a:r>
              <a:rPr lang="en-US" sz="2500" dirty="0">
                <a:latin typeface="Poppins" panose="00000500000000000000" pitchFamily="2" charset="0"/>
                <a:ea typeface="Open Sans" panose="020B0606030504020204" pitchFamily="34" charset="0"/>
                <a:cs typeface="Poppins" panose="00000500000000000000" pitchFamily="2" charset="0"/>
              </a:rPr>
              <a:t>Customer Backlash – Some customers won’t take kindly to having to pay more to use a credit card</a:t>
            </a: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11792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A6CD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2A19A9-FD58-A440-B06E-D2FEE6B8EAE4}"/>
              </a:ext>
            </a:extLst>
          </p:cNvPr>
          <p:cNvSpPr txBox="1"/>
          <p:nvPr/>
        </p:nvSpPr>
        <p:spPr>
          <a:xfrm>
            <a:off x="1010411" y="2459503"/>
            <a:ext cx="3270635" cy="1938992"/>
          </a:xfrm>
          <a:prstGeom prst="rect">
            <a:avLst/>
          </a:prstGeom>
          <a:noFill/>
        </p:spPr>
        <p:txBody>
          <a:bodyPr wrap="square" rtlCol="0">
            <a:spAutoFit/>
          </a:bodyPr>
          <a:lstStyle/>
          <a:p>
            <a:pPr algn="r"/>
            <a:endParaRPr lang="en-US" sz="4000" b="1" dirty="0">
              <a:solidFill>
                <a:schemeClr val="bg1"/>
              </a:solidFill>
              <a:latin typeface="Open Sans"/>
              <a:sym typeface="Open Sans"/>
            </a:endParaRPr>
          </a:p>
          <a:p>
            <a:pPr algn="r"/>
            <a:r>
              <a:rPr lang="en-US" sz="4000" b="1" dirty="0">
                <a:solidFill>
                  <a:schemeClr val="bg1"/>
                </a:solidFill>
                <a:latin typeface="Poppins" panose="00000500000000000000" pitchFamily="2" charset="0"/>
                <a:cs typeface="Poppins" panose="00000500000000000000" pitchFamily="2" charset="0"/>
                <a:sym typeface="Open Sans"/>
              </a:rPr>
              <a:t>Pricing Methods</a:t>
            </a:r>
            <a:endParaRPr lang="en-US" sz="4000" dirty="0">
              <a:solidFill>
                <a:schemeClr val="bg1"/>
              </a:solidFill>
              <a:latin typeface="Poppins" panose="00000500000000000000" pitchFamily="2" charset="0"/>
              <a:cs typeface="Poppins" panose="00000500000000000000" pitchFamily="2" charset="0"/>
            </a:endParaRPr>
          </a:p>
        </p:txBody>
      </p:sp>
      <p:cxnSp>
        <p:nvCxnSpPr>
          <p:cNvPr id="4" name="Straight Connector 3">
            <a:extLst>
              <a:ext uri="{FF2B5EF4-FFF2-40B4-BE49-F238E27FC236}">
                <a16:creationId xmlns:a16="http://schemas.microsoft.com/office/drawing/2014/main" id="{BCFFADB8-85E5-834D-A7F6-66D394F5A970}"/>
              </a:ext>
            </a:extLst>
          </p:cNvPr>
          <p:cNvCxnSpPr>
            <a:cxnSpLocks/>
          </p:cNvCxnSpPr>
          <p:nvPr/>
        </p:nvCxnSpPr>
        <p:spPr>
          <a:xfrm>
            <a:off x="4414340" y="2057399"/>
            <a:ext cx="0" cy="2743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6">
            <a:extLst>
              <a:ext uri="{FF2B5EF4-FFF2-40B4-BE49-F238E27FC236}">
                <a16:creationId xmlns:a16="http://schemas.microsoft.com/office/drawing/2014/main" id="{286FA462-7748-E442-9A84-8FA126021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0" y="174176"/>
            <a:ext cx="2144486" cy="54282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A836A7F-F949-4D07-B1F6-B11C5042AD9F}"/>
              </a:ext>
            </a:extLst>
          </p:cNvPr>
          <p:cNvSpPr txBox="1"/>
          <p:nvPr/>
        </p:nvSpPr>
        <p:spPr>
          <a:xfrm>
            <a:off x="5214249" y="312899"/>
            <a:ext cx="6352028" cy="830997"/>
          </a:xfrm>
          <a:prstGeom prst="rect">
            <a:avLst/>
          </a:prstGeom>
          <a:noFill/>
          <a:ln>
            <a:noFill/>
          </a:ln>
        </p:spPr>
        <p:txBody>
          <a:bodyPr wrap="square" rtlCol="0">
            <a:spAutoFit/>
          </a:bodyPr>
          <a:lstStyle/>
          <a:p>
            <a:pPr algn="ctr"/>
            <a:r>
              <a:rPr lang="en-US" sz="3000" dirty="0">
                <a:solidFill>
                  <a:schemeClr val="bg1"/>
                </a:solidFill>
                <a:latin typeface="Poppins" panose="00000500000000000000" pitchFamily="2" charset="0"/>
                <a:ea typeface="Open Sans" panose="020B0606030504020204" pitchFamily="34" charset="0"/>
                <a:cs typeface="Poppins" panose="00000500000000000000" pitchFamily="2" charset="0"/>
              </a:rPr>
              <a:t>Surcharge Pricing</a:t>
            </a:r>
          </a:p>
          <a:p>
            <a:pPr algn="ctr"/>
            <a:r>
              <a:rPr lang="en-US" dirty="0">
                <a:solidFill>
                  <a:schemeClr val="bg1"/>
                </a:solidFill>
                <a:latin typeface="Poppins" panose="00000500000000000000" pitchFamily="2" charset="0"/>
                <a:ea typeface="Open Sans" panose="020B0606030504020204" pitchFamily="34" charset="0"/>
                <a:cs typeface="Poppins" panose="00000500000000000000" pitchFamily="2" charset="0"/>
              </a:rPr>
              <a:t>How does Surcharge work?</a:t>
            </a:r>
          </a:p>
        </p:txBody>
      </p:sp>
      <p:pic>
        <p:nvPicPr>
          <p:cNvPr id="11" name="Picture 10">
            <a:extLst>
              <a:ext uri="{FF2B5EF4-FFF2-40B4-BE49-F238E27FC236}">
                <a16:creationId xmlns:a16="http://schemas.microsoft.com/office/drawing/2014/main" id="{574C4390-8E5A-4925-81E8-85841D3CE5D8}"/>
              </a:ext>
            </a:extLst>
          </p:cNvPr>
          <p:cNvPicPr>
            <a:picLocks noChangeAspect="1"/>
          </p:cNvPicPr>
          <p:nvPr/>
        </p:nvPicPr>
        <p:blipFill>
          <a:blip r:embed="rId4"/>
          <a:stretch>
            <a:fillRect/>
          </a:stretch>
        </p:blipFill>
        <p:spPr>
          <a:xfrm>
            <a:off x="4608446" y="3428999"/>
            <a:ext cx="4863860" cy="2180231"/>
          </a:xfrm>
          <a:prstGeom prst="rect">
            <a:avLst/>
          </a:prstGeom>
        </p:spPr>
      </p:pic>
      <p:graphicFrame>
        <p:nvGraphicFramePr>
          <p:cNvPr id="12" name="Diagram 11">
            <a:extLst>
              <a:ext uri="{FF2B5EF4-FFF2-40B4-BE49-F238E27FC236}">
                <a16:creationId xmlns:a16="http://schemas.microsoft.com/office/drawing/2014/main" id="{DAAFA58E-6C5C-496A-8E3E-8E3CFF639E31}"/>
              </a:ext>
            </a:extLst>
          </p:cNvPr>
          <p:cNvGraphicFramePr/>
          <p:nvPr>
            <p:extLst>
              <p:ext uri="{D42A27DB-BD31-4B8C-83A1-F6EECF244321}">
                <p14:modId xmlns:p14="http://schemas.microsoft.com/office/powerpoint/2010/main" val="1694897583"/>
              </p:ext>
            </p:extLst>
          </p:nvPr>
        </p:nvGraphicFramePr>
        <p:xfrm>
          <a:off x="5737183" y="1095770"/>
          <a:ext cx="5306162" cy="29248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58731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54156" y="39592"/>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Pricing Methods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1923351"/>
            <a:ext cx="11557937" cy="4760473"/>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Cash Discount</a:t>
            </a:r>
          </a:p>
          <a:p>
            <a:r>
              <a:rPr lang="en-US" sz="2500" dirty="0">
                <a:latin typeface="Poppins" panose="00000500000000000000" pitchFamily="2" charset="0"/>
                <a:ea typeface="Open Sans" panose="020B0606030504020204" pitchFamily="34" charset="0"/>
                <a:cs typeface="Poppins" panose="00000500000000000000" pitchFamily="2" charset="0"/>
              </a:rPr>
              <a:t>When a merchant displays credit card prices and offers a discount for customers who pay with cash</a:t>
            </a:r>
          </a:p>
          <a:p>
            <a:r>
              <a:rPr lang="en-US" sz="2500" dirty="0">
                <a:latin typeface="Poppins" panose="00000500000000000000" pitchFamily="2" charset="0"/>
                <a:ea typeface="Open Sans" panose="020B0606030504020204" pitchFamily="34" charset="0"/>
                <a:cs typeface="Poppins" panose="00000500000000000000" pitchFamily="2" charset="0"/>
              </a:rPr>
              <a:t>Merchants cannot add a fee on top of the usual price and then give a discount</a:t>
            </a:r>
          </a:p>
          <a:p>
            <a:r>
              <a:rPr lang="en-US" sz="2500" dirty="0">
                <a:latin typeface="Poppins" panose="00000500000000000000" pitchFamily="2" charset="0"/>
                <a:ea typeface="Open Sans" panose="020B0606030504020204" pitchFamily="34" charset="0"/>
                <a:cs typeface="Poppins" panose="00000500000000000000" pitchFamily="2" charset="0"/>
              </a:rPr>
              <a:t>Cash discount must be a reduction from advertised/displayed price</a:t>
            </a:r>
          </a:p>
          <a:p>
            <a:r>
              <a:rPr lang="en-US" sz="2500" b="1" dirty="0">
                <a:latin typeface="Poppins" panose="00000500000000000000" pitchFamily="2" charset="0"/>
                <a:ea typeface="Open Sans" panose="020B0606030504020204" pitchFamily="34" charset="0"/>
                <a:cs typeface="Poppins" panose="00000500000000000000" pitchFamily="2" charset="0"/>
              </a:rPr>
              <a:t>Shelf price must reflect credit card price</a:t>
            </a:r>
          </a:p>
          <a:p>
            <a:r>
              <a:rPr lang="en-US" sz="2500" dirty="0">
                <a:latin typeface="Poppins" panose="00000500000000000000" pitchFamily="2" charset="0"/>
                <a:ea typeface="Open Sans" panose="020B0606030504020204" pitchFamily="34" charset="0"/>
                <a:cs typeface="Poppins" panose="00000500000000000000" pitchFamily="2" charset="0"/>
              </a:rPr>
              <a:t>Signage must be posted at the POS</a:t>
            </a:r>
          </a:p>
        </p:txBody>
      </p:sp>
    </p:spTree>
    <p:extLst>
      <p:ext uri="{BB962C8B-B14F-4D97-AF65-F5344CB8AC3E}">
        <p14:creationId xmlns:p14="http://schemas.microsoft.com/office/powerpoint/2010/main" val="3237170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54157" y="39592"/>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Pricing Methods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1923351"/>
            <a:ext cx="11557937" cy="4760473"/>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Pros &amp; Cons of Cash Discount </a:t>
            </a:r>
          </a:p>
          <a:p>
            <a:r>
              <a:rPr lang="en-US" sz="2500" dirty="0">
                <a:latin typeface="Poppins" panose="00000500000000000000" pitchFamily="2" charset="0"/>
                <a:ea typeface="Open Sans" panose="020B0606030504020204" pitchFamily="34" charset="0"/>
                <a:cs typeface="Poppins" panose="00000500000000000000" pitchFamily="2" charset="0"/>
              </a:rPr>
              <a:t>Reduce Fees – reducing or eliminating up to 100% of card processing fees associated with accepting credit cards</a:t>
            </a:r>
          </a:p>
          <a:p>
            <a:r>
              <a:rPr lang="en-US" sz="2500" dirty="0">
                <a:latin typeface="Poppins" panose="00000500000000000000" pitchFamily="2" charset="0"/>
                <a:ea typeface="Open Sans" panose="020B0606030504020204" pitchFamily="34" charset="0"/>
                <a:cs typeface="Poppins" panose="00000500000000000000" pitchFamily="2" charset="0"/>
              </a:rPr>
              <a:t>When customers are encouraged to pay with cash, merchants will significantly reduce the risk of chargebacks, pricing disputes, data breaches, fraud, and other complications </a:t>
            </a:r>
          </a:p>
          <a:p>
            <a:r>
              <a:rPr lang="en-US" sz="2500" dirty="0">
                <a:latin typeface="Poppins" panose="00000500000000000000" pitchFamily="2" charset="0"/>
                <a:ea typeface="Open Sans" panose="020B0606030504020204" pitchFamily="34" charset="0"/>
                <a:cs typeface="Poppins" panose="00000500000000000000" pitchFamily="2" charset="0"/>
              </a:rPr>
              <a:t>Some customers may not carry cash – lots of people simply don’t carry cash anymore. Customers opposed to making the purchase without getting a discount may walk out without buying anything</a:t>
            </a:r>
          </a:p>
          <a:p>
            <a:r>
              <a:rPr lang="en-US" sz="2500" dirty="0">
                <a:latin typeface="Poppins" panose="00000500000000000000" pitchFamily="2" charset="0"/>
                <a:ea typeface="Open Sans" panose="020B0606030504020204" pitchFamily="34" charset="0"/>
                <a:cs typeface="Poppins" panose="00000500000000000000" pitchFamily="2" charset="0"/>
              </a:rPr>
              <a:t>Potential drop in sales – Multiple studies have shown that consumers spend more when using credit cards</a:t>
            </a: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28363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A6CD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2A19A9-FD58-A440-B06E-D2FEE6B8EAE4}"/>
              </a:ext>
            </a:extLst>
          </p:cNvPr>
          <p:cNvSpPr txBox="1"/>
          <p:nvPr/>
        </p:nvSpPr>
        <p:spPr>
          <a:xfrm>
            <a:off x="1010411" y="2459503"/>
            <a:ext cx="3270635" cy="1938992"/>
          </a:xfrm>
          <a:prstGeom prst="rect">
            <a:avLst/>
          </a:prstGeom>
          <a:noFill/>
        </p:spPr>
        <p:txBody>
          <a:bodyPr wrap="square" rtlCol="0">
            <a:spAutoFit/>
          </a:bodyPr>
          <a:lstStyle/>
          <a:p>
            <a:pPr algn="r"/>
            <a:endParaRPr lang="en-US" sz="4000" b="1" dirty="0">
              <a:solidFill>
                <a:schemeClr val="bg1"/>
              </a:solidFill>
              <a:latin typeface="Open Sans"/>
              <a:sym typeface="Open Sans"/>
            </a:endParaRPr>
          </a:p>
          <a:p>
            <a:pPr algn="r"/>
            <a:r>
              <a:rPr lang="en-US" sz="4000" b="1" dirty="0">
                <a:solidFill>
                  <a:schemeClr val="bg1"/>
                </a:solidFill>
                <a:latin typeface="Poppins" panose="00000500000000000000" pitchFamily="2" charset="0"/>
                <a:cs typeface="Poppins" panose="00000500000000000000" pitchFamily="2" charset="0"/>
                <a:sym typeface="Open Sans"/>
              </a:rPr>
              <a:t>Pricing Methods</a:t>
            </a:r>
            <a:endParaRPr lang="en-US" sz="4000" dirty="0">
              <a:solidFill>
                <a:schemeClr val="bg1"/>
              </a:solidFill>
              <a:latin typeface="Poppins" panose="00000500000000000000" pitchFamily="2" charset="0"/>
              <a:cs typeface="Poppins" panose="00000500000000000000" pitchFamily="2" charset="0"/>
            </a:endParaRPr>
          </a:p>
        </p:txBody>
      </p:sp>
      <p:cxnSp>
        <p:nvCxnSpPr>
          <p:cNvPr id="4" name="Straight Connector 3">
            <a:extLst>
              <a:ext uri="{FF2B5EF4-FFF2-40B4-BE49-F238E27FC236}">
                <a16:creationId xmlns:a16="http://schemas.microsoft.com/office/drawing/2014/main" id="{BCFFADB8-85E5-834D-A7F6-66D394F5A970}"/>
              </a:ext>
            </a:extLst>
          </p:cNvPr>
          <p:cNvCxnSpPr>
            <a:cxnSpLocks/>
          </p:cNvCxnSpPr>
          <p:nvPr/>
        </p:nvCxnSpPr>
        <p:spPr>
          <a:xfrm>
            <a:off x="4414340" y="2057399"/>
            <a:ext cx="0" cy="2743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6">
            <a:extLst>
              <a:ext uri="{FF2B5EF4-FFF2-40B4-BE49-F238E27FC236}">
                <a16:creationId xmlns:a16="http://schemas.microsoft.com/office/drawing/2014/main" id="{286FA462-7748-E442-9A84-8FA126021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0" y="174176"/>
            <a:ext cx="2144486" cy="54282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A836A7F-F949-4D07-B1F6-B11C5042AD9F}"/>
              </a:ext>
            </a:extLst>
          </p:cNvPr>
          <p:cNvSpPr txBox="1"/>
          <p:nvPr/>
        </p:nvSpPr>
        <p:spPr>
          <a:xfrm>
            <a:off x="5214249" y="312899"/>
            <a:ext cx="6352028" cy="1077218"/>
          </a:xfrm>
          <a:prstGeom prst="rect">
            <a:avLst/>
          </a:prstGeom>
          <a:noFill/>
          <a:ln>
            <a:noFill/>
          </a:ln>
        </p:spPr>
        <p:txBody>
          <a:bodyPr wrap="square" rtlCol="0">
            <a:spAutoFit/>
          </a:bodyPr>
          <a:lstStyle/>
          <a:p>
            <a:pPr algn="ctr"/>
            <a:r>
              <a:rPr lang="en-US" sz="1600" dirty="0">
                <a:solidFill>
                  <a:schemeClr val="bg1"/>
                </a:solidFill>
                <a:latin typeface="Poppins" panose="00000500000000000000" pitchFamily="2" charset="0"/>
                <a:ea typeface="Open Sans" panose="020B0606030504020204" pitchFamily="34" charset="0"/>
                <a:cs typeface="Poppins" panose="00000500000000000000" pitchFamily="2" charset="0"/>
              </a:rPr>
              <a:t>Cash Discount Pricing</a:t>
            </a:r>
          </a:p>
          <a:p>
            <a:pPr algn="ctr"/>
            <a:r>
              <a:rPr lang="en-US" sz="1600" b="0" i="0" u="none" strike="noStrike" baseline="0" dirty="0">
                <a:solidFill>
                  <a:schemeClr val="bg1"/>
                </a:solidFill>
                <a:latin typeface="Poppins" panose="00000500000000000000" pitchFamily="2" charset="0"/>
                <a:cs typeface="Poppins" panose="00000500000000000000" pitchFamily="2" charset="0"/>
              </a:rPr>
              <a:t>Merchants can apply an immediate discount at the POS for payments made with cash, debit cards, and checks.</a:t>
            </a:r>
          </a:p>
          <a:p>
            <a:pPr algn="ctr"/>
            <a:r>
              <a:rPr lang="en-US" sz="1600" b="0" i="0" u="none" strike="noStrike" baseline="0" dirty="0">
                <a:solidFill>
                  <a:schemeClr val="bg1"/>
                </a:solidFill>
                <a:latin typeface="Poppins" panose="00000500000000000000" pitchFamily="2" charset="0"/>
                <a:cs typeface="Poppins" panose="00000500000000000000" pitchFamily="2" charset="0"/>
              </a:rPr>
              <a:t>This discount applies to the standard, posted list price.</a:t>
            </a:r>
            <a:endParaRPr lang="en-US" sz="1600" dirty="0">
              <a:solidFill>
                <a:schemeClr val="bg1"/>
              </a:solidFill>
              <a:latin typeface="Poppins" panose="00000500000000000000" pitchFamily="2" charset="0"/>
              <a:ea typeface="Open Sans" panose="020B0606030504020204" pitchFamily="34" charset="0"/>
              <a:cs typeface="Poppins" panose="00000500000000000000" pitchFamily="2" charset="0"/>
            </a:endParaRPr>
          </a:p>
        </p:txBody>
      </p:sp>
      <p:pic>
        <p:nvPicPr>
          <p:cNvPr id="5" name="Picture 4">
            <a:extLst>
              <a:ext uri="{FF2B5EF4-FFF2-40B4-BE49-F238E27FC236}">
                <a16:creationId xmlns:a16="http://schemas.microsoft.com/office/drawing/2014/main" id="{28F3A423-40EF-CFC3-B0E2-D9485D3E6566}"/>
              </a:ext>
            </a:extLst>
          </p:cNvPr>
          <p:cNvPicPr>
            <a:picLocks noChangeAspect="1"/>
          </p:cNvPicPr>
          <p:nvPr/>
        </p:nvPicPr>
        <p:blipFill>
          <a:blip r:embed="rId4"/>
          <a:stretch>
            <a:fillRect/>
          </a:stretch>
        </p:blipFill>
        <p:spPr>
          <a:xfrm>
            <a:off x="4876746" y="2057399"/>
            <a:ext cx="7027033" cy="3958411"/>
          </a:xfrm>
          <a:prstGeom prst="rect">
            <a:avLst/>
          </a:prstGeom>
        </p:spPr>
      </p:pic>
    </p:spTree>
    <p:extLst>
      <p:ext uri="{BB962C8B-B14F-4D97-AF65-F5344CB8AC3E}">
        <p14:creationId xmlns:p14="http://schemas.microsoft.com/office/powerpoint/2010/main" val="2924200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76459" y="-27567"/>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Pricing Methods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1923351"/>
            <a:ext cx="11557937" cy="4760473"/>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Flat Rate</a:t>
            </a:r>
          </a:p>
          <a:p>
            <a:r>
              <a:rPr lang="en-US" sz="2500" dirty="0">
                <a:latin typeface="Poppins" panose="00000500000000000000" pitchFamily="2" charset="0"/>
                <a:ea typeface="Open Sans" panose="020B0606030504020204" pitchFamily="34" charset="0"/>
                <a:cs typeface="Poppins" panose="00000500000000000000" pitchFamily="2" charset="0"/>
              </a:rPr>
              <a:t>Flat–rate credit card processing is a payment model that combines interchange fees and processor markups into a consistent, standardized fee for all transactions of its type</a:t>
            </a:r>
          </a:p>
          <a:p>
            <a:r>
              <a:rPr lang="en-US" sz="2500" dirty="0">
                <a:latin typeface="Poppins" panose="00000500000000000000" pitchFamily="2" charset="0"/>
                <a:ea typeface="Open Sans" panose="020B0606030504020204" pitchFamily="34" charset="0"/>
                <a:cs typeface="Poppins" panose="00000500000000000000" pitchFamily="2" charset="0"/>
              </a:rPr>
              <a:t>Payment structure is easy to understand but it is not always the most cost-effective option</a:t>
            </a:r>
          </a:p>
          <a:p>
            <a:r>
              <a:rPr lang="en-US" sz="2500" dirty="0">
                <a:latin typeface="Poppins" panose="00000500000000000000" pitchFamily="2" charset="0"/>
                <a:ea typeface="Open Sans" panose="020B0606030504020204" pitchFamily="34" charset="0"/>
                <a:cs typeface="Poppins" panose="00000500000000000000" pitchFamily="2" charset="0"/>
              </a:rPr>
              <a:t>Common flat rates are currently around 2.6% and 3.5% on the variable side and between $0.05 to $0.50 on the fixed fee side</a:t>
            </a:r>
          </a:p>
          <a:p>
            <a:pPr marL="0" indent="0">
              <a:buNone/>
            </a:pPr>
            <a:endParaRPr lang="en-US" sz="2500" dirty="0">
              <a:latin typeface="Open Sans" panose="020B0606030504020204" pitchFamily="34" charset="0"/>
              <a:ea typeface="Open Sans" panose="020B0606030504020204" pitchFamily="34" charset="0"/>
              <a:cs typeface="Open Sans" panose="020B0606030504020204" pitchFamily="34" charset="0"/>
            </a:endParaRP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2955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A6CD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2A19A9-FD58-A440-B06E-D2FEE6B8EAE4}"/>
              </a:ext>
            </a:extLst>
          </p:cNvPr>
          <p:cNvSpPr txBox="1"/>
          <p:nvPr/>
        </p:nvSpPr>
        <p:spPr>
          <a:xfrm>
            <a:off x="298384" y="2290813"/>
            <a:ext cx="3982663" cy="1938992"/>
          </a:xfrm>
          <a:prstGeom prst="rect">
            <a:avLst/>
          </a:prstGeom>
          <a:noFill/>
        </p:spPr>
        <p:txBody>
          <a:bodyPr wrap="square" rtlCol="0">
            <a:spAutoFit/>
          </a:bodyPr>
          <a:lstStyle/>
          <a:p>
            <a:pPr algn="r"/>
            <a:endParaRPr lang="en-US" sz="4000" b="1" dirty="0">
              <a:solidFill>
                <a:schemeClr val="bg1"/>
              </a:solidFill>
              <a:latin typeface="Open Sans"/>
              <a:sym typeface="Open Sans"/>
            </a:endParaRPr>
          </a:p>
          <a:p>
            <a:pPr algn="r"/>
            <a:r>
              <a:rPr lang="en-US" sz="4000" b="1" dirty="0">
                <a:solidFill>
                  <a:schemeClr val="bg1"/>
                </a:solidFill>
                <a:latin typeface="Poppins" panose="00000500000000000000" pitchFamily="2" charset="0"/>
                <a:cs typeface="Poppins" panose="00000500000000000000" pitchFamily="2" charset="0"/>
                <a:sym typeface="Open Sans"/>
              </a:rPr>
              <a:t>Table of Contents</a:t>
            </a:r>
            <a:endParaRPr lang="en-US" sz="4000" dirty="0">
              <a:solidFill>
                <a:schemeClr val="bg1"/>
              </a:solidFill>
              <a:latin typeface="Poppins" panose="00000500000000000000" pitchFamily="2" charset="0"/>
              <a:cs typeface="Poppins" panose="00000500000000000000" pitchFamily="2" charset="0"/>
            </a:endParaRPr>
          </a:p>
        </p:txBody>
      </p:sp>
      <p:cxnSp>
        <p:nvCxnSpPr>
          <p:cNvPr id="4" name="Straight Connector 3">
            <a:extLst>
              <a:ext uri="{FF2B5EF4-FFF2-40B4-BE49-F238E27FC236}">
                <a16:creationId xmlns:a16="http://schemas.microsoft.com/office/drawing/2014/main" id="{BCFFADB8-85E5-834D-A7F6-66D394F5A970}"/>
              </a:ext>
            </a:extLst>
          </p:cNvPr>
          <p:cNvCxnSpPr>
            <a:cxnSpLocks/>
          </p:cNvCxnSpPr>
          <p:nvPr/>
        </p:nvCxnSpPr>
        <p:spPr>
          <a:xfrm>
            <a:off x="4414340" y="2057399"/>
            <a:ext cx="0" cy="2743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CC9B9EE-468D-ED40-ABD3-66C584B9CE0B}"/>
              </a:ext>
            </a:extLst>
          </p:cNvPr>
          <p:cNvSpPr/>
          <p:nvPr/>
        </p:nvSpPr>
        <p:spPr>
          <a:xfrm>
            <a:off x="4803819" y="1192020"/>
            <a:ext cx="6377768" cy="4473958"/>
          </a:xfrm>
          <a:prstGeom prst="rect">
            <a:avLst/>
          </a:prstGeom>
        </p:spPr>
        <p:txBody>
          <a:bodyPr vert="horz" lIns="91440" tIns="45720" rIns="91440" bIns="45720" rtlCol="0" anchor="ctr">
            <a:normAutofit/>
          </a:bodyPr>
          <a:lstStyle/>
          <a:p>
            <a:pPr marL="285750" indent="-228600">
              <a:lnSpc>
                <a:spcPct val="110000"/>
              </a:lnSpc>
              <a:spcAft>
                <a:spcPts val="600"/>
              </a:spcAft>
              <a:buFont typeface="Arial" panose="020B0604020202020204" pitchFamily="34" charset="0"/>
              <a:buChar char="•"/>
            </a:pPr>
            <a:r>
              <a:rPr lang="en-US" sz="2400" dirty="0">
                <a:solidFill>
                  <a:schemeClr val="bg1"/>
                </a:solidFill>
                <a:latin typeface="Poppins" panose="00000500000000000000" pitchFamily="2" charset="0"/>
                <a:cs typeface="Poppins" panose="00000500000000000000" pitchFamily="2" charset="0"/>
                <a:sym typeface="Open Sans"/>
              </a:rPr>
              <a:t>TouchSuite Overview</a:t>
            </a:r>
          </a:p>
          <a:p>
            <a:pPr marL="285750" indent="-228600">
              <a:lnSpc>
                <a:spcPct val="110000"/>
              </a:lnSpc>
              <a:spcAft>
                <a:spcPts val="600"/>
              </a:spcAft>
              <a:buFont typeface="Arial" panose="020B0604020202020204" pitchFamily="34" charset="0"/>
              <a:buChar char="•"/>
            </a:pPr>
            <a:r>
              <a:rPr lang="en-US" sz="2400" dirty="0">
                <a:solidFill>
                  <a:schemeClr val="bg1"/>
                </a:solidFill>
                <a:latin typeface="Poppins" panose="00000500000000000000" pitchFamily="2" charset="0"/>
                <a:cs typeface="Poppins" panose="00000500000000000000" pitchFamily="2" charset="0"/>
                <a:sym typeface="Open Sans"/>
              </a:rPr>
              <a:t>Merchant Processing</a:t>
            </a:r>
          </a:p>
          <a:p>
            <a:pPr marL="285750" indent="-228600">
              <a:lnSpc>
                <a:spcPct val="110000"/>
              </a:lnSpc>
              <a:spcAft>
                <a:spcPts val="600"/>
              </a:spcAft>
              <a:buFont typeface="Arial" panose="020B0604020202020204" pitchFamily="34" charset="0"/>
              <a:buChar char="•"/>
            </a:pPr>
            <a:r>
              <a:rPr lang="en-US" sz="2400" dirty="0">
                <a:solidFill>
                  <a:schemeClr val="bg1"/>
                </a:solidFill>
                <a:latin typeface="Poppins" panose="00000500000000000000" pitchFamily="2" charset="0"/>
                <a:cs typeface="Poppins" panose="00000500000000000000" pitchFamily="2" charset="0"/>
                <a:sym typeface="Open Sans"/>
              </a:rPr>
              <a:t>Pricing Methods</a:t>
            </a:r>
          </a:p>
          <a:p>
            <a:pPr marL="285750" indent="-228600">
              <a:lnSpc>
                <a:spcPct val="110000"/>
              </a:lnSpc>
              <a:spcAft>
                <a:spcPts val="600"/>
              </a:spcAft>
              <a:buFont typeface="Arial" panose="020B0604020202020204" pitchFamily="34" charset="0"/>
              <a:buChar char="•"/>
            </a:pPr>
            <a:r>
              <a:rPr lang="en-US" sz="2400" dirty="0">
                <a:solidFill>
                  <a:schemeClr val="bg1"/>
                </a:solidFill>
                <a:latin typeface="Poppins" panose="00000500000000000000" pitchFamily="2" charset="0"/>
                <a:cs typeface="Poppins" panose="00000500000000000000" pitchFamily="2" charset="0"/>
                <a:sym typeface="Open Sans"/>
              </a:rPr>
              <a:t>GRUBBRR</a:t>
            </a:r>
          </a:p>
          <a:p>
            <a:pPr marL="285750" indent="-228600">
              <a:lnSpc>
                <a:spcPct val="110000"/>
              </a:lnSpc>
              <a:spcAft>
                <a:spcPts val="600"/>
              </a:spcAft>
              <a:buFont typeface="Arial" panose="020B0604020202020204" pitchFamily="34" charset="0"/>
              <a:buChar char="•"/>
            </a:pPr>
            <a:r>
              <a:rPr lang="en-US" sz="2400" dirty="0">
                <a:solidFill>
                  <a:schemeClr val="bg1"/>
                </a:solidFill>
                <a:latin typeface="Poppins" panose="00000500000000000000" pitchFamily="2" charset="0"/>
                <a:cs typeface="Poppins" panose="00000500000000000000" pitchFamily="2" charset="0"/>
                <a:sym typeface="Open Sans"/>
              </a:rPr>
              <a:t>Equipment - Hardware</a:t>
            </a:r>
          </a:p>
          <a:p>
            <a:pPr marL="285750" indent="-228600">
              <a:lnSpc>
                <a:spcPct val="110000"/>
              </a:lnSpc>
              <a:spcAft>
                <a:spcPts val="600"/>
              </a:spcAft>
              <a:buFont typeface="Arial" panose="020B0604020202020204" pitchFamily="34" charset="0"/>
              <a:buChar char="•"/>
            </a:pPr>
            <a:r>
              <a:rPr lang="en-US" sz="2400" dirty="0">
                <a:solidFill>
                  <a:schemeClr val="bg1"/>
                </a:solidFill>
                <a:latin typeface="Poppins" panose="00000500000000000000" pitchFamily="2" charset="0"/>
                <a:cs typeface="Poppins" panose="00000500000000000000" pitchFamily="2" charset="0"/>
                <a:sym typeface="Open Sans"/>
              </a:rPr>
              <a:t>Equipment - Software</a:t>
            </a:r>
          </a:p>
          <a:p>
            <a:pPr marL="285750" indent="-228600">
              <a:lnSpc>
                <a:spcPct val="110000"/>
              </a:lnSpc>
              <a:spcAft>
                <a:spcPts val="600"/>
              </a:spcAft>
              <a:buFont typeface="Arial" panose="020B0604020202020204" pitchFamily="34" charset="0"/>
              <a:buChar char="•"/>
            </a:pPr>
            <a:r>
              <a:rPr lang="en-US" sz="2400" dirty="0">
                <a:solidFill>
                  <a:schemeClr val="bg1"/>
                </a:solidFill>
                <a:latin typeface="Poppins" panose="00000500000000000000" pitchFamily="2" charset="0"/>
                <a:cs typeface="Poppins" panose="00000500000000000000" pitchFamily="2" charset="0"/>
                <a:sym typeface="Open Sans"/>
              </a:rPr>
              <a:t>Required Documents</a:t>
            </a:r>
          </a:p>
        </p:txBody>
      </p:sp>
      <p:pic>
        <p:nvPicPr>
          <p:cNvPr id="6" name="Picture 6">
            <a:extLst>
              <a:ext uri="{FF2B5EF4-FFF2-40B4-BE49-F238E27FC236}">
                <a16:creationId xmlns:a16="http://schemas.microsoft.com/office/drawing/2014/main" id="{286FA462-7748-E442-9A84-8FA126021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0" y="174176"/>
            <a:ext cx="2144486" cy="542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03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89841" y="22803"/>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Pricing Methods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1923351"/>
            <a:ext cx="11557937" cy="4760473"/>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Pros &amp; Cons of Flat Rate </a:t>
            </a:r>
          </a:p>
          <a:p>
            <a:r>
              <a:rPr lang="en-US" sz="2500" dirty="0">
                <a:latin typeface="Poppins" panose="00000500000000000000" pitchFamily="2" charset="0"/>
                <a:ea typeface="Open Sans" panose="020B0606030504020204" pitchFamily="34" charset="0"/>
                <a:cs typeface="Poppins" panose="00000500000000000000" pitchFamily="2" charset="0"/>
              </a:rPr>
              <a:t>Flat Rate pricing is simpler for merchants to understand</a:t>
            </a:r>
          </a:p>
          <a:p>
            <a:r>
              <a:rPr lang="en-US" sz="2500" dirty="0">
                <a:latin typeface="Poppins" panose="00000500000000000000" pitchFamily="2" charset="0"/>
                <a:ea typeface="Open Sans" panose="020B0606030504020204" pitchFamily="34" charset="0"/>
                <a:cs typeface="Poppins" panose="00000500000000000000" pitchFamily="2" charset="0"/>
              </a:rPr>
              <a:t>Sometimes offered without a transaction fee, which can be beneficial for businesses with lots of transactions</a:t>
            </a:r>
          </a:p>
          <a:p>
            <a:r>
              <a:rPr lang="en-US" sz="2500" dirty="0">
                <a:latin typeface="Poppins" panose="00000500000000000000" pitchFamily="2" charset="0"/>
                <a:ea typeface="Open Sans" panose="020B0606030504020204" pitchFamily="34" charset="0"/>
                <a:cs typeface="Poppins" panose="00000500000000000000" pitchFamily="2" charset="0"/>
              </a:rPr>
              <a:t>Compared to interchange-plus pricing, flat-rate processing fees are typically more expensive</a:t>
            </a:r>
          </a:p>
          <a:p>
            <a:r>
              <a:rPr lang="en-US" sz="2500" dirty="0">
                <a:latin typeface="Poppins" panose="00000500000000000000" pitchFamily="2" charset="0"/>
                <a:ea typeface="Open Sans" panose="020B0606030504020204" pitchFamily="34" charset="0"/>
                <a:cs typeface="Poppins" panose="00000500000000000000" pitchFamily="2" charset="0"/>
              </a:rPr>
              <a:t>Not suitable for routine, high-volume processing</a:t>
            </a:r>
          </a:p>
          <a:p>
            <a:pPr marL="0" indent="0">
              <a:buNone/>
            </a:pPr>
            <a:endParaRPr lang="en-US" sz="2500" dirty="0">
              <a:latin typeface="Open Sans" panose="020B0606030504020204" pitchFamily="34" charset="0"/>
              <a:ea typeface="Open Sans" panose="020B0606030504020204" pitchFamily="34" charset="0"/>
              <a:cs typeface="Open Sans" panose="020B0606030504020204" pitchFamily="34" charset="0"/>
            </a:endParaRP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13721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A6CD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2A19A9-FD58-A440-B06E-D2FEE6B8EAE4}"/>
              </a:ext>
            </a:extLst>
          </p:cNvPr>
          <p:cNvSpPr txBox="1"/>
          <p:nvPr/>
        </p:nvSpPr>
        <p:spPr>
          <a:xfrm>
            <a:off x="1010411" y="2459503"/>
            <a:ext cx="3270635" cy="1938992"/>
          </a:xfrm>
          <a:prstGeom prst="rect">
            <a:avLst/>
          </a:prstGeom>
          <a:noFill/>
        </p:spPr>
        <p:txBody>
          <a:bodyPr wrap="square" rtlCol="0">
            <a:spAutoFit/>
          </a:bodyPr>
          <a:lstStyle/>
          <a:p>
            <a:pPr algn="r"/>
            <a:endParaRPr lang="en-US" sz="4000" b="1" dirty="0">
              <a:solidFill>
                <a:schemeClr val="bg1"/>
              </a:solidFill>
              <a:latin typeface="Open Sans"/>
              <a:sym typeface="Open Sans"/>
            </a:endParaRPr>
          </a:p>
          <a:p>
            <a:pPr algn="r"/>
            <a:r>
              <a:rPr lang="en-US" sz="4000" b="1" dirty="0">
                <a:solidFill>
                  <a:schemeClr val="bg1"/>
                </a:solidFill>
                <a:latin typeface="Poppins" panose="00000500000000000000" pitchFamily="2" charset="0"/>
                <a:cs typeface="Poppins" panose="00000500000000000000" pitchFamily="2" charset="0"/>
                <a:sym typeface="Open Sans"/>
              </a:rPr>
              <a:t>Pricing Methods</a:t>
            </a:r>
            <a:endParaRPr lang="en-US" sz="4000" dirty="0">
              <a:solidFill>
                <a:schemeClr val="bg1"/>
              </a:solidFill>
              <a:latin typeface="Poppins" panose="00000500000000000000" pitchFamily="2" charset="0"/>
              <a:cs typeface="Poppins" panose="00000500000000000000" pitchFamily="2" charset="0"/>
            </a:endParaRPr>
          </a:p>
        </p:txBody>
      </p:sp>
      <p:cxnSp>
        <p:nvCxnSpPr>
          <p:cNvPr id="4" name="Straight Connector 3">
            <a:extLst>
              <a:ext uri="{FF2B5EF4-FFF2-40B4-BE49-F238E27FC236}">
                <a16:creationId xmlns:a16="http://schemas.microsoft.com/office/drawing/2014/main" id="{BCFFADB8-85E5-834D-A7F6-66D394F5A970}"/>
              </a:ext>
            </a:extLst>
          </p:cNvPr>
          <p:cNvCxnSpPr>
            <a:cxnSpLocks/>
          </p:cNvCxnSpPr>
          <p:nvPr/>
        </p:nvCxnSpPr>
        <p:spPr>
          <a:xfrm>
            <a:off x="4414340" y="2057399"/>
            <a:ext cx="0" cy="2743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6">
            <a:extLst>
              <a:ext uri="{FF2B5EF4-FFF2-40B4-BE49-F238E27FC236}">
                <a16:creationId xmlns:a16="http://schemas.microsoft.com/office/drawing/2014/main" id="{286FA462-7748-E442-9A84-8FA126021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0" y="174176"/>
            <a:ext cx="2144486" cy="54282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A836A7F-F949-4D07-B1F6-B11C5042AD9F}"/>
              </a:ext>
            </a:extLst>
          </p:cNvPr>
          <p:cNvSpPr txBox="1"/>
          <p:nvPr/>
        </p:nvSpPr>
        <p:spPr>
          <a:xfrm>
            <a:off x="5214249" y="312899"/>
            <a:ext cx="6352028" cy="1384995"/>
          </a:xfrm>
          <a:prstGeom prst="rect">
            <a:avLst/>
          </a:prstGeom>
          <a:noFill/>
          <a:ln>
            <a:noFill/>
          </a:ln>
        </p:spPr>
        <p:txBody>
          <a:bodyPr wrap="square" rtlCol="0">
            <a:spAutoFit/>
          </a:bodyPr>
          <a:lstStyle/>
          <a:p>
            <a:pPr algn="ctr"/>
            <a:r>
              <a:rPr lang="en-US" sz="3000" dirty="0">
                <a:solidFill>
                  <a:schemeClr val="bg1"/>
                </a:solidFill>
                <a:latin typeface="Poppins" panose="00000500000000000000" pitchFamily="2" charset="0"/>
                <a:ea typeface="Open Sans" panose="020B0606030504020204" pitchFamily="34" charset="0"/>
                <a:cs typeface="Poppins" panose="00000500000000000000" pitchFamily="2" charset="0"/>
              </a:rPr>
              <a:t>Flat Rate Pricing</a:t>
            </a:r>
          </a:p>
          <a:p>
            <a:pPr algn="ctr"/>
            <a:r>
              <a:rPr lang="en-US" dirty="0">
                <a:solidFill>
                  <a:schemeClr val="bg1"/>
                </a:solidFill>
                <a:latin typeface="Poppins" panose="00000500000000000000" pitchFamily="2" charset="0"/>
                <a:ea typeface="Open Sans" panose="020B0606030504020204" pitchFamily="34" charset="0"/>
                <a:cs typeface="Poppins" panose="00000500000000000000" pitchFamily="2" charset="0"/>
              </a:rPr>
              <a:t>The flat rate remains constant for all types of cards but may change based on the type of transaction being processed</a:t>
            </a:r>
          </a:p>
        </p:txBody>
      </p:sp>
      <p:pic>
        <p:nvPicPr>
          <p:cNvPr id="9" name="Picture 8" descr="A table with text on it&#10;&#10;Description automatically generated">
            <a:extLst>
              <a:ext uri="{FF2B5EF4-FFF2-40B4-BE49-F238E27FC236}">
                <a16:creationId xmlns:a16="http://schemas.microsoft.com/office/drawing/2014/main" id="{C9CADC48-89C7-3E40-BE89-F9638E7E0A93}"/>
              </a:ext>
            </a:extLst>
          </p:cNvPr>
          <p:cNvPicPr>
            <a:picLocks noChangeAspect="1"/>
          </p:cNvPicPr>
          <p:nvPr/>
        </p:nvPicPr>
        <p:blipFill>
          <a:blip r:embed="rId4"/>
          <a:stretch>
            <a:fillRect/>
          </a:stretch>
        </p:blipFill>
        <p:spPr>
          <a:xfrm>
            <a:off x="5489676" y="2168679"/>
            <a:ext cx="5817556" cy="2693731"/>
          </a:xfrm>
          <a:prstGeom prst="rect">
            <a:avLst/>
          </a:prstGeom>
        </p:spPr>
      </p:pic>
    </p:spTree>
    <p:extLst>
      <p:ext uri="{BB962C8B-B14F-4D97-AF65-F5344CB8AC3E}">
        <p14:creationId xmlns:p14="http://schemas.microsoft.com/office/powerpoint/2010/main" val="2530546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FE2FE29-1120-4FE4-9FDA-311CBA66F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DD926EC-6F88-4D89-9AED-1C4C1AC00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2"/>
            <a:ext cx="4688632" cy="68579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210685A-6235-45A7-850D-A6F555466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226" y="926649"/>
            <a:ext cx="4415290" cy="5066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3BE3671-0C43-4D05-A267-3400AD091C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79" y="3758184"/>
            <a:ext cx="2139190" cy="2373963"/>
            <a:chOff x="723679" y="3758184"/>
            <a:chExt cx="2139190" cy="2373963"/>
          </a:xfrm>
        </p:grpSpPr>
        <p:sp>
          <p:nvSpPr>
            <p:cNvPr id="18" name="Rectangle 66">
              <a:extLst>
                <a:ext uri="{FF2B5EF4-FFF2-40B4-BE49-F238E27FC236}">
                  <a16:creationId xmlns:a16="http://schemas.microsoft.com/office/drawing/2014/main" id="{4284BA9C-01AC-48B3-8010-804869A0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6051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3E232F3A-24DA-47FC-A6E7-8347EA07AE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4630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2B7D041A-D364-4BF2-9F8A-0294D0918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3209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1CB5A6AE-FC55-4655-AE45-5E9A3F3288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88940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500BEBAD-632B-4E00-AD16-C6A03CD11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7472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29BEDA70-8722-46C0-A1EB-8CDFEE5920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17111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2">
              <a:extLst>
                <a:ext uri="{FF2B5EF4-FFF2-40B4-BE49-F238E27FC236}">
                  <a16:creationId xmlns:a16="http://schemas.microsoft.com/office/drawing/2014/main" id="{3979BE25-E2B2-4CF8-85A1-65AD3E0CF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17495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2C9FF4D0-2F5C-4E54-AC5A-58A6169BA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0284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B94E4ABC-1B44-4E4D-9065-F67D887D7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75948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2">
              <a:extLst>
                <a:ext uri="{FF2B5EF4-FFF2-40B4-BE49-F238E27FC236}">
                  <a16:creationId xmlns:a16="http://schemas.microsoft.com/office/drawing/2014/main" id="{FDDFF3EB-39A2-4D3F-AD9F-0CF4409EA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89627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DB732EBE-ED01-4374-8D0C-8AF6E5A5B3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04333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2">
              <a:extLst>
                <a:ext uri="{FF2B5EF4-FFF2-40B4-BE49-F238E27FC236}">
                  <a16:creationId xmlns:a16="http://schemas.microsoft.com/office/drawing/2014/main" id="{D22DDEF5-6AF3-4D7C-BC62-4409D396B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3269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2">
              <a:extLst>
                <a:ext uri="{FF2B5EF4-FFF2-40B4-BE49-F238E27FC236}">
                  <a16:creationId xmlns:a16="http://schemas.microsoft.com/office/drawing/2014/main" id="{C376CD22-707A-45BF-B1E0-3F62124A5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4743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77D3C970-47FF-4506-B61A-DCAA63289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765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3D0163D1-030C-49AE-83F7-8B6F17D3F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6188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
              <a:extLst>
                <a:ext uri="{FF2B5EF4-FFF2-40B4-BE49-F238E27FC236}">
                  <a16:creationId xmlns:a16="http://schemas.microsoft.com/office/drawing/2014/main" id="{68397BEB-F2C5-49D6-8F17-BC81796AC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9104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8C1B7012-AA7A-4E78-965E-ABD7EC337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453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2">
              <a:extLst>
                <a:ext uri="{FF2B5EF4-FFF2-40B4-BE49-F238E27FC236}">
                  <a16:creationId xmlns:a16="http://schemas.microsoft.com/office/drawing/2014/main" id="{ADA7F354-F3A6-49A0-AF9C-EC69C2A31F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803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82531391-74CB-4FBD-97B7-D73D91C44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6152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3CD46824-FF3A-460F-8F13-1B2A420A1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501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15EE979E-5456-4D5F-83BF-158EB8B24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944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B5123B19-3717-4BC1-B7CE-C6727099C0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52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25F3BA9E-DEA1-4368-A4BE-FB9C9C3506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42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0EFD15C2-3CE6-43C9-AA85-2000C0A69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9173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2">
              <a:extLst>
                <a:ext uri="{FF2B5EF4-FFF2-40B4-BE49-F238E27FC236}">
                  <a16:creationId xmlns:a16="http://schemas.microsoft.com/office/drawing/2014/main" id="{A7D19408-5ACA-46A3-8FC7-0A2B511B2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3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C39A546E-F35B-4AF5-9F7E-F7CC78DDE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743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C051F4E-E13F-4468-BCAB-379380355A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233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99A94C11-96BF-4E23-9B0F-CCCF0E690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583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2">
              <a:extLst>
                <a:ext uri="{FF2B5EF4-FFF2-40B4-BE49-F238E27FC236}">
                  <a16:creationId xmlns:a16="http://schemas.microsoft.com/office/drawing/2014/main" id="{2C253E13-7D4F-4651-B26F-C9A3984261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874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59">
              <a:extLst>
                <a:ext uri="{FF2B5EF4-FFF2-40B4-BE49-F238E27FC236}">
                  <a16:creationId xmlns:a16="http://schemas.microsoft.com/office/drawing/2014/main" id="{6C607944-C3DA-49D0-B76C-ECF13B2E8D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095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2">
              <a:extLst>
                <a:ext uri="{FF2B5EF4-FFF2-40B4-BE49-F238E27FC236}">
                  <a16:creationId xmlns:a16="http://schemas.microsoft.com/office/drawing/2014/main" id="{A044E8D2-BE36-4B3B-BF61-A4ED4D6371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444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4">
              <a:extLst>
                <a:ext uri="{FF2B5EF4-FFF2-40B4-BE49-F238E27FC236}">
                  <a16:creationId xmlns:a16="http://schemas.microsoft.com/office/drawing/2014/main" id="{08C4C63A-4388-4C37-9D9C-5C1F9925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5794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66">
              <a:extLst>
                <a:ext uri="{FF2B5EF4-FFF2-40B4-BE49-F238E27FC236}">
                  <a16:creationId xmlns:a16="http://schemas.microsoft.com/office/drawing/2014/main" id="{14866A3A-FA92-4434-98E9-418FEC9B1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143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64">
              <a:extLst>
                <a:ext uri="{FF2B5EF4-FFF2-40B4-BE49-F238E27FC236}">
                  <a16:creationId xmlns:a16="http://schemas.microsoft.com/office/drawing/2014/main" id="{AF97CA9B-731E-47BF-B724-E6CD2C915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585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B9B7DB1A-1165-4D7C-95DC-D710F20E9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49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737B22B9-9D11-4F36-9B12-FB41FBA4E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067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FBCEABA9-0D42-4E75-BBFB-8374262E8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2">
              <a:extLst>
                <a:ext uri="{FF2B5EF4-FFF2-40B4-BE49-F238E27FC236}">
                  <a16:creationId xmlns:a16="http://schemas.microsoft.com/office/drawing/2014/main" id="{66428691-A429-4D5E-AE96-E43B6F0E2D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0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5BCC330F-9915-4B86-97E9-BA49CBFEC0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384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4">
              <a:extLst>
                <a:ext uri="{FF2B5EF4-FFF2-40B4-BE49-F238E27FC236}">
                  <a16:creationId xmlns:a16="http://schemas.microsoft.com/office/drawing/2014/main" id="{9A1A7FCA-8137-4FF0-9940-FB481BFD27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79875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3A9167A0-5576-4F2F-B5FE-431186597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24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602A19A9-FD58-A440-B06E-D2FEE6B8EAE4}"/>
              </a:ext>
            </a:extLst>
          </p:cNvPr>
          <p:cNvSpPr txBox="1"/>
          <p:nvPr/>
        </p:nvSpPr>
        <p:spPr>
          <a:xfrm>
            <a:off x="1141965" y="1321743"/>
            <a:ext cx="3787482" cy="4277890"/>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000" b="1" kern="1200" dirty="0">
                <a:solidFill>
                  <a:srgbClr val="FFFFFF"/>
                </a:solidFill>
                <a:latin typeface="Poppins" panose="00000500000000000000" pitchFamily="2" charset="0"/>
                <a:ea typeface="Open Sans" panose="020B0606030504020204" pitchFamily="34" charset="0"/>
                <a:cs typeface="Poppins" panose="00000500000000000000" pitchFamily="2" charset="0"/>
                <a:sym typeface="Open Sans"/>
              </a:rPr>
              <a:t>Equipment</a:t>
            </a:r>
            <a:endParaRPr lang="en-US" sz="4000" kern="1200" dirty="0">
              <a:solidFill>
                <a:srgbClr val="FFFFFF"/>
              </a:solidFill>
              <a:latin typeface="Poppins" panose="00000500000000000000" pitchFamily="2" charset="0"/>
              <a:ea typeface="Open Sans" panose="020B0606030504020204" pitchFamily="34" charset="0"/>
              <a:cs typeface="Poppins" panose="00000500000000000000" pitchFamily="2" charset="0"/>
            </a:endParaRPr>
          </a:p>
        </p:txBody>
      </p:sp>
      <p:grpSp>
        <p:nvGrpSpPr>
          <p:cNvPr id="60" name="Group 59">
            <a:extLst>
              <a:ext uri="{FF2B5EF4-FFF2-40B4-BE49-F238E27FC236}">
                <a16:creationId xmlns:a16="http://schemas.microsoft.com/office/drawing/2014/main" id="{283F107F-9294-4679-B247-91D8556A6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61" name="Rectangle 64">
              <a:extLst>
                <a:ext uri="{FF2B5EF4-FFF2-40B4-BE49-F238E27FC236}">
                  <a16:creationId xmlns:a16="http://schemas.microsoft.com/office/drawing/2014/main" id="{20F93971-D547-4C36-A076-D57249994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012A36A9-DFAE-4F57-9711-172E65EDA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8B6B96C8-D832-4071-A5D2-1F11CBF9F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0FF1DEB5-31F1-464D-BDB3-EFE620642A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96B80410-DC2C-4DFC-B52E-CC5E6788BF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9CE51CA3-95B8-44B4-B784-CE35A844D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FA1EB8B0-6221-4A35-A5F2-46E9A78CB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FDA530E1-5E88-4861-8642-F5B6A715B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4">
              <a:extLst>
                <a:ext uri="{FF2B5EF4-FFF2-40B4-BE49-F238E27FC236}">
                  <a16:creationId xmlns:a16="http://schemas.microsoft.com/office/drawing/2014/main" id="{854D2927-5C3A-424C-B30D-6048719C8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6">
              <a:extLst>
                <a:ext uri="{FF2B5EF4-FFF2-40B4-BE49-F238E27FC236}">
                  <a16:creationId xmlns:a16="http://schemas.microsoft.com/office/drawing/2014/main" id="{9B9A782D-CE07-499E-81BB-3F6D2E7EF0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4">
              <a:extLst>
                <a:ext uri="{FF2B5EF4-FFF2-40B4-BE49-F238E27FC236}">
                  <a16:creationId xmlns:a16="http://schemas.microsoft.com/office/drawing/2014/main" id="{BDEBE12E-1915-4596-A0A7-9C61CAF8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6">
              <a:extLst>
                <a:ext uri="{FF2B5EF4-FFF2-40B4-BE49-F238E27FC236}">
                  <a16:creationId xmlns:a16="http://schemas.microsoft.com/office/drawing/2014/main" id="{4FBDEF84-1447-47C6-998D-A35B78E0C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5CC9B9EE-468D-ED40-ABD3-66C584B9CE0B}"/>
              </a:ext>
            </a:extLst>
          </p:cNvPr>
          <p:cNvSpPr/>
          <p:nvPr/>
        </p:nvSpPr>
        <p:spPr>
          <a:xfrm>
            <a:off x="5912693" y="1188719"/>
            <a:ext cx="5561320" cy="4804465"/>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GRUBBRR</a:t>
            </a:r>
          </a:p>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Terminals</a:t>
            </a:r>
          </a:p>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Clover Suite</a:t>
            </a:r>
          </a:p>
        </p:txBody>
      </p:sp>
      <p:pic>
        <p:nvPicPr>
          <p:cNvPr id="6" name="Picture 6">
            <a:extLst>
              <a:ext uri="{FF2B5EF4-FFF2-40B4-BE49-F238E27FC236}">
                <a16:creationId xmlns:a16="http://schemas.microsoft.com/office/drawing/2014/main" id="{286FA462-7748-E442-9A84-8FA126021FC5}"/>
              </a:ext>
            </a:extLst>
          </p:cNvPr>
          <p:cNvPicPr>
            <a:picLocks noChangeAspect="1" noChangeArrowheads="1"/>
          </p:cNvPicPr>
          <p:nvPr/>
        </p:nvPicPr>
        <p:blipFill>
          <a:blip r:embed="rId3"/>
          <a:srcRect/>
          <a:stretch/>
        </p:blipFill>
        <p:spPr bwMode="auto">
          <a:xfrm>
            <a:off x="110875" y="141136"/>
            <a:ext cx="2435569" cy="699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61091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 y="83166"/>
            <a:ext cx="2675897" cy="76900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GRUBBRR</a:t>
            </a:r>
            <a:endParaRPr lang="en-US" sz="3400" b="1" dirty="0">
              <a:solidFill>
                <a:schemeClr val="bg1"/>
              </a:solidFill>
              <a:latin typeface="Poppins" panose="00000500000000000000" pitchFamily="2" charset="0"/>
              <a:cs typeface="Poppins" panose="00000500000000000000" pitchFamily="2" charset="0"/>
            </a:endParaRPr>
          </a:p>
        </p:txBody>
      </p:sp>
      <p:pic>
        <p:nvPicPr>
          <p:cNvPr id="17" name="Picture 16">
            <a:extLst>
              <a:ext uri="{FF2B5EF4-FFF2-40B4-BE49-F238E27FC236}">
                <a16:creationId xmlns:a16="http://schemas.microsoft.com/office/drawing/2014/main" id="{EECA4AF8-B6A0-F55C-E67E-64087231D27D}"/>
              </a:ext>
            </a:extLst>
          </p:cNvPr>
          <p:cNvPicPr>
            <a:picLocks noChangeAspect="1"/>
          </p:cNvPicPr>
          <p:nvPr/>
        </p:nvPicPr>
        <p:blipFill>
          <a:blip r:embed="rId3"/>
          <a:stretch>
            <a:fillRect/>
          </a:stretch>
        </p:blipFill>
        <p:spPr>
          <a:xfrm>
            <a:off x="1016141" y="1639109"/>
            <a:ext cx="3006434" cy="9848069"/>
          </a:xfrm>
          <a:prstGeom prst="rect">
            <a:avLst/>
          </a:prstGeom>
        </p:spPr>
      </p:pic>
      <p:sp>
        <p:nvSpPr>
          <p:cNvPr id="20" name="TextBox 19">
            <a:extLst>
              <a:ext uri="{FF2B5EF4-FFF2-40B4-BE49-F238E27FC236}">
                <a16:creationId xmlns:a16="http://schemas.microsoft.com/office/drawing/2014/main" id="{F8FB2689-B7D6-52C3-62BE-F8A890FAE368}"/>
              </a:ext>
            </a:extLst>
          </p:cNvPr>
          <p:cNvSpPr txBox="1"/>
          <p:nvPr/>
        </p:nvSpPr>
        <p:spPr>
          <a:xfrm>
            <a:off x="5587455" y="3013501"/>
            <a:ext cx="6096654" cy="830997"/>
          </a:xfrm>
          <a:prstGeom prst="rect">
            <a:avLst/>
          </a:prstGeom>
          <a:noFill/>
        </p:spPr>
        <p:txBody>
          <a:bodyPr wrap="square">
            <a:spAutoFit/>
          </a:bodyPr>
          <a:lstStyle/>
          <a:p>
            <a:r>
              <a:rPr lang="en-US" sz="2400" dirty="0"/>
              <a:t>Self-Ordering &amp; Digital Kiosk </a:t>
            </a:r>
          </a:p>
          <a:p>
            <a:r>
              <a:rPr lang="en-US" sz="2400" dirty="0"/>
              <a:t>          Software Solutions</a:t>
            </a:r>
          </a:p>
        </p:txBody>
      </p:sp>
      <p:sp>
        <p:nvSpPr>
          <p:cNvPr id="22" name="TextBox 21">
            <a:extLst>
              <a:ext uri="{FF2B5EF4-FFF2-40B4-BE49-F238E27FC236}">
                <a16:creationId xmlns:a16="http://schemas.microsoft.com/office/drawing/2014/main" id="{E72370F1-6481-C27F-7454-12F3CA19321C}"/>
              </a:ext>
            </a:extLst>
          </p:cNvPr>
          <p:cNvSpPr txBox="1"/>
          <p:nvPr/>
        </p:nvSpPr>
        <p:spPr>
          <a:xfrm>
            <a:off x="4951692" y="4063565"/>
            <a:ext cx="6096654" cy="461665"/>
          </a:xfrm>
          <a:prstGeom prst="rect">
            <a:avLst/>
          </a:prstGeom>
          <a:noFill/>
        </p:spPr>
        <p:txBody>
          <a:bodyPr wrap="square">
            <a:spAutoFit/>
          </a:bodyPr>
          <a:lstStyle/>
          <a:p>
            <a:r>
              <a:rPr lang="en-US" sz="2400" dirty="0"/>
              <a:t>More Orders. More Dollars. Happier Customers.</a:t>
            </a:r>
          </a:p>
        </p:txBody>
      </p:sp>
    </p:spTree>
    <p:extLst>
      <p:ext uri="{BB962C8B-B14F-4D97-AF65-F5344CB8AC3E}">
        <p14:creationId xmlns:p14="http://schemas.microsoft.com/office/powerpoint/2010/main" val="242631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 y="83166"/>
            <a:ext cx="2675897" cy="76900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GRUBBRR</a:t>
            </a:r>
            <a:endParaRPr lang="en-US" sz="3400" b="1" dirty="0">
              <a:solidFill>
                <a:schemeClr val="bg1"/>
              </a:solidFill>
              <a:latin typeface="Poppins" panose="00000500000000000000" pitchFamily="2" charset="0"/>
              <a:cs typeface="Poppins" panose="00000500000000000000" pitchFamily="2" charset="0"/>
            </a:endParaRPr>
          </a:p>
        </p:txBody>
      </p:sp>
      <p:pic>
        <p:nvPicPr>
          <p:cNvPr id="2" name="Content Placeholder 1">
            <a:extLst>
              <a:ext uri="{FF2B5EF4-FFF2-40B4-BE49-F238E27FC236}">
                <a16:creationId xmlns:a16="http://schemas.microsoft.com/office/drawing/2014/main" id="{7DAB9571-F7FD-C097-E84F-7AC26AA50AB2}"/>
              </a:ext>
            </a:extLst>
          </p:cNvPr>
          <p:cNvPicPr>
            <a:picLocks noGrp="1" noChangeAspect="1"/>
          </p:cNvPicPr>
          <p:nvPr>
            <p:ph idx="1"/>
          </p:nvPr>
        </p:nvPicPr>
        <p:blipFill>
          <a:blip r:embed="rId3"/>
          <a:stretch>
            <a:fillRect/>
          </a:stretch>
        </p:blipFill>
        <p:spPr>
          <a:xfrm>
            <a:off x="1923999" y="2161291"/>
            <a:ext cx="2206943" cy="304826"/>
          </a:xfrm>
          <a:prstGeom prst="rect">
            <a:avLst/>
          </a:prstGeom>
        </p:spPr>
      </p:pic>
      <p:pic>
        <p:nvPicPr>
          <p:cNvPr id="4" name="Picture 3">
            <a:extLst>
              <a:ext uri="{FF2B5EF4-FFF2-40B4-BE49-F238E27FC236}">
                <a16:creationId xmlns:a16="http://schemas.microsoft.com/office/drawing/2014/main" id="{FD23C147-1C30-85F8-DEE9-93DAAFC650D1}"/>
              </a:ext>
            </a:extLst>
          </p:cNvPr>
          <p:cNvPicPr>
            <a:picLocks noChangeAspect="1"/>
          </p:cNvPicPr>
          <p:nvPr/>
        </p:nvPicPr>
        <p:blipFill>
          <a:blip r:embed="rId4"/>
          <a:stretch>
            <a:fillRect/>
          </a:stretch>
        </p:blipFill>
        <p:spPr>
          <a:xfrm>
            <a:off x="2069818" y="2591972"/>
            <a:ext cx="1375861" cy="2736768"/>
          </a:xfrm>
          <a:prstGeom prst="rect">
            <a:avLst/>
          </a:prstGeom>
        </p:spPr>
      </p:pic>
      <p:pic>
        <p:nvPicPr>
          <p:cNvPr id="5" name="Picture 4">
            <a:extLst>
              <a:ext uri="{FF2B5EF4-FFF2-40B4-BE49-F238E27FC236}">
                <a16:creationId xmlns:a16="http://schemas.microsoft.com/office/drawing/2014/main" id="{66B335DD-A28D-867B-6FED-891DE7C09BEE}"/>
              </a:ext>
            </a:extLst>
          </p:cNvPr>
          <p:cNvPicPr>
            <a:picLocks noChangeAspect="1"/>
          </p:cNvPicPr>
          <p:nvPr/>
        </p:nvPicPr>
        <p:blipFill>
          <a:blip r:embed="rId5"/>
          <a:stretch>
            <a:fillRect/>
          </a:stretch>
        </p:blipFill>
        <p:spPr>
          <a:xfrm>
            <a:off x="2216148" y="2645088"/>
            <a:ext cx="1083200" cy="1957550"/>
          </a:xfrm>
          <a:prstGeom prst="rect">
            <a:avLst/>
          </a:prstGeom>
        </p:spPr>
      </p:pic>
      <p:pic>
        <p:nvPicPr>
          <p:cNvPr id="6" name="Picture 5">
            <a:extLst>
              <a:ext uri="{FF2B5EF4-FFF2-40B4-BE49-F238E27FC236}">
                <a16:creationId xmlns:a16="http://schemas.microsoft.com/office/drawing/2014/main" id="{EF4458F8-EDBA-F6A0-BA7D-8C56C72CBE25}"/>
              </a:ext>
            </a:extLst>
          </p:cNvPr>
          <p:cNvPicPr>
            <a:picLocks noChangeAspect="1"/>
          </p:cNvPicPr>
          <p:nvPr/>
        </p:nvPicPr>
        <p:blipFill>
          <a:blip r:embed="rId6"/>
          <a:stretch>
            <a:fillRect/>
          </a:stretch>
        </p:blipFill>
        <p:spPr>
          <a:xfrm>
            <a:off x="1752909" y="5454595"/>
            <a:ext cx="1920406" cy="652329"/>
          </a:xfrm>
          <a:prstGeom prst="rect">
            <a:avLst/>
          </a:prstGeom>
        </p:spPr>
      </p:pic>
      <p:pic>
        <p:nvPicPr>
          <p:cNvPr id="7" name="Picture 6">
            <a:extLst>
              <a:ext uri="{FF2B5EF4-FFF2-40B4-BE49-F238E27FC236}">
                <a16:creationId xmlns:a16="http://schemas.microsoft.com/office/drawing/2014/main" id="{9B8C00D1-095A-CAAB-6359-EE0CA44DE110}"/>
              </a:ext>
            </a:extLst>
          </p:cNvPr>
          <p:cNvPicPr>
            <a:picLocks noChangeAspect="1"/>
          </p:cNvPicPr>
          <p:nvPr/>
        </p:nvPicPr>
        <p:blipFill>
          <a:blip r:embed="rId7"/>
          <a:stretch>
            <a:fillRect/>
          </a:stretch>
        </p:blipFill>
        <p:spPr>
          <a:xfrm>
            <a:off x="5663104" y="2176048"/>
            <a:ext cx="2749534" cy="304826"/>
          </a:xfrm>
          <a:prstGeom prst="rect">
            <a:avLst/>
          </a:prstGeom>
        </p:spPr>
      </p:pic>
      <p:pic>
        <p:nvPicPr>
          <p:cNvPr id="9" name="Picture 8">
            <a:extLst>
              <a:ext uri="{FF2B5EF4-FFF2-40B4-BE49-F238E27FC236}">
                <a16:creationId xmlns:a16="http://schemas.microsoft.com/office/drawing/2014/main" id="{915DF971-D916-FAFA-77BC-E817BC207D5D}"/>
              </a:ext>
            </a:extLst>
          </p:cNvPr>
          <p:cNvPicPr>
            <a:picLocks noChangeAspect="1"/>
          </p:cNvPicPr>
          <p:nvPr/>
        </p:nvPicPr>
        <p:blipFill>
          <a:blip r:embed="rId8"/>
          <a:stretch>
            <a:fillRect/>
          </a:stretch>
        </p:blipFill>
        <p:spPr>
          <a:xfrm>
            <a:off x="5921824" y="2498301"/>
            <a:ext cx="2310584" cy="2999492"/>
          </a:xfrm>
          <a:prstGeom prst="rect">
            <a:avLst/>
          </a:prstGeom>
        </p:spPr>
      </p:pic>
    </p:spTree>
    <p:extLst>
      <p:ext uri="{BB962C8B-B14F-4D97-AF65-F5344CB8AC3E}">
        <p14:creationId xmlns:p14="http://schemas.microsoft.com/office/powerpoint/2010/main" val="1963608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 y="83166"/>
            <a:ext cx="2675897" cy="76900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GRUBBRR</a:t>
            </a:r>
            <a:endParaRPr lang="en-US" sz="3400" b="1" dirty="0">
              <a:solidFill>
                <a:schemeClr val="bg1"/>
              </a:solidFill>
              <a:latin typeface="Poppins" panose="00000500000000000000" pitchFamily="2" charset="0"/>
              <a:cs typeface="Poppins" panose="00000500000000000000" pitchFamily="2" charset="0"/>
            </a:endParaRPr>
          </a:p>
        </p:txBody>
      </p:sp>
      <p:pic>
        <p:nvPicPr>
          <p:cNvPr id="11" name="Picture 10">
            <a:extLst>
              <a:ext uri="{FF2B5EF4-FFF2-40B4-BE49-F238E27FC236}">
                <a16:creationId xmlns:a16="http://schemas.microsoft.com/office/drawing/2014/main" id="{73645B23-A749-AD8D-5348-22DA0DAE1D9A}"/>
              </a:ext>
            </a:extLst>
          </p:cNvPr>
          <p:cNvPicPr>
            <a:picLocks noChangeAspect="1"/>
          </p:cNvPicPr>
          <p:nvPr/>
        </p:nvPicPr>
        <p:blipFill>
          <a:blip r:embed="rId3"/>
          <a:stretch>
            <a:fillRect/>
          </a:stretch>
        </p:blipFill>
        <p:spPr>
          <a:xfrm>
            <a:off x="2515217" y="2235177"/>
            <a:ext cx="6596444" cy="3596952"/>
          </a:xfrm>
          <a:prstGeom prst="rect">
            <a:avLst/>
          </a:prstGeom>
        </p:spPr>
      </p:pic>
      <p:pic>
        <p:nvPicPr>
          <p:cNvPr id="13" name="Picture 12">
            <a:extLst>
              <a:ext uri="{FF2B5EF4-FFF2-40B4-BE49-F238E27FC236}">
                <a16:creationId xmlns:a16="http://schemas.microsoft.com/office/drawing/2014/main" id="{45BA3F1C-16D0-2D53-6317-A92980B231A4}"/>
              </a:ext>
            </a:extLst>
          </p:cNvPr>
          <p:cNvPicPr>
            <a:picLocks noChangeAspect="1"/>
          </p:cNvPicPr>
          <p:nvPr/>
        </p:nvPicPr>
        <p:blipFill>
          <a:blip r:embed="rId4"/>
          <a:stretch>
            <a:fillRect/>
          </a:stretch>
        </p:blipFill>
        <p:spPr>
          <a:xfrm>
            <a:off x="2980561" y="1768743"/>
            <a:ext cx="6712278" cy="432854"/>
          </a:xfrm>
          <a:prstGeom prst="rect">
            <a:avLst/>
          </a:prstGeom>
        </p:spPr>
      </p:pic>
    </p:spTree>
    <p:extLst>
      <p:ext uri="{BB962C8B-B14F-4D97-AF65-F5344CB8AC3E}">
        <p14:creationId xmlns:p14="http://schemas.microsoft.com/office/powerpoint/2010/main" val="12887325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 y="83166"/>
            <a:ext cx="2675897" cy="76900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Terminals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1923352"/>
            <a:ext cx="8088565" cy="4236556"/>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First Data FD150</a:t>
            </a:r>
          </a:p>
          <a:p>
            <a:r>
              <a:rPr lang="en-US" sz="2600" dirty="0">
                <a:latin typeface="Poppins" panose="00000500000000000000" pitchFamily="2" charset="0"/>
                <a:ea typeface="Open Sans" panose="020B0606030504020204" pitchFamily="34" charset="0"/>
                <a:cs typeface="Poppins" panose="00000500000000000000" pitchFamily="2" charset="0"/>
              </a:rPr>
              <a:t>Affordable terminal solution that combines performance, reliability, and ease of use in a compact device</a:t>
            </a:r>
          </a:p>
          <a:p>
            <a:r>
              <a:rPr lang="en-US" sz="2600" dirty="0">
                <a:latin typeface="Poppins" panose="00000500000000000000" pitchFamily="2" charset="0"/>
                <a:ea typeface="Open Sans" panose="020B0606030504020204" pitchFamily="34" charset="0"/>
                <a:cs typeface="Poppins" panose="00000500000000000000" pitchFamily="2" charset="0"/>
              </a:rPr>
              <a:t>Industries served: Retailers and restaurants</a:t>
            </a:r>
          </a:p>
          <a:p>
            <a:r>
              <a:rPr lang="en-US" sz="2600" dirty="0">
                <a:latin typeface="Poppins" panose="00000500000000000000" pitchFamily="2" charset="0"/>
                <a:ea typeface="Open Sans" panose="020B0606030504020204" pitchFamily="34" charset="0"/>
                <a:cs typeface="Poppins" panose="00000500000000000000" pitchFamily="2" charset="0"/>
              </a:rPr>
              <a:t>Touch-screen capability</a:t>
            </a:r>
          </a:p>
          <a:p>
            <a:r>
              <a:rPr lang="en-US" sz="2600" b="0" i="0" u="none" strike="noStrike" baseline="0" dirty="0">
                <a:solidFill>
                  <a:srgbClr val="221E1F"/>
                </a:solidFill>
                <a:latin typeface="Poppins" panose="00000500000000000000" pitchFamily="2" charset="0"/>
                <a:ea typeface="Open Sans" panose="020B0606030504020204" pitchFamily="34" charset="0"/>
                <a:cs typeface="Poppins" panose="00000500000000000000" pitchFamily="2" charset="0"/>
              </a:rPr>
              <a:t>Ability to accept EMV chip transactions that enhance security</a:t>
            </a:r>
          </a:p>
          <a:p>
            <a:r>
              <a:rPr lang="en-US" sz="2600" dirty="0">
                <a:solidFill>
                  <a:srgbClr val="221E1F"/>
                </a:solidFill>
                <a:latin typeface="Poppins" panose="00000500000000000000" pitchFamily="2" charset="0"/>
                <a:ea typeface="Open Sans" panose="020B0606030504020204" pitchFamily="34" charset="0"/>
                <a:cs typeface="Poppins" panose="00000500000000000000" pitchFamily="2" charset="0"/>
              </a:rPr>
              <a:t>First Data</a:t>
            </a:r>
            <a:endParaRPr lang="en-US" sz="2600" b="0" i="0" u="none" strike="noStrike" baseline="0" dirty="0">
              <a:solidFill>
                <a:srgbClr val="221E1F"/>
              </a:solidFill>
              <a:latin typeface="Poppins" panose="00000500000000000000" pitchFamily="2" charset="0"/>
              <a:ea typeface="Open Sans" panose="020B0606030504020204" pitchFamily="34" charset="0"/>
              <a:cs typeface="Poppins" panose="00000500000000000000" pitchFamily="2" charset="0"/>
            </a:endParaRPr>
          </a:p>
        </p:txBody>
      </p:sp>
      <p:pic>
        <p:nvPicPr>
          <p:cNvPr id="8" name="Picture 7">
            <a:extLst>
              <a:ext uri="{FF2B5EF4-FFF2-40B4-BE49-F238E27FC236}">
                <a16:creationId xmlns:a16="http://schemas.microsoft.com/office/drawing/2014/main" id="{E5B9118B-5416-468A-B1A0-33669828CDFE}"/>
              </a:ext>
            </a:extLst>
          </p:cNvPr>
          <p:cNvPicPr>
            <a:picLocks noChangeAspect="1"/>
          </p:cNvPicPr>
          <p:nvPr/>
        </p:nvPicPr>
        <p:blipFill>
          <a:blip r:embed="rId3"/>
          <a:stretch>
            <a:fillRect/>
          </a:stretch>
        </p:blipFill>
        <p:spPr>
          <a:xfrm>
            <a:off x="8923288" y="1938640"/>
            <a:ext cx="2199680" cy="4365344"/>
          </a:xfrm>
          <a:prstGeom prst="rect">
            <a:avLst/>
          </a:prstGeom>
        </p:spPr>
      </p:pic>
    </p:spTree>
    <p:extLst>
      <p:ext uri="{BB962C8B-B14F-4D97-AF65-F5344CB8AC3E}">
        <p14:creationId xmlns:p14="http://schemas.microsoft.com/office/powerpoint/2010/main" val="12648798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91836"/>
            <a:ext cx="2528884" cy="72675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Terminals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58138" y="2082693"/>
            <a:ext cx="7881086" cy="3889553"/>
          </a:xfrm>
        </p:spPr>
        <p:txBody>
          <a:bodyPr>
            <a:normAutofit fontScale="92500" lnSpcReduction="1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Pax A80 </a:t>
            </a:r>
          </a:p>
          <a:p>
            <a:r>
              <a:rPr lang="en-US" sz="2500" dirty="0">
                <a:latin typeface="Poppins" panose="00000500000000000000" pitchFamily="2" charset="0"/>
                <a:ea typeface="Open Sans" panose="020B0606030504020204" pitchFamily="34" charset="0"/>
                <a:cs typeface="Poppins" panose="00000500000000000000" pitchFamily="2" charset="0"/>
              </a:rPr>
              <a:t>Industries served: Retailers, restaurants, supermarkets</a:t>
            </a:r>
          </a:p>
          <a:p>
            <a:r>
              <a:rPr lang="en-US" sz="2500" dirty="0">
                <a:latin typeface="Poppins" panose="00000500000000000000" pitchFamily="2" charset="0"/>
                <a:ea typeface="Open Sans" panose="020B0606030504020204" pitchFamily="34" charset="0"/>
                <a:cs typeface="Poppins" panose="00000500000000000000" pitchFamily="2" charset="0"/>
              </a:rPr>
              <a:t>Contactless + Chip &amp; PIN + Swipe</a:t>
            </a:r>
          </a:p>
          <a:p>
            <a:r>
              <a:rPr lang="en-US" sz="2500" dirty="0">
                <a:latin typeface="Poppins" panose="00000500000000000000" pitchFamily="2" charset="0"/>
                <a:ea typeface="Open Sans" panose="020B0606030504020204" pitchFamily="34" charset="0"/>
                <a:cs typeface="Poppins" panose="00000500000000000000" pitchFamily="2" charset="0"/>
              </a:rPr>
              <a:t>4-inch HD touch-screen</a:t>
            </a:r>
          </a:p>
          <a:p>
            <a:r>
              <a:rPr lang="en-US" sz="2500" dirty="0">
                <a:latin typeface="Poppins" panose="00000500000000000000" pitchFamily="2" charset="0"/>
                <a:ea typeface="Open Sans" panose="020B0606030504020204" pitchFamily="34" charset="0"/>
                <a:cs typeface="Poppins" panose="00000500000000000000" pitchFamily="2" charset="0"/>
              </a:rPr>
              <a:t>Physical keypad</a:t>
            </a:r>
          </a:p>
          <a:p>
            <a:r>
              <a:rPr lang="en-US" sz="2500" dirty="0">
                <a:latin typeface="Poppins" panose="00000500000000000000" pitchFamily="2" charset="0"/>
                <a:ea typeface="Open Sans" panose="020B0606030504020204" pitchFamily="34" charset="0"/>
                <a:cs typeface="Poppins" panose="00000500000000000000" pitchFamily="2" charset="0"/>
              </a:rPr>
              <a:t>Front-facing camera</a:t>
            </a:r>
          </a:p>
          <a:p>
            <a:r>
              <a:rPr lang="en-US" sz="2500" dirty="0">
                <a:latin typeface="Poppins" panose="00000500000000000000" pitchFamily="2" charset="0"/>
                <a:ea typeface="Open Sans" panose="020B0606030504020204" pitchFamily="34" charset="0"/>
                <a:cs typeface="Poppins" panose="00000500000000000000" pitchFamily="2" charset="0"/>
              </a:rPr>
              <a:t>Surcharge (TSYS)</a:t>
            </a:r>
          </a:p>
          <a:p>
            <a:r>
              <a:rPr lang="en-US" sz="2500" dirty="0">
                <a:latin typeface="Poppins" panose="00000500000000000000" pitchFamily="2" charset="0"/>
                <a:ea typeface="Open Sans" panose="020B0606030504020204" pitchFamily="34" charset="0"/>
                <a:cs typeface="Poppins" panose="00000500000000000000" pitchFamily="2" charset="0"/>
              </a:rPr>
              <a:t>First Data and TSYS</a:t>
            </a: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09BF7AE2-C76F-4028-B45D-40BDF5D33B0D}"/>
              </a:ext>
            </a:extLst>
          </p:cNvPr>
          <p:cNvPicPr>
            <a:picLocks noChangeAspect="1"/>
          </p:cNvPicPr>
          <p:nvPr/>
        </p:nvPicPr>
        <p:blipFill>
          <a:blip r:embed="rId3"/>
          <a:stretch>
            <a:fillRect/>
          </a:stretch>
        </p:blipFill>
        <p:spPr>
          <a:xfrm>
            <a:off x="8331590" y="1670063"/>
            <a:ext cx="3531147" cy="5110871"/>
          </a:xfrm>
          <a:prstGeom prst="rect">
            <a:avLst/>
          </a:prstGeom>
        </p:spPr>
      </p:pic>
    </p:spTree>
    <p:extLst>
      <p:ext uri="{BB962C8B-B14F-4D97-AF65-F5344CB8AC3E}">
        <p14:creationId xmlns:p14="http://schemas.microsoft.com/office/powerpoint/2010/main" val="14634933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 y="61501"/>
            <a:ext cx="2634437" cy="75709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Terminals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290761" y="2130819"/>
            <a:ext cx="7193554" cy="3841427"/>
          </a:xfrm>
        </p:spPr>
        <p:txBody>
          <a:bodyPr>
            <a:normAutofit lnSpcReduction="1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Pax A920</a:t>
            </a:r>
          </a:p>
          <a:p>
            <a:r>
              <a:rPr lang="en-US" sz="2500" dirty="0">
                <a:latin typeface="Poppins" panose="00000500000000000000" pitchFamily="2" charset="0"/>
                <a:ea typeface="Open Sans" panose="020B0606030504020204" pitchFamily="34" charset="0"/>
                <a:cs typeface="Poppins" panose="00000500000000000000" pitchFamily="2" charset="0"/>
              </a:rPr>
              <a:t>Industries served: Retailers, restaurants, transportation</a:t>
            </a:r>
          </a:p>
          <a:p>
            <a:r>
              <a:rPr lang="en-US" sz="2500" dirty="0">
                <a:latin typeface="Poppins" panose="00000500000000000000" pitchFamily="2" charset="0"/>
                <a:ea typeface="Open Sans" panose="020B0606030504020204" pitchFamily="34" charset="0"/>
                <a:cs typeface="Poppins" panose="00000500000000000000" pitchFamily="2" charset="0"/>
              </a:rPr>
              <a:t>5-inch touch-screen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Poppins" panose="00000500000000000000" pitchFamily="2" charset="0"/>
                <a:ea typeface="Open Sans" panose="020B0606030504020204" pitchFamily="34" charset="0"/>
                <a:cs typeface="Poppins" panose="00000500000000000000" pitchFamily="2" charset="0"/>
              </a:rPr>
              <a:t>Contactless + Chip &amp; PIN + Swipe</a:t>
            </a:r>
          </a:p>
          <a:p>
            <a:r>
              <a:rPr lang="en-US" sz="2500" dirty="0">
                <a:latin typeface="Poppins" panose="00000500000000000000" pitchFamily="2" charset="0"/>
                <a:ea typeface="Open Sans" panose="020B0606030504020204" pitchFamily="34" charset="0"/>
                <a:cs typeface="Poppins" panose="00000500000000000000" pitchFamily="2" charset="0"/>
              </a:rPr>
              <a:t>Front and rear cameras</a:t>
            </a:r>
          </a:p>
          <a:p>
            <a:r>
              <a:rPr lang="en-US" sz="2500" dirty="0">
                <a:latin typeface="Poppins" panose="00000500000000000000" pitchFamily="2" charset="0"/>
                <a:ea typeface="Open Sans" panose="020B0606030504020204" pitchFamily="34" charset="0"/>
                <a:cs typeface="Poppins" panose="00000500000000000000" pitchFamily="2" charset="0"/>
              </a:rPr>
              <a:t>Surcharge (TSYS)</a:t>
            </a:r>
          </a:p>
          <a:p>
            <a:r>
              <a:rPr lang="en-US" sz="2500" dirty="0">
                <a:latin typeface="Poppins" panose="00000500000000000000" pitchFamily="2" charset="0"/>
                <a:ea typeface="Open Sans" panose="020B0606030504020204" pitchFamily="34" charset="0"/>
                <a:cs typeface="Poppins" panose="00000500000000000000" pitchFamily="2" charset="0"/>
              </a:rPr>
              <a:t>First Data and TSYS</a:t>
            </a:r>
          </a:p>
        </p:txBody>
      </p:sp>
      <p:pic>
        <p:nvPicPr>
          <p:cNvPr id="8" name="Picture 7">
            <a:extLst>
              <a:ext uri="{FF2B5EF4-FFF2-40B4-BE49-F238E27FC236}">
                <a16:creationId xmlns:a16="http://schemas.microsoft.com/office/drawing/2014/main" id="{90AFE4FE-3D53-467B-9726-D0EC1FD0FCA4}"/>
              </a:ext>
            </a:extLst>
          </p:cNvPr>
          <p:cNvPicPr>
            <a:picLocks noChangeAspect="1"/>
          </p:cNvPicPr>
          <p:nvPr/>
        </p:nvPicPr>
        <p:blipFill>
          <a:blip r:embed="rId3"/>
          <a:stretch>
            <a:fillRect/>
          </a:stretch>
        </p:blipFill>
        <p:spPr>
          <a:xfrm>
            <a:off x="8133347" y="1772964"/>
            <a:ext cx="3352861" cy="4696693"/>
          </a:xfrm>
          <a:prstGeom prst="rect">
            <a:avLst/>
          </a:prstGeom>
        </p:spPr>
      </p:pic>
    </p:spTree>
    <p:extLst>
      <p:ext uri="{BB962C8B-B14F-4D97-AF65-F5344CB8AC3E}">
        <p14:creationId xmlns:p14="http://schemas.microsoft.com/office/powerpoint/2010/main" val="1712451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0" y="81018"/>
            <a:ext cx="2550993" cy="73311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Terminals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290761" y="2130819"/>
            <a:ext cx="7193554" cy="4279606"/>
          </a:xfrm>
        </p:spPr>
        <p:txBody>
          <a:bodyPr>
            <a:normAutofit fontScale="92500" lnSpcReduction="2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Valor VL100</a:t>
            </a:r>
          </a:p>
          <a:p>
            <a:r>
              <a:rPr lang="en-US" sz="2600" dirty="0">
                <a:latin typeface="Poppins" panose="00000500000000000000" pitchFamily="2" charset="0"/>
                <a:ea typeface="Open Sans" panose="020B0606030504020204" pitchFamily="34" charset="0"/>
                <a:cs typeface="Poppins" panose="00000500000000000000" pitchFamily="2" charset="0"/>
              </a:rPr>
              <a:t>Countertop POS terminal</a:t>
            </a:r>
          </a:p>
          <a:p>
            <a:r>
              <a:rPr lang="en-US" sz="2600" dirty="0">
                <a:latin typeface="Poppins" panose="00000500000000000000" pitchFamily="2" charset="0"/>
                <a:ea typeface="Open Sans" panose="020B0606030504020204" pitchFamily="34" charset="0"/>
                <a:cs typeface="Poppins" panose="00000500000000000000" pitchFamily="2" charset="0"/>
              </a:rPr>
              <a:t>Ethernet and Wi-Fi connectivity </a:t>
            </a:r>
          </a:p>
          <a:p>
            <a:r>
              <a:rPr lang="en-US" sz="2600" dirty="0">
                <a:latin typeface="Poppins" panose="00000500000000000000" pitchFamily="2" charset="0"/>
                <a:ea typeface="Open Sans" panose="020B0606030504020204" pitchFamily="34" charset="0"/>
                <a:cs typeface="Poppins" panose="00000500000000000000" pitchFamily="2" charset="0"/>
              </a:rPr>
              <a:t>Large scale touch screen display</a:t>
            </a:r>
          </a:p>
          <a:p>
            <a:r>
              <a:rPr lang="en-US" sz="2600" dirty="0">
                <a:latin typeface="Poppins" panose="00000500000000000000" pitchFamily="2" charset="0"/>
                <a:ea typeface="Open Sans" panose="020B0606030504020204" pitchFamily="34" charset="0"/>
                <a:cs typeface="Poppins" panose="00000500000000000000" pitchFamily="2" charset="0"/>
              </a:rPr>
              <a:t>Full transaction information display</a:t>
            </a:r>
          </a:p>
          <a:p>
            <a:r>
              <a:rPr lang="en-US" sz="2600" dirty="0">
                <a:latin typeface="Poppins" panose="00000500000000000000" pitchFamily="2" charset="0"/>
                <a:ea typeface="Open Sans" panose="020B0606030504020204" pitchFamily="34" charset="0"/>
                <a:cs typeface="Poppins" panose="00000500000000000000" pitchFamily="2" charset="0"/>
              </a:rPr>
              <a:t>Can accept contactless payments</a:t>
            </a:r>
          </a:p>
          <a:p>
            <a:r>
              <a:rPr lang="en-US" sz="2600" dirty="0">
                <a:latin typeface="Poppins" panose="00000500000000000000" pitchFamily="2" charset="0"/>
                <a:ea typeface="Open Sans" panose="020B0606030504020204" pitchFamily="34" charset="0"/>
                <a:cs typeface="Poppins" panose="00000500000000000000" pitchFamily="2" charset="0"/>
              </a:rPr>
              <a:t>Processes in the cloud through a gateway</a:t>
            </a:r>
          </a:p>
          <a:p>
            <a:r>
              <a:rPr lang="en-US" sz="2600" dirty="0">
                <a:latin typeface="Poppins" panose="00000500000000000000" pitchFamily="2" charset="0"/>
                <a:ea typeface="Open Sans" panose="020B0606030504020204" pitchFamily="34" charset="0"/>
                <a:cs typeface="Poppins" panose="00000500000000000000" pitchFamily="2" charset="0"/>
              </a:rPr>
              <a:t>Dual Pricing </a:t>
            </a:r>
          </a:p>
          <a:p>
            <a:r>
              <a:rPr lang="en-US" sz="2600" dirty="0">
                <a:latin typeface="Poppins" panose="00000500000000000000" pitchFamily="2" charset="0"/>
                <a:ea typeface="Open Sans" panose="020B0606030504020204" pitchFamily="34" charset="0"/>
                <a:cs typeface="Poppins" panose="00000500000000000000" pitchFamily="2" charset="0"/>
              </a:rPr>
              <a:t>Surcharge (TSYS)</a:t>
            </a:r>
          </a:p>
          <a:p>
            <a:r>
              <a:rPr lang="en-US" sz="2600" dirty="0">
                <a:latin typeface="Poppins" panose="00000500000000000000" pitchFamily="2" charset="0"/>
                <a:ea typeface="Open Sans" panose="020B0606030504020204" pitchFamily="34" charset="0"/>
                <a:cs typeface="Poppins" panose="00000500000000000000" pitchFamily="2" charset="0"/>
              </a:rPr>
              <a:t>First Data and TSYS</a:t>
            </a:r>
          </a:p>
        </p:txBody>
      </p:sp>
      <p:pic>
        <p:nvPicPr>
          <p:cNvPr id="5" name="Picture 4">
            <a:extLst>
              <a:ext uri="{FF2B5EF4-FFF2-40B4-BE49-F238E27FC236}">
                <a16:creationId xmlns:a16="http://schemas.microsoft.com/office/drawing/2014/main" id="{D1AE738D-3ED9-4615-AE3F-D564B69BC438}"/>
              </a:ext>
            </a:extLst>
          </p:cNvPr>
          <p:cNvPicPr>
            <a:picLocks noChangeAspect="1"/>
          </p:cNvPicPr>
          <p:nvPr/>
        </p:nvPicPr>
        <p:blipFill>
          <a:blip r:embed="rId3"/>
          <a:stretch>
            <a:fillRect/>
          </a:stretch>
        </p:blipFill>
        <p:spPr>
          <a:xfrm>
            <a:off x="7048755" y="2278078"/>
            <a:ext cx="4431281" cy="3451604"/>
          </a:xfrm>
          <a:prstGeom prst="rect">
            <a:avLst/>
          </a:prstGeom>
        </p:spPr>
      </p:pic>
    </p:spTree>
    <p:extLst>
      <p:ext uri="{BB962C8B-B14F-4D97-AF65-F5344CB8AC3E}">
        <p14:creationId xmlns:p14="http://schemas.microsoft.com/office/powerpoint/2010/main" val="2972156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FE2FE29-1120-4FE4-9FDA-311CBA66F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DD926EC-6F88-4D89-9AED-1C4C1AC00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2"/>
            <a:ext cx="4688632" cy="68579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210685A-6235-45A7-850D-A6F555466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226" y="926649"/>
            <a:ext cx="4415290" cy="5066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3BE3671-0C43-4D05-A267-3400AD091C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79" y="3758184"/>
            <a:ext cx="2139190" cy="2373963"/>
            <a:chOff x="723679" y="3758184"/>
            <a:chExt cx="2139190" cy="2373963"/>
          </a:xfrm>
        </p:grpSpPr>
        <p:sp>
          <p:nvSpPr>
            <p:cNvPr id="18" name="Rectangle 66">
              <a:extLst>
                <a:ext uri="{FF2B5EF4-FFF2-40B4-BE49-F238E27FC236}">
                  <a16:creationId xmlns:a16="http://schemas.microsoft.com/office/drawing/2014/main" id="{4284BA9C-01AC-48B3-8010-804869A0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6051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3E232F3A-24DA-47FC-A6E7-8347EA07AE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4630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2B7D041A-D364-4BF2-9F8A-0294D0918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3209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1CB5A6AE-FC55-4655-AE45-5E9A3F3288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88940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500BEBAD-632B-4E00-AD16-C6A03CD11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7472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29BEDA70-8722-46C0-A1EB-8CDFEE5920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17111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2">
              <a:extLst>
                <a:ext uri="{FF2B5EF4-FFF2-40B4-BE49-F238E27FC236}">
                  <a16:creationId xmlns:a16="http://schemas.microsoft.com/office/drawing/2014/main" id="{3979BE25-E2B2-4CF8-85A1-65AD3E0CF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17495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2C9FF4D0-2F5C-4E54-AC5A-58A6169BA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0284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B94E4ABC-1B44-4E4D-9065-F67D887D7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75948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2">
              <a:extLst>
                <a:ext uri="{FF2B5EF4-FFF2-40B4-BE49-F238E27FC236}">
                  <a16:creationId xmlns:a16="http://schemas.microsoft.com/office/drawing/2014/main" id="{FDDFF3EB-39A2-4D3F-AD9F-0CF4409EA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89627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DB732EBE-ED01-4374-8D0C-8AF6E5A5B3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04333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2">
              <a:extLst>
                <a:ext uri="{FF2B5EF4-FFF2-40B4-BE49-F238E27FC236}">
                  <a16:creationId xmlns:a16="http://schemas.microsoft.com/office/drawing/2014/main" id="{D22DDEF5-6AF3-4D7C-BC62-4409D396B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3269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2">
              <a:extLst>
                <a:ext uri="{FF2B5EF4-FFF2-40B4-BE49-F238E27FC236}">
                  <a16:creationId xmlns:a16="http://schemas.microsoft.com/office/drawing/2014/main" id="{C376CD22-707A-45BF-B1E0-3F62124A5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4743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77D3C970-47FF-4506-B61A-DCAA63289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765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3D0163D1-030C-49AE-83F7-8B6F17D3F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6188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
              <a:extLst>
                <a:ext uri="{FF2B5EF4-FFF2-40B4-BE49-F238E27FC236}">
                  <a16:creationId xmlns:a16="http://schemas.microsoft.com/office/drawing/2014/main" id="{68397BEB-F2C5-49D6-8F17-BC81796AC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9104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8C1B7012-AA7A-4E78-965E-ABD7EC337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453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2">
              <a:extLst>
                <a:ext uri="{FF2B5EF4-FFF2-40B4-BE49-F238E27FC236}">
                  <a16:creationId xmlns:a16="http://schemas.microsoft.com/office/drawing/2014/main" id="{ADA7F354-F3A6-49A0-AF9C-EC69C2A31F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803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82531391-74CB-4FBD-97B7-D73D91C44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6152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3CD46824-FF3A-460F-8F13-1B2A420A1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501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15EE979E-5456-4D5F-83BF-158EB8B24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944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B5123B19-3717-4BC1-B7CE-C6727099C0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52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25F3BA9E-DEA1-4368-A4BE-FB9C9C3506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42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0EFD15C2-3CE6-43C9-AA85-2000C0A69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9173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2">
              <a:extLst>
                <a:ext uri="{FF2B5EF4-FFF2-40B4-BE49-F238E27FC236}">
                  <a16:creationId xmlns:a16="http://schemas.microsoft.com/office/drawing/2014/main" id="{A7D19408-5ACA-46A3-8FC7-0A2B511B2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3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C39A546E-F35B-4AF5-9F7E-F7CC78DDE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743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C051F4E-E13F-4468-BCAB-379380355A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233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99A94C11-96BF-4E23-9B0F-CCCF0E690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583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2">
              <a:extLst>
                <a:ext uri="{FF2B5EF4-FFF2-40B4-BE49-F238E27FC236}">
                  <a16:creationId xmlns:a16="http://schemas.microsoft.com/office/drawing/2014/main" id="{2C253E13-7D4F-4651-B26F-C9A3984261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874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59">
              <a:extLst>
                <a:ext uri="{FF2B5EF4-FFF2-40B4-BE49-F238E27FC236}">
                  <a16:creationId xmlns:a16="http://schemas.microsoft.com/office/drawing/2014/main" id="{6C607944-C3DA-49D0-B76C-ECF13B2E8D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095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2">
              <a:extLst>
                <a:ext uri="{FF2B5EF4-FFF2-40B4-BE49-F238E27FC236}">
                  <a16:creationId xmlns:a16="http://schemas.microsoft.com/office/drawing/2014/main" id="{A044E8D2-BE36-4B3B-BF61-A4ED4D6371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444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4">
              <a:extLst>
                <a:ext uri="{FF2B5EF4-FFF2-40B4-BE49-F238E27FC236}">
                  <a16:creationId xmlns:a16="http://schemas.microsoft.com/office/drawing/2014/main" id="{08C4C63A-4388-4C37-9D9C-5C1F9925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5794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66">
              <a:extLst>
                <a:ext uri="{FF2B5EF4-FFF2-40B4-BE49-F238E27FC236}">
                  <a16:creationId xmlns:a16="http://schemas.microsoft.com/office/drawing/2014/main" id="{14866A3A-FA92-4434-98E9-418FEC9B1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143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64">
              <a:extLst>
                <a:ext uri="{FF2B5EF4-FFF2-40B4-BE49-F238E27FC236}">
                  <a16:creationId xmlns:a16="http://schemas.microsoft.com/office/drawing/2014/main" id="{AF97CA9B-731E-47BF-B724-E6CD2C915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585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B9B7DB1A-1165-4D7C-95DC-D710F20E9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49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737B22B9-9D11-4F36-9B12-FB41FBA4E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067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FBCEABA9-0D42-4E75-BBFB-8374262E8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2">
              <a:extLst>
                <a:ext uri="{FF2B5EF4-FFF2-40B4-BE49-F238E27FC236}">
                  <a16:creationId xmlns:a16="http://schemas.microsoft.com/office/drawing/2014/main" id="{66428691-A429-4D5E-AE96-E43B6F0E2D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0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5BCC330F-9915-4B86-97E9-BA49CBFEC0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384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4">
              <a:extLst>
                <a:ext uri="{FF2B5EF4-FFF2-40B4-BE49-F238E27FC236}">
                  <a16:creationId xmlns:a16="http://schemas.microsoft.com/office/drawing/2014/main" id="{9A1A7FCA-8137-4FF0-9940-FB481BFD27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79875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3A9167A0-5576-4F2F-B5FE-431186597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24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602A19A9-FD58-A440-B06E-D2FEE6B8EAE4}"/>
              </a:ext>
            </a:extLst>
          </p:cNvPr>
          <p:cNvSpPr txBox="1"/>
          <p:nvPr/>
        </p:nvSpPr>
        <p:spPr>
          <a:xfrm>
            <a:off x="1141965" y="1321743"/>
            <a:ext cx="3787482" cy="4277890"/>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000" b="1" kern="1200" dirty="0">
                <a:solidFill>
                  <a:srgbClr val="FFFFFF"/>
                </a:solidFill>
                <a:latin typeface="Poppins" panose="00000500000000000000" pitchFamily="2" charset="0"/>
                <a:ea typeface="Open Sans" panose="020B0606030504020204" pitchFamily="34" charset="0"/>
                <a:cs typeface="Poppins" panose="00000500000000000000" pitchFamily="2" charset="0"/>
                <a:sym typeface="Open Sans"/>
              </a:rPr>
              <a:t>Overview</a:t>
            </a:r>
            <a:endParaRPr lang="en-US" sz="4000" kern="1200" dirty="0">
              <a:solidFill>
                <a:srgbClr val="FFFFFF"/>
              </a:solidFill>
              <a:latin typeface="Poppins" panose="00000500000000000000" pitchFamily="2" charset="0"/>
              <a:ea typeface="Open Sans" panose="020B0606030504020204" pitchFamily="34" charset="0"/>
              <a:cs typeface="Poppins" panose="00000500000000000000" pitchFamily="2" charset="0"/>
            </a:endParaRPr>
          </a:p>
        </p:txBody>
      </p:sp>
      <p:grpSp>
        <p:nvGrpSpPr>
          <p:cNvPr id="60" name="Group 59">
            <a:extLst>
              <a:ext uri="{FF2B5EF4-FFF2-40B4-BE49-F238E27FC236}">
                <a16:creationId xmlns:a16="http://schemas.microsoft.com/office/drawing/2014/main" id="{283F107F-9294-4679-B247-91D8556A6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61" name="Rectangle 64">
              <a:extLst>
                <a:ext uri="{FF2B5EF4-FFF2-40B4-BE49-F238E27FC236}">
                  <a16:creationId xmlns:a16="http://schemas.microsoft.com/office/drawing/2014/main" id="{20F93971-D547-4C36-A076-D57249994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012A36A9-DFAE-4F57-9711-172E65EDA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8B6B96C8-D832-4071-A5D2-1F11CBF9F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0FF1DEB5-31F1-464D-BDB3-EFE620642A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96B80410-DC2C-4DFC-B52E-CC5E6788BF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9CE51CA3-95B8-44B4-B784-CE35A844D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FA1EB8B0-6221-4A35-A5F2-46E9A78CB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FDA530E1-5E88-4861-8642-F5B6A715B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4">
              <a:extLst>
                <a:ext uri="{FF2B5EF4-FFF2-40B4-BE49-F238E27FC236}">
                  <a16:creationId xmlns:a16="http://schemas.microsoft.com/office/drawing/2014/main" id="{854D2927-5C3A-424C-B30D-6048719C8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6">
              <a:extLst>
                <a:ext uri="{FF2B5EF4-FFF2-40B4-BE49-F238E27FC236}">
                  <a16:creationId xmlns:a16="http://schemas.microsoft.com/office/drawing/2014/main" id="{9B9A782D-CE07-499E-81BB-3F6D2E7EF0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4">
              <a:extLst>
                <a:ext uri="{FF2B5EF4-FFF2-40B4-BE49-F238E27FC236}">
                  <a16:creationId xmlns:a16="http://schemas.microsoft.com/office/drawing/2014/main" id="{BDEBE12E-1915-4596-A0A7-9C61CAF8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6">
              <a:extLst>
                <a:ext uri="{FF2B5EF4-FFF2-40B4-BE49-F238E27FC236}">
                  <a16:creationId xmlns:a16="http://schemas.microsoft.com/office/drawing/2014/main" id="{4FBDEF84-1447-47C6-998D-A35B78E0C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5CC9B9EE-468D-ED40-ABD3-66C584B9CE0B}"/>
              </a:ext>
            </a:extLst>
          </p:cNvPr>
          <p:cNvSpPr/>
          <p:nvPr/>
        </p:nvSpPr>
        <p:spPr>
          <a:xfrm>
            <a:off x="5912693" y="1188719"/>
            <a:ext cx="5561320" cy="4804465"/>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Who Are We</a:t>
            </a:r>
          </a:p>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How We Started</a:t>
            </a:r>
          </a:p>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What We Do</a:t>
            </a:r>
          </a:p>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Our Departments</a:t>
            </a:r>
          </a:p>
          <a:p>
            <a:pPr marL="57150" defTabSz="914400">
              <a:lnSpc>
                <a:spcPct val="90000"/>
              </a:lnSpc>
              <a:spcAft>
                <a:spcPts val="600"/>
              </a:spcAft>
            </a:pPr>
            <a:endParaRPr lang="en-US" sz="3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6">
            <a:extLst>
              <a:ext uri="{FF2B5EF4-FFF2-40B4-BE49-F238E27FC236}">
                <a16:creationId xmlns:a16="http://schemas.microsoft.com/office/drawing/2014/main" id="{286FA462-7748-E442-9A84-8FA126021FC5}"/>
              </a:ext>
            </a:extLst>
          </p:cNvPr>
          <p:cNvPicPr>
            <a:picLocks noChangeAspect="1" noChangeArrowheads="1"/>
          </p:cNvPicPr>
          <p:nvPr/>
        </p:nvPicPr>
        <p:blipFill>
          <a:blip r:embed="rId3"/>
          <a:srcRect/>
          <a:stretch/>
        </p:blipFill>
        <p:spPr bwMode="auto">
          <a:xfrm>
            <a:off x="176182" y="150722"/>
            <a:ext cx="2479055" cy="712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503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39189" y="17646"/>
            <a:ext cx="2586490" cy="74331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Terminals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290761" y="2130819"/>
            <a:ext cx="7193554" cy="4221855"/>
          </a:xfrm>
        </p:spPr>
        <p:txBody>
          <a:bodyPr>
            <a:normAutofit fontScale="85000" lnSpcReduction="2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Valor VL110</a:t>
            </a:r>
          </a:p>
          <a:p>
            <a:r>
              <a:rPr lang="en-US" sz="2500" dirty="0">
                <a:latin typeface="Poppins" panose="00000500000000000000" pitchFamily="2" charset="0"/>
                <a:ea typeface="Open Sans" panose="020B0606030504020204" pitchFamily="34" charset="0"/>
                <a:cs typeface="Poppins" panose="00000500000000000000" pitchFamily="2" charset="0"/>
              </a:rPr>
              <a:t>Handheld POS terminal</a:t>
            </a:r>
          </a:p>
          <a:p>
            <a:r>
              <a:rPr lang="en-US" sz="2500" dirty="0">
                <a:latin typeface="Poppins" panose="00000500000000000000" pitchFamily="2" charset="0"/>
                <a:ea typeface="Open Sans" panose="020B0606030504020204" pitchFamily="34" charset="0"/>
                <a:cs typeface="Poppins" panose="00000500000000000000" pitchFamily="2" charset="0"/>
              </a:rPr>
              <a:t>Large scale touch screen display</a:t>
            </a:r>
          </a:p>
          <a:p>
            <a:r>
              <a:rPr lang="en-US" sz="2500" dirty="0">
                <a:latin typeface="Poppins" panose="00000500000000000000" pitchFamily="2" charset="0"/>
                <a:ea typeface="Open Sans" panose="020B0606030504020204" pitchFamily="34" charset="0"/>
                <a:cs typeface="Poppins" panose="00000500000000000000" pitchFamily="2" charset="0"/>
              </a:rPr>
              <a:t>Full transaction information display</a:t>
            </a:r>
          </a:p>
          <a:p>
            <a:r>
              <a:rPr lang="en-US" sz="2500" dirty="0">
                <a:latin typeface="Poppins" panose="00000500000000000000" pitchFamily="2" charset="0"/>
                <a:ea typeface="Open Sans" panose="020B0606030504020204" pitchFamily="34" charset="0"/>
                <a:cs typeface="Poppins" panose="00000500000000000000" pitchFamily="2" charset="0"/>
              </a:rPr>
              <a:t>Signature capture and pay at the table </a:t>
            </a:r>
          </a:p>
          <a:p>
            <a:r>
              <a:rPr lang="en-US" sz="2500" dirty="0">
                <a:latin typeface="Poppins" panose="00000500000000000000" pitchFamily="2" charset="0"/>
                <a:ea typeface="Open Sans" panose="020B0606030504020204" pitchFamily="34" charset="0"/>
                <a:cs typeface="Poppins" panose="00000500000000000000" pitchFamily="2" charset="0"/>
              </a:rPr>
              <a:t>Offers paperless signature / Receipt option</a:t>
            </a:r>
          </a:p>
          <a:p>
            <a:r>
              <a:rPr lang="en-US" sz="2400" dirty="0">
                <a:latin typeface="Poppins" panose="00000500000000000000" pitchFamily="2" charset="0"/>
                <a:ea typeface="Open Sans" panose="020B0606030504020204" pitchFamily="34" charset="0"/>
                <a:cs typeface="Poppins" panose="00000500000000000000" pitchFamily="2" charset="0"/>
              </a:rPr>
              <a:t>Processes in the cloud through a gateway</a:t>
            </a:r>
          </a:p>
          <a:p>
            <a:r>
              <a:rPr lang="en-US" sz="2500" dirty="0">
                <a:latin typeface="Poppins" panose="00000500000000000000" pitchFamily="2" charset="0"/>
                <a:ea typeface="Open Sans" panose="020B0606030504020204" pitchFamily="34" charset="0"/>
                <a:cs typeface="Poppins" panose="00000500000000000000" pitchFamily="2" charset="0"/>
              </a:rPr>
              <a:t>GPRS / 4G and Wi-Fi Connectivity </a:t>
            </a:r>
          </a:p>
          <a:p>
            <a:r>
              <a:rPr lang="en-US" sz="2500" dirty="0">
                <a:latin typeface="Poppins" panose="00000500000000000000" pitchFamily="2" charset="0"/>
                <a:ea typeface="Open Sans" panose="020B0606030504020204" pitchFamily="34" charset="0"/>
                <a:cs typeface="Poppins" panose="00000500000000000000" pitchFamily="2" charset="0"/>
              </a:rPr>
              <a:t>Dual Pricing</a:t>
            </a:r>
          </a:p>
          <a:p>
            <a:r>
              <a:rPr lang="en-US" sz="2500" dirty="0">
                <a:latin typeface="Poppins" panose="00000500000000000000" pitchFamily="2" charset="0"/>
                <a:ea typeface="Open Sans" panose="020B0606030504020204" pitchFamily="34" charset="0"/>
                <a:cs typeface="Poppins" panose="00000500000000000000" pitchFamily="2" charset="0"/>
              </a:rPr>
              <a:t>Surcharge (TSYS)</a:t>
            </a:r>
          </a:p>
          <a:p>
            <a:r>
              <a:rPr lang="en-US" sz="2500" dirty="0">
                <a:latin typeface="Poppins" panose="00000500000000000000" pitchFamily="2" charset="0"/>
                <a:ea typeface="Open Sans" panose="020B0606030504020204" pitchFamily="34" charset="0"/>
                <a:cs typeface="Poppins" panose="00000500000000000000" pitchFamily="2" charset="0"/>
              </a:rPr>
              <a:t>First Data and TSYS</a:t>
            </a:r>
          </a:p>
        </p:txBody>
      </p:sp>
      <p:pic>
        <p:nvPicPr>
          <p:cNvPr id="5" name="Picture 4">
            <a:extLst>
              <a:ext uri="{FF2B5EF4-FFF2-40B4-BE49-F238E27FC236}">
                <a16:creationId xmlns:a16="http://schemas.microsoft.com/office/drawing/2014/main" id="{581E4FCF-B5AA-4A7F-A077-0F01AE67B4ED}"/>
              </a:ext>
            </a:extLst>
          </p:cNvPr>
          <p:cNvPicPr>
            <a:picLocks noChangeAspect="1"/>
          </p:cNvPicPr>
          <p:nvPr/>
        </p:nvPicPr>
        <p:blipFill>
          <a:blip r:embed="rId3"/>
          <a:stretch>
            <a:fillRect/>
          </a:stretch>
        </p:blipFill>
        <p:spPr>
          <a:xfrm>
            <a:off x="7621965" y="2704699"/>
            <a:ext cx="4279273" cy="2834863"/>
          </a:xfrm>
          <a:prstGeom prst="rect">
            <a:avLst/>
          </a:prstGeom>
        </p:spPr>
      </p:pic>
    </p:spTree>
    <p:extLst>
      <p:ext uri="{BB962C8B-B14F-4D97-AF65-F5344CB8AC3E}">
        <p14:creationId xmlns:p14="http://schemas.microsoft.com/office/powerpoint/2010/main" val="33191424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33596" y="111951"/>
            <a:ext cx="2575738" cy="74022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Terminals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290761" y="2130819"/>
            <a:ext cx="7193554" cy="4221855"/>
          </a:xfrm>
        </p:spPr>
        <p:txBody>
          <a:bodyPr>
            <a:normAutofit fontScale="92500" lnSpcReduction="2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Valor VL500</a:t>
            </a:r>
          </a:p>
          <a:p>
            <a:r>
              <a:rPr lang="en-US" sz="2500" dirty="0">
                <a:latin typeface="Poppins" panose="00000500000000000000" pitchFamily="2" charset="0"/>
                <a:ea typeface="Open Sans" panose="020B0606030504020204" pitchFamily="34" charset="0"/>
                <a:cs typeface="Poppins" panose="00000500000000000000" pitchFamily="2" charset="0"/>
              </a:rPr>
              <a:t>Handheld POS</a:t>
            </a:r>
          </a:p>
          <a:p>
            <a:r>
              <a:rPr lang="en-US" sz="2500" dirty="0">
                <a:latin typeface="Poppins" panose="00000500000000000000" pitchFamily="2" charset="0"/>
                <a:ea typeface="Open Sans" panose="020B0606030504020204" pitchFamily="34" charset="0"/>
                <a:cs typeface="Poppins" panose="00000500000000000000" pitchFamily="2" charset="0"/>
              </a:rPr>
              <a:t>Large Scale Touch Screen Display</a:t>
            </a:r>
          </a:p>
          <a:p>
            <a:r>
              <a:rPr lang="en-US" sz="2500" dirty="0">
                <a:latin typeface="Poppins" panose="00000500000000000000" pitchFamily="2" charset="0"/>
                <a:ea typeface="Open Sans" panose="020B0606030504020204" pitchFamily="34" charset="0"/>
                <a:cs typeface="Poppins" panose="00000500000000000000" pitchFamily="2" charset="0"/>
              </a:rPr>
              <a:t>Full Transaction Information Display</a:t>
            </a:r>
          </a:p>
          <a:p>
            <a:r>
              <a:rPr lang="en-US" sz="2500" dirty="0">
                <a:latin typeface="Poppins" panose="00000500000000000000" pitchFamily="2" charset="0"/>
                <a:ea typeface="Open Sans" panose="020B0606030504020204" pitchFamily="34" charset="0"/>
                <a:cs typeface="Poppins" panose="00000500000000000000" pitchFamily="2" charset="0"/>
              </a:rPr>
              <a:t>Signature Capture and Pay At The Table </a:t>
            </a:r>
          </a:p>
          <a:p>
            <a:r>
              <a:rPr lang="en-US" sz="2500" dirty="0">
                <a:latin typeface="Poppins" panose="00000500000000000000" pitchFamily="2" charset="0"/>
                <a:ea typeface="Open Sans" panose="020B0606030504020204" pitchFamily="34" charset="0"/>
                <a:cs typeface="Poppins" panose="00000500000000000000" pitchFamily="2" charset="0"/>
              </a:rPr>
              <a:t>Paperless Signature / Receipt Option</a:t>
            </a:r>
          </a:p>
          <a:p>
            <a:r>
              <a:rPr lang="en-US" sz="2500" dirty="0">
                <a:latin typeface="Poppins" panose="00000500000000000000" pitchFamily="2" charset="0"/>
                <a:ea typeface="Open Sans" panose="020B0606030504020204" pitchFamily="34" charset="0"/>
                <a:cs typeface="Poppins" panose="00000500000000000000" pitchFamily="2" charset="0"/>
              </a:rPr>
              <a:t>Contactless Payment / Bill Splitting</a:t>
            </a:r>
          </a:p>
          <a:p>
            <a:r>
              <a:rPr lang="en-US" sz="2500" dirty="0">
                <a:latin typeface="Poppins" panose="00000500000000000000" pitchFamily="2" charset="0"/>
                <a:ea typeface="Open Sans" panose="020B0606030504020204" pitchFamily="34" charset="0"/>
                <a:cs typeface="Poppins" panose="00000500000000000000" pitchFamily="2" charset="0"/>
              </a:rPr>
              <a:t>GPRS / 4G and Wi-Fi Connectivity </a:t>
            </a:r>
          </a:p>
          <a:p>
            <a:r>
              <a:rPr lang="en-US" sz="2500" dirty="0">
                <a:latin typeface="Poppins" panose="00000500000000000000" pitchFamily="2" charset="0"/>
                <a:ea typeface="Open Sans" panose="020B0606030504020204" pitchFamily="34" charset="0"/>
                <a:cs typeface="Poppins" panose="00000500000000000000" pitchFamily="2" charset="0"/>
              </a:rPr>
              <a:t>Dual Pricing</a:t>
            </a:r>
          </a:p>
          <a:p>
            <a:r>
              <a:rPr lang="en-US" sz="2500" dirty="0">
                <a:latin typeface="Poppins" panose="00000500000000000000" pitchFamily="2" charset="0"/>
                <a:ea typeface="Open Sans" panose="020B0606030504020204" pitchFamily="34" charset="0"/>
                <a:cs typeface="Poppins" panose="00000500000000000000" pitchFamily="2" charset="0"/>
              </a:rPr>
              <a:t>First Data and TSYS</a:t>
            </a:r>
          </a:p>
        </p:txBody>
      </p:sp>
      <p:pic>
        <p:nvPicPr>
          <p:cNvPr id="3" name="Picture 2">
            <a:extLst>
              <a:ext uri="{FF2B5EF4-FFF2-40B4-BE49-F238E27FC236}">
                <a16:creationId xmlns:a16="http://schemas.microsoft.com/office/drawing/2014/main" id="{0D53A40D-82B0-7424-159A-E9857F11D6C7}"/>
              </a:ext>
            </a:extLst>
          </p:cNvPr>
          <p:cNvPicPr>
            <a:picLocks noChangeAspect="1"/>
          </p:cNvPicPr>
          <p:nvPr/>
        </p:nvPicPr>
        <p:blipFill>
          <a:blip r:embed="rId3"/>
          <a:stretch>
            <a:fillRect/>
          </a:stretch>
        </p:blipFill>
        <p:spPr>
          <a:xfrm>
            <a:off x="7445815" y="2573593"/>
            <a:ext cx="4455424" cy="2855858"/>
          </a:xfrm>
          <a:prstGeom prst="rect">
            <a:avLst/>
          </a:prstGeom>
        </p:spPr>
      </p:pic>
    </p:spTree>
    <p:extLst>
      <p:ext uri="{BB962C8B-B14F-4D97-AF65-F5344CB8AC3E}">
        <p14:creationId xmlns:p14="http://schemas.microsoft.com/office/powerpoint/2010/main" val="13200358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39001" y="77855"/>
            <a:ext cx="2577533" cy="74074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Terminals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290761" y="2130819"/>
            <a:ext cx="7193554" cy="4221855"/>
          </a:xfrm>
        </p:spPr>
        <p:txBody>
          <a:bodyPr>
            <a:normAutofit lnSpcReduction="1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Ingenico Desk 3500</a:t>
            </a:r>
          </a:p>
          <a:p>
            <a:r>
              <a:rPr lang="en-US" sz="2500" dirty="0">
                <a:latin typeface="Poppins" panose="00000500000000000000" pitchFamily="2" charset="0"/>
                <a:ea typeface="Open Sans" panose="020B0606030504020204" pitchFamily="34" charset="0"/>
                <a:cs typeface="Poppins" panose="00000500000000000000" pitchFamily="2" charset="0"/>
              </a:rPr>
              <a:t>Can be used for retail businesses and restaurants</a:t>
            </a:r>
          </a:p>
          <a:p>
            <a:r>
              <a:rPr lang="en-US" sz="2500" dirty="0">
                <a:latin typeface="Poppins" panose="00000500000000000000" pitchFamily="2" charset="0"/>
                <a:ea typeface="Open Sans" panose="020B0606030504020204" pitchFamily="34" charset="0"/>
                <a:cs typeface="Poppins" panose="00000500000000000000" pitchFamily="2" charset="0"/>
              </a:rPr>
              <a:t>Accepts swipe, chip, and contactless payments</a:t>
            </a:r>
          </a:p>
          <a:p>
            <a:r>
              <a:rPr lang="en-US" sz="2500" dirty="0">
                <a:latin typeface="Poppins" panose="00000500000000000000" pitchFamily="2" charset="0"/>
                <a:ea typeface="Open Sans" panose="020B0606030504020204" pitchFamily="34" charset="0"/>
                <a:cs typeface="Poppins" panose="00000500000000000000" pitchFamily="2" charset="0"/>
              </a:rPr>
              <a:t>Offers customers a seamless experience through a conveniently located card-reader zone and faster transaction flows</a:t>
            </a:r>
          </a:p>
          <a:p>
            <a:r>
              <a:rPr lang="en-US" sz="2500" dirty="0">
                <a:latin typeface="Poppins" panose="00000500000000000000" pitchFamily="2" charset="0"/>
                <a:ea typeface="Open Sans" panose="020B0606030504020204" pitchFamily="34" charset="0"/>
                <a:cs typeface="Poppins" panose="00000500000000000000" pitchFamily="2" charset="0"/>
              </a:rPr>
              <a:t>Surcharge</a:t>
            </a:r>
          </a:p>
          <a:p>
            <a:r>
              <a:rPr lang="en-US" sz="2500" dirty="0">
                <a:latin typeface="Poppins" panose="00000500000000000000" pitchFamily="2" charset="0"/>
                <a:ea typeface="Open Sans" panose="020B0606030504020204" pitchFamily="34" charset="0"/>
                <a:cs typeface="Poppins" panose="00000500000000000000" pitchFamily="2" charset="0"/>
              </a:rPr>
              <a:t>TSYS</a:t>
            </a: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E779D4AD-DAF2-49A6-B936-59249FDBF13D}"/>
              </a:ext>
            </a:extLst>
          </p:cNvPr>
          <p:cNvPicPr>
            <a:picLocks noChangeAspect="1"/>
          </p:cNvPicPr>
          <p:nvPr/>
        </p:nvPicPr>
        <p:blipFill>
          <a:blip r:embed="rId3"/>
          <a:stretch>
            <a:fillRect/>
          </a:stretch>
        </p:blipFill>
        <p:spPr>
          <a:xfrm>
            <a:off x="7366785" y="2949678"/>
            <a:ext cx="4659295" cy="2589754"/>
          </a:xfrm>
          <a:prstGeom prst="rect">
            <a:avLst/>
          </a:prstGeom>
        </p:spPr>
      </p:pic>
    </p:spTree>
    <p:extLst>
      <p:ext uri="{BB962C8B-B14F-4D97-AF65-F5344CB8AC3E}">
        <p14:creationId xmlns:p14="http://schemas.microsoft.com/office/powerpoint/2010/main" val="37580983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54207"/>
            <a:ext cx="2517718" cy="72355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Terminals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290761" y="2130819"/>
            <a:ext cx="7193554" cy="4221855"/>
          </a:xfrm>
        </p:spPr>
        <p:txBody>
          <a:bodyPr>
            <a:normAutofit lnSpcReduction="1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Ingenico Desk 5000</a:t>
            </a:r>
          </a:p>
          <a:p>
            <a:r>
              <a:rPr lang="en-US" sz="2500" dirty="0">
                <a:latin typeface="Poppins" panose="00000500000000000000" pitchFamily="2" charset="0"/>
                <a:ea typeface="Open Sans" panose="020B0606030504020204" pitchFamily="34" charset="0"/>
                <a:cs typeface="Poppins" panose="00000500000000000000" pitchFamily="2" charset="0"/>
              </a:rPr>
              <a:t>Can be used for retail businesses and restaurants</a:t>
            </a:r>
          </a:p>
          <a:p>
            <a:r>
              <a:rPr lang="en-US" sz="2500" dirty="0">
                <a:latin typeface="Poppins" panose="00000500000000000000" pitchFamily="2" charset="0"/>
                <a:ea typeface="Open Sans" panose="020B0606030504020204" pitchFamily="34" charset="0"/>
                <a:cs typeface="Poppins" panose="00000500000000000000" pitchFamily="2" charset="0"/>
              </a:rPr>
              <a:t>Accepts swipe, chip, and contactless payments</a:t>
            </a:r>
          </a:p>
          <a:p>
            <a:r>
              <a:rPr lang="en-US" sz="2500" dirty="0">
                <a:latin typeface="Poppins" panose="00000500000000000000" pitchFamily="2" charset="0"/>
                <a:ea typeface="Open Sans" panose="020B0606030504020204" pitchFamily="34" charset="0"/>
                <a:cs typeface="Poppins" panose="00000500000000000000" pitchFamily="2" charset="0"/>
              </a:rPr>
              <a:t>Large 3.5-inch touch screen </a:t>
            </a:r>
          </a:p>
          <a:p>
            <a:r>
              <a:rPr lang="en-US" sz="2500" dirty="0">
                <a:latin typeface="Poppins" panose="00000500000000000000" pitchFamily="2" charset="0"/>
                <a:ea typeface="Open Sans" panose="020B0606030504020204" pitchFamily="34" charset="0"/>
                <a:cs typeface="Poppins" panose="00000500000000000000" pitchFamily="2" charset="0"/>
              </a:rPr>
              <a:t>Offers signature capture capabilities for electronic payments and receipt storage</a:t>
            </a:r>
          </a:p>
          <a:p>
            <a:r>
              <a:rPr lang="en-US" sz="2500" dirty="0">
                <a:latin typeface="Poppins" panose="00000500000000000000" pitchFamily="2" charset="0"/>
                <a:ea typeface="Open Sans" panose="020B0606030504020204" pitchFamily="34" charset="0"/>
                <a:cs typeface="Poppins" panose="00000500000000000000" pitchFamily="2" charset="0"/>
              </a:rPr>
              <a:t>Surcharge</a:t>
            </a:r>
          </a:p>
          <a:p>
            <a:r>
              <a:rPr lang="en-US" sz="2500" dirty="0">
                <a:latin typeface="Poppins" panose="00000500000000000000" pitchFamily="2" charset="0"/>
                <a:ea typeface="Open Sans" panose="020B0606030504020204" pitchFamily="34" charset="0"/>
                <a:cs typeface="Poppins" panose="00000500000000000000" pitchFamily="2" charset="0"/>
              </a:rPr>
              <a:t>TSYS</a:t>
            </a:r>
          </a:p>
        </p:txBody>
      </p:sp>
      <p:pic>
        <p:nvPicPr>
          <p:cNvPr id="3" name="Picture 2">
            <a:extLst>
              <a:ext uri="{FF2B5EF4-FFF2-40B4-BE49-F238E27FC236}">
                <a16:creationId xmlns:a16="http://schemas.microsoft.com/office/drawing/2014/main" id="{CEF55D82-19B0-445C-900C-C34435294610}"/>
              </a:ext>
            </a:extLst>
          </p:cNvPr>
          <p:cNvPicPr>
            <a:picLocks noChangeAspect="1"/>
          </p:cNvPicPr>
          <p:nvPr/>
        </p:nvPicPr>
        <p:blipFill>
          <a:blip r:embed="rId3"/>
          <a:stretch>
            <a:fillRect/>
          </a:stretch>
        </p:blipFill>
        <p:spPr>
          <a:xfrm>
            <a:off x="7714353" y="2583490"/>
            <a:ext cx="3323769" cy="3316512"/>
          </a:xfrm>
          <a:prstGeom prst="rect">
            <a:avLst/>
          </a:prstGeom>
        </p:spPr>
      </p:pic>
    </p:spTree>
    <p:extLst>
      <p:ext uri="{BB962C8B-B14F-4D97-AF65-F5344CB8AC3E}">
        <p14:creationId xmlns:p14="http://schemas.microsoft.com/office/powerpoint/2010/main" val="25587551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36678"/>
            <a:ext cx="2592903" cy="745157"/>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Terminals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290761" y="2130819"/>
            <a:ext cx="7193554" cy="4221855"/>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Verifone V200c Plus</a:t>
            </a:r>
          </a:p>
          <a:p>
            <a:r>
              <a:rPr lang="en-US" sz="2500" dirty="0">
                <a:latin typeface="Poppins" panose="00000500000000000000" pitchFamily="2" charset="0"/>
                <a:ea typeface="Open Sans" panose="020B0606030504020204" pitchFamily="34" charset="0"/>
                <a:cs typeface="Poppins" panose="00000500000000000000" pitchFamily="2" charset="0"/>
              </a:rPr>
              <a:t>Modern, robust design—ideal for countertop use</a:t>
            </a:r>
          </a:p>
          <a:p>
            <a:r>
              <a:rPr lang="en-US" sz="2500" dirty="0">
                <a:latin typeface="Poppins" panose="00000500000000000000" pitchFamily="2" charset="0"/>
                <a:ea typeface="Open Sans" panose="020B0606030504020204" pitchFamily="34" charset="0"/>
                <a:cs typeface="Poppins" panose="00000500000000000000" pitchFamily="2" charset="0"/>
              </a:rPr>
              <a:t>Accepts swipe, chip, and contactless payments</a:t>
            </a:r>
          </a:p>
          <a:p>
            <a:r>
              <a:rPr lang="en-US" sz="2500" dirty="0">
                <a:latin typeface="Poppins" panose="00000500000000000000" pitchFamily="2" charset="0"/>
                <a:ea typeface="Open Sans" panose="020B0606030504020204" pitchFamily="34" charset="0"/>
                <a:cs typeface="Poppins" panose="00000500000000000000" pitchFamily="2" charset="0"/>
              </a:rPr>
              <a:t>Packed with more speed and has an interactive user interface</a:t>
            </a:r>
          </a:p>
          <a:p>
            <a:r>
              <a:rPr lang="en-US" sz="2500" dirty="0">
                <a:latin typeface="Poppins" panose="00000500000000000000" pitchFamily="2" charset="0"/>
                <a:ea typeface="Open Sans" panose="020B0606030504020204" pitchFamily="34" charset="0"/>
                <a:cs typeface="Poppins" panose="00000500000000000000" pitchFamily="2" charset="0"/>
              </a:rPr>
              <a:t>First Data and TSYS</a:t>
            </a:r>
          </a:p>
        </p:txBody>
      </p:sp>
      <p:pic>
        <p:nvPicPr>
          <p:cNvPr id="3" name="Picture 2">
            <a:extLst>
              <a:ext uri="{FF2B5EF4-FFF2-40B4-BE49-F238E27FC236}">
                <a16:creationId xmlns:a16="http://schemas.microsoft.com/office/drawing/2014/main" id="{B9BFDC74-F62C-4C25-B443-77D6203BECFC}"/>
              </a:ext>
            </a:extLst>
          </p:cNvPr>
          <p:cNvPicPr>
            <a:picLocks noChangeAspect="1"/>
          </p:cNvPicPr>
          <p:nvPr/>
        </p:nvPicPr>
        <p:blipFill>
          <a:blip r:embed="rId3"/>
          <a:stretch>
            <a:fillRect/>
          </a:stretch>
        </p:blipFill>
        <p:spPr>
          <a:xfrm>
            <a:off x="7730797" y="2381329"/>
            <a:ext cx="3094027" cy="3720834"/>
          </a:xfrm>
          <a:prstGeom prst="rect">
            <a:avLst/>
          </a:prstGeom>
        </p:spPr>
      </p:pic>
    </p:spTree>
    <p:extLst>
      <p:ext uri="{BB962C8B-B14F-4D97-AF65-F5344CB8AC3E}">
        <p14:creationId xmlns:p14="http://schemas.microsoft.com/office/powerpoint/2010/main" val="35972322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54207"/>
            <a:ext cx="2517718" cy="72355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74474"/>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Terminals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290761" y="2130819"/>
            <a:ext cx="7193554" cy="4221855"/>
          </a:xfrm>
        </p:spPr>
        <p:txBody>
          <a:bodyPr>
            <a:normAutofit lnSpcReduction="1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Verifone V400c Plus</a:t>
            </a:r>
          </a:p>
          <a:p>
            <a:r>
              <a:rPr lang="en-US" sz="2400" dirty="0">
                <a:latin typeface="Poppins" panose="00000500000000000000" pitchFamily="2" charset="0"/>
                <a:ea typeface="Open Sans" panose="020B0606030504020204" pitchFamily="34" charset="0"/>
                <a:cs typeface="Poppins" panose="00000500000000000000" pitchFamily="2" charset="0"/>
              </a:rPr>
              <a:t>Most powerful and advanced countertop device</a:t>
            </a:r>
          </a:p>
          <a:p>
            <a:r>
              <a:rPr lang="en-US" sz="2400" dirty="0">
                <a:latin typeface="Poppins" panose="00000500000000000000" pitchFamily="2" charset="0"/>
                <a:ea typeface="Open Sans" panose="020B0606030504020204" pitchFamily="34" charset="0"/>
                <a:cs typeface="Poppins" panose="00000500000000000000" pitchFamily="2" charset="0"/>
              </a:rPr>
              <a:t>Accepts swipe, chip, and contactless payments</a:t>
            </a:r>
          </a:p>
          <a:p>
            <a:r>
              <a:rPr lang="en-US" sz="2400" dirty="0">
                <a:latin typeface="Poppins" panose="00000500000000000000" pitchFamily="2" charset="0"/>
                <a:ea typeface="Open Sans" panose="020B0606030504020204" pitchFamily="34" charset="0"/>
                <a:cs typeface="Poppins" panose="00000500000000000000" pitchFamily="2" charset="0"/>
              </a:rPr>
              <a:t>Has a large color touchscreen that supports signature capture and encourages easy, intuitive customer interaction</a:t>
            </a:r>
          </a:p>
          <a:p>
            <a:r>
              <a:rPr lang="en-US" sz="2400" dirty="0">
                <a:latin typeface="Poppins" panose="00000500000000000000" pitchFamily="2" charset="0"/>
                <a:ea typeface="Open Sans" panose="020B0606030504020204" pitchFamily="34" charset="0"/>
                <a:cs typeface="Poppins" panose="00000500000000000000" pitchFamily="2" charset="0"/>
              </a:rPr>
              <a:t>Ability to run third-party apps</a:t>
            </a:r>
          </a:p>
          <a:p>
            <a:r>
              <a:rPr lang="en-US" sz="2400" dirty="0">
                <a:latin typeface="Poppins" panose="00000500000000000000" pitchFamily="2" charset="0"/>
                <a:ea typeface="Open Sans" panose="020B0606030504020204" pitchFamily="34" charset="0"/>
                <a:cs typeface="Poppins" panose="00000500000000000000" pitchFamily="2" charset="0"/>
              </a:rPr>
              <a:t>First Data and TSYS</a:t>
            </a:r>
          </a:p>
        </p:txBody>
      </p:sp>
      <p:pic>
        <p:nvPicPr>
          <p:cNvPr id="3" name="Picture 2">
            <a:extLst>
              <a:ext uri="{FF2B5EF4-FFF2-40B4-BE49-F238E27FC236}">
                <a16:creationId xmlns:a16="http://schemas.microsoft.com/office/drawing/2014/main" id="{9537CAC5-DFEA-4C34-8D09-4341FB842E98}"/>
              </a:ext>
            </a:extLst>
          </p:cNvPr>
          <p:cNvPicPr>
            <a:picLocks noChangeAspect="1"/>
          </p:cNvPicPr>
          <p:nvPr/>
        </p:nvPicPr>
        <p:blipFill>
          <a:blip r:embed="rId3"/>
          <a:stretch>
            <a:fillRect/>
          </a:stretch>
        </p:blipFill>
        <p:spPr>
          <a:xfrm>
            <a:off x="8135210" y="2183913"/>
            <a:ext cx="3590250" cy="3159787"/>
          </a:xfrm>
          <a:prstGeom prst="rect">
            <a:avLst/>
          </a:prstGeom>
        </p:spPr>
      </p:pic>
    </p:spTree>
    <p:extLst>
      <p:ext uri="{BB962C8B-B14F-4D97-AF65-F5344CB8AC3E}">
        <p14:creationId xmlns:p14="http://schemas.microsoft.com/office/powerpoint/2010/main" val="37104672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42291"/>
            <a:ext cx="2701284" cy="77630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Open Sans"/>
                <a:ea typeface="+mn-ea"/>
                <a:cs typeface="+mn-cs"/>
                <a:sym typeface="Open Sans"/>
              </a:rPr>
              <a:t>  Clover</a:t>
            </a:r>
            <a:endParaRPr kumimoji="0" lang="en-US" sz="3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Open Sans"/>
                <a:ea typeface="+mn-ea"/>
                <a:cs typeface="+mn-cs"/>
                <a:sym typeface="Open Sans"/>
              </a:rPr>
              <a:t>  </a:t>
            </a:r>
            <a:r>
              <a:rPr kumimoji="0" lang="en-US" sz="3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sym typeface="Open Sans"/>
              </a:rPr>
              <a:t>Clover Suite</a:t>
            </a:r>
            <a:endParaRPr kumimoji="0" lang="en-US" sz="3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2096419"/>
            <a:ext cx="7881086" cy="4322079"/>
          </a:xfrm>
        </p:spPr>
        <p:txBody>
          <a:bodyPr>
            <a:normAutofit lnSpcReduction="1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Clover Go 3</a:t>
            </a:r>
          </a:p>
          <a:p>
            <a:r>
              <a:rPr lang="en-US" sz="2400" dirty="0">
                <a:latin typeface="Poppins" panose="00000500000000000000" pitchFamily="2" charset="0"/>
                <a:ea typeface="Open Sans" panose="020B0606030504020204" pitchFamily="34" charset="0"/>
                <a:cs typeface="Poppins" panose="00000500000000000000" pitchFamily="2" charset="0"/>
              </a:rPr>
              <a:t>Payments: Accepts chip, dip, and contactless payments including Tap-to-Pay on iPhone, Apple Pay®, Google Pay® and Samsung Pay®.</a:t>
            </a:r>
          </a:p>
          <a:p>
            <a:r>
              <a:rPr lang="en-US" sz="2400" dirty="0">
                <a:latin typeface="Poppins" panose="00000500000000000000" pitchFamily="2" charset="0"/>
                <a:ea typeface="Open Sans" panose="020B0606030504020204" pitchFamily="34" charset="0"/>
                <a:cs typeface="Poppins" panose="00000500000000000000" pitchFamily="2" charset="0"/>
              </a:rPr>
              <a:t>Pairs seamlessly with your mobile device or tablet through a Bluetooth® connection</a:t>
            </a:r>
          </a:p>
          <a:p>
            <a:r>
              <a:rPr lang="en-US" sz="2400" dirty="0">
                <a:latin typeface="Poppins" panose="00000500000000000000" pitchFamily="2" charset="0"/>
                <a:ea typeface="Open Sans" panose="020B0606030504020204" pitchFamily="34" charset="0"/>
                <a:cs typeface="Poppins" panose="00000500000000000000" pitchFamily="2" charset="0"/>
              </a:rPr>
              <a:t>Requires the Clover-Go App, which is easy to download and set up. All you need is a mobile device and the Clover Go mobile credit card reader</a:t>
            </a:r>
          </a:p>
          <a:p>
            <a:r>
              <a:rPr lang="en-US" sz="2400" dirty="0">
                <a:latin typeface="Poppins" panose="00000500000000000000" pitchFamily="2" charset="0"/>
                <a:ea typeface="Open Sans" panose="020B0606030504020204" pitchFamily="34" charset="0"/>
                <a:cs typeface="Poppins" panose="00000500000000000000" pitchFamily="2" charset="0"/>
              </a:rPr>
              <a:t>First Data</a:t>
            </a:r>
          </a:p>
        </p:txBody>
      </p:sp>
      <p:pic>
        <p:nvPicPr>
          <p:cNvPr id="7" name="Picture 6">
            <a:extLst>
              <a:ext uri="{FF2B5EF4-FFF2-40B4-BE49-F238E27FC236}">
                <a16:creationId xmlns:a16="http://schemas.microsoft.com/office/drawing/2014/main" id="{937A84F0-994F-4CDC-821F-E59360912480}"/>
              </a:ext>
            </a:extLst>
          </p:cNvPr>
          <p:cNvPicPr>
            <a:picLocks noChangeAspect="1"/>
          </p:cNvPicPr>
          <p:nvPr/>
        </p:nvPicPr>
        <p:blipFill>
          <a:blip r:embed="rId3">
            <a:extLst>
              <a:ext uri="{28A0092B-C50C-407E-A947-70E740481C1C}">
                <a14:useLocalDpi xmlns:a14="http://schemas.microsoft.com/office/drawing/2010/main" val="0"/>
              </a:ext>
            </a:extLst>
          </a:blip>
          <a:srcRect l="10823" r="10823"/>
          <a:stretch/>
        </p:blipFill>
        <p:spPr>
          <a:xfrm>
            <a:off x="9072198" y="2096419"/>
            <a:ext cx="2510685" cy="2151843"/>
          </a:xfrm>
          <a:prstGeom prst="rect">
            <a:avLst/>
          </a:prstGeom>
        </p:spPr>
      </p:pic>
      <p:pic>
        <p:nvPicPr>
          <p:cNvPr id="11" name="Picture 10">
            <a:extLst>
              <a:ext uri="{FF2B5EF4-FFF2-40B4-BE49-F238E27FC236}">
                <a16:creationId xmlns:a16="http://schemas.microsoft.com/office/drawing/2014/main" id="{38348449-62DA-44CD-9E29-FC98E2352CD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991627" y="4629751"/>
            <a:ext cx="2110839" cy="1875881"/>
          </a:xfrm>
          <a:prstGeom prst="rect">
            <a:avLst/>
          </a:prstGeom>
        </p:spPr>
      </p:pic>
    </p:spTree>
    <p:extLst>
      <p:ext uri="{BB962C8B-B14F-4D97-AF65-F5344CB8AC3E}">
        <p14:creationId xmlns:p14="http://schemas.microsoft.com/office/powerpoint/2010/main" val="10001904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38193"/>
            <a:ext cx="2715544" cy="78040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Open Sans"/>
                <a:ea typeface="+mn-ea"/>
                <a:cs typeface="+mn-cs"/>
                <a:sym typeface="Open Sans"/>
              </a:rPr>
              <a:t>  Clover</a:t>
            </a:r>
            <a:endParaRPr kumimoji="0" lang="en-US" sz="3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Open Sans"/>
                <a:ea typeface="+mn-ea"/>
                <a:cs typeface="+mn-cs"/>
                <a:sym typeface="Open Sans"/>
              </a:rPr>
              <a:t>  </a:t>
            </a:r>
            <a:r>
              <a:rPr kumimoji="0" lang="en-US" sz="3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sym typeface="Open Sans"/>
              </a:rPr>
              <a:t>Clover Suite</a:t>
            </a:r>
            <a:endParaRPr kumimoji="0" lang="en-US" sz="3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2096419"/>
            <a:ext cx="7881086" cy="4049785"/>
          </a:xfrm>
        </p:spPr>
        <p:txBody>
          <a:bodyPr>
            <a:normAutofit fontScale="92500" lnSpcReduction="2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Clover Flex (Gen 3)</a:t>
            </a:r>
          </a:p>
          <a:p>
            <a:r>
              <a:rPr lang="en-US" sz="2500" dirty="0">
                <a:latin typeface="Poppins" panose="00000500000000000000" pitchFamily="2" charset="0"/>
                <a:ea typeface="Open Sans" panose="020B0606030504020204" pitchFamily="34" charset="0"/>
                <a:cs typeface="Poppins" panose="00000500000000000000" pitchFamily="2" charset="0"/>
              </a:rPr>
              <a:t>Accepts chip, swipe, and contactless payments including Apple Pay®, Google Pay® and Samsung Pay®</a:t>
            </a:r>
          </a:p>
          <a:p>
            <a:r>
              <a:rPr lang="en-US" sz="2500" dirty="0">
                <a:latin typeface="Poppins" panose="00000500000000000000" pitchFamily="2" charset="0"/>
                <a:ea typeface="Open Sans" panose="020B0606030504020204" pitchFamily="34" charset="0"/>
                <a:cs typeface="Poppins" panose="00000500000000000000" pitchFamily="2" charset="0"/>
              </a:rPr>
              <a:t>Accepts payments on the go, tableside, at the counter, and more</a:t>
            </a:r>
          </a:p>
          <a:p>
            <a:r>
              <a:rPr lang="en-US" sz="2500" dirty="0">
                <a:latin typeface="Poppins" panose="00000500000000000000" pitchFamily="2" charset="0"/>
                <a:ea typeface="Open Sans" panose="020B0606030504020204" pitchFamily="34" charset="0"/>
                <a:cs typeface="Poppins" panose="00000500000000000000" pitchFamily="2" charset="0"/>
              </a:rPr>
              <a:t>Built-in thermal dot printer and can email or text digital receipt</a:t>
            </a:r>
          </a:p>
          <a:p>
            <a:r>
              <a:rPr lang="en-US" sz="2500" dirty="0">
                <a:latin typeface="Poppins" panose="00000500000000000000" pitchFamily="2" charset="0"/>
                <a:ea typeface="Open Sans" panose="020B0606030504020204" pitchFamily="34" charset="0"/>
                <a:cs typeface="Poppins" panose="00000500000000000000" pitchFamily="2" charset="0"/>
              </a:rPr>
              <a:t>Battery supports up to 8 hours of use </a:t>
            </a:r>
          </a:p>
          <a:p>
            <a:r>
              <a:rPr lang="en-US" sz="2500" dirty="0">
                <a:latin typeface="Poppins" panose="00000500000000000000" pitchFamily="2" charset="0"/>
                <a:ea typeface="Open Sans" panose="020B0606030504020204" pitchFamily="34" charset="0"/>
                <a:cs typeface="Poppins" panose="00000500000000000000" pitchFamily="2" charset="0"/>
              </a:rPr>
              <a:t>Surcharging</a:t>
            </a:r>
          </a:p>
          <a:p>
            <a:r>
              <a:rPr lang="en-US" sz="2500" dirty="0">
                <a:latin typeface="Poppins" panose="00000500000000000000" pitchFamily="2" charset="0"/>
                <a:ea typeface="Open Sans" panose="020B0606030504020204" pitchFamily="34" charset="0"/>
                <a:cs typeface="Poppins" panose="00000500000000000000" pitchFamily="2" charset="0"/>
              </a:rPr>
              <a:t>First Data</a:t>
            </a:r>
          </a:p>
        </p:txBody>
      </p:sp>
      <p:pic>
        <p:nvPicPr>
          <p:cNvPr id="3" name="Picture 2">
            <a:extLst>
              <a:ext uri="{FF2B5EF4-FFF2-40B4-BE49-F238E27FC236}">
                <a16:creationId xmlns:a16="http://schemas.microsoft.com/office/drawing/2014/main" id="{B2751435-D382-4A81-A9C9-E41CDC4A25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210349" y="2961369"/>
            <a:ext cx="3462286" cy="2319883"/>
          </a:xfrm>
          <a:prstGeom prst="rect">
            <a:avLst/>
          </a:prstGeom>
        </p:spPr>
      </p:pic>
    </p:spTree>
    <p:extLst>
      <p:ext uri="{BB962C8B-B14F-4D97-AF65-F5344CB8AC3E}">
        <p14:creationId xmlns:p14="http://schemas.microsoft.com/office/powerpoint/2010/main" val="4217928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38843"/>
            <a:ext cx="2713279" cy="77975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Open Sans"/>
                <a:ea typeface="+mn-ea"/>
                <a:cs typeface="+mn-cs"/>
                <a:sym typeface="Open Sans"/>
              </a:rPr>
              <a:t>  Clover</a:t>
            </a:r>
            <a:endParaRPr kumimoji="0" lang="en-US" sz="3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Open Sans"/>
                <a:ea typeface="+mn-ea"/>
                <a:cs typeface="+mn-cs"/>
                <a:sym typeface="Open Sans"/>
              </a:rPr>
              <a:t>  </a:t>
            </a:r>
            <a:r>
              <a:rPr kumimoji="0" lang="en-US" sz="3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sym typeface="Open Sans"/>
              </a:rPr>
              <a:t>Clover Suite</a:t>
            </a:r>
            <a:endParaRPr kumimoji="0" lang="en-US" sz="3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1992429"/>
            <a:ext cx="7881086" cy="4691395"/>
          </a:xfrm>
        </p:spPr>
        <p:txBody>
          <a:bodyPr>
            <a:normAutofit lnSpcReduction="1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Clover Mini 3</a:t>
            </a:r>
          </a:p>
          <a:p>
            <a:r>
              <a:rPr lang="en-US" sz="2500" dirty="0">
                <a:latin typeface="Poppins" panose="00000500000000000000" pitchFamily="2" charset="0"/>
                <a:ea typeface="Open Sans" panose="020B0606030504020204" pitchFamily="34" charset="0"/>
                <a:cs typeface="Poppins" panose="00000500000000000000" pitchFamily="2" charset="0"/>
              </a:rPr>
              <a:t>Full-featured POS in a compact device</a:t>
            </a:r>
          </a:p>
          <a:p>
            <a:r>
              <a:rPr lang="en-US" sz="2500" dirty="0">
                <a:latin typeface="Poppins" panose="00000500000000000000" pitchFamily="2" charset="0"/>
                <a:ea typeface="Open Sans" panose="020B0606030504020204" pitchFamily="34" charset="0"/>
                <a:cs typeface="Poppins" panose="00000500000000000000" pitchFamily="2" charset="0"/>
              </a:rPr>
              <a:t>Accepts chip, swipe, and contactless payments including Apple Pay®, Google Pay® and Samsung Pay® </a:t>
            </a:r>
          </a:p>
          <a:p>
            <a:r>
              <a:rPr lang="en-US" sz="2500" dirty="0">
                <a:latin typeface="Poppins" panose="00000500000000000000" pitchFamily="2" charset="0"/>
                <a:ea typeface="Open Sans" panose="020B0606030504020204" pitchFamily="34" charset="0"/>
                <a:cs typeface="Poppins" panose="00000500000000000000" pitchFamily="2" charset="0"/>
              </a:rPr>
              <a:t>Can be used for full-service and counter-service restaurants</a:t>
            </a:r>
          </a:p>
          <a:p>
            <a:r>
              <a:rPr lang="en-US" sz="2500" dirty="0">
                <a:latin typeface="Poppins" panose="00000500000000000000" pitchFamily="2" charset="0"/>
                <a:ea typeface="Open Sans" panose="020B0606030504020204" pitchFamily="34" charset="0"/>
                <a:cs typeface="Poppins" panose="00000500000000000000" pitchFamily="2" charset="0"/>
              </a:rPr>
              <a:t>Can be used just for payments or used to run your whole business from inventory to payroll</a:t>
            </a:r>
          </a:p>
          <a:p>
            <a:r>
              <a:rPr lang="en-US" sz="2500" dirty="0">
                <a:latin typeface="Poppins" panose="00000500000000000000" pitchFamily="2" charset="0"/>
                <a:ea typeface="Open Sans" panose="020B0606030504020204" pitchFamily="34" charset="0"/>
                <a:cs typeface="Poppins" panose="00000500000000000000" pitchFamily="2" charset="0"/>
              </a:rPr>
              <a:t>Surcharging</a:t>
            </a:r>
          </a:p>
          <a:p>
            <a:r>
              <a:rPr lang="en-US" sz="2500" dirty="0">
                <a:latin typeface="Poppins" panose="00000500000000000000" pitchFamily="2" charset="0"/>
                <a:ea typeface="Open Sans" panose="020B0606030504020204" pitchFamily="34" charset="0"/>
                <a:cs typeface="Poppins" panose="00000500000000000000" pitchFamily="2" charset="0"/>
              </a:rPr>
              <a:t>First Data</a:t>
            </a:r>
          </a:p>
        </p:txBody>
      </p:sp>
      <p:pic>
        <p:nvPicPr>
          <p:cNvPr id="7" name="Picture 6">
            <a:extLst>
              <a:ext uri="{FF2B5EF4-FFF2-40B4-BE49-F238E27FC236}">
                <a16:creationId xmlns:a16="http://schemas.microsoft.com/office/drawing/2014/main" id="{E75AB092-7F8C-4AD9-985D-C4ABBED3F0FE}"/>
              </a:ext>
            </a:extLst>
          </p:cNvPr>
          <p:cNvPicPr>
            <a:picLocks noChangeAspect="1"/>
          </p:cNvPicPr>
          <p:nvPr/>
        </p:nvPicPr>
        <p:blipFill>
          <a:blip r:embed="rId3">
            <a:extLst>
              <a:ext uri="{28A0092B-C50C-407E-A947-70E740481C1C}">
                <a14:useLocalDpi xmlns:a14="http://schemas.microsoft.com/office/drawing/2010/main" val="0"/>
              </a:ext>
            </a:extLst>
          </a:blip>
          <a:srcRect l="10186" r="10186"/>
          <a:stretch/>
        </p:blipFill>
        <p:spPr>
          <a:xfrm>
            <a:off x="8503178" y="2780571"/>
            <a:ext cx="3016985" cy="2681483"/>
          </a:xfrm>
          <a:prstGeom prst="rect">
            <a:avLst/>
          </a:prstGeom>
        </p:spPr>
      </p:pic>
    </p:spTree>
    <p:extLst>
      <p:ext uri="{BB962C8B-B14F-4D97-AF65-F5344CB8AC3E}">
        <p14:creationId xmlns:p14="http://schemas.microsoft.com/office/powerpoint/2010/main" val="29045663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35169" y="49908"/>
            <a:ext cx="2733203" cy="785477"/>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Open Sans"/>
                <a:ea typeface="+mn-ea"/>
                <a:cs typeface="+mn-cs"/>
                <a:sym typeface="Open Sans"/>
              </a:rPr>
              <a:t>  Clover</a:t>
            </a:r>
            <a:endParaRPr kumimoji="0" lang="en-US" sz="3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Open Sans"/>
                <a:ea typeface="+mn-ea"/>
                <a:cs typeface="+mn-cs"/>
                <a:sym typeface="Open Sans"/>
              </a:rPr>
              <a:t>  </a:t>
            </a:r>
            <a:r>
              <a:rPr kumimoji="0" lang="en-US" sz="3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sym typeface="Open Sans"/>
              </a:rPr>
              <a:t>Clover Suite</a:t>
            </a:r>
            <a:endParaRPr kumimoji="0" lang="en-US" sz="3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2069432"/>
            <a:ext cx="7771079" cy="4506515"/>
          </a:xfrm>
        </p:spPr>
        <p:txBody>
          <a:bodyPr>
            <a:normAutofit fontScale="92500" lnSpcReduction="10000"/>
          </a:bodyPr>
          <a:lstStyle/>
          <a:p>
            <a:pPr marL="0" indent="0">
              <a:buNone/>
            </a:pPr>
            <a:r>
              <a:rPr lang="en-US" sz="4600" dirty="0">
                <a:solidFill>
                  <a:srgbClr val="1A6CD2"/>
                </a:solidFill>
                <a:latin typeface="Poppins" panose="00000500000000000000" pitchFamily="2" charset="0"/>
                <a:ea typeface="Open Sans" panose="020B0606030504020204" pitchFamily="34" charset="0"/>
                <a:cs typeface="Poppins" panose="00000500000000000000" pitchFamily="2" charset="0"/>
              </a:rPr>
              <a:t>Clover Station Solo</a:t>
            </a:r>
          </a:p>
          <a:p>
            <a:r>
              <a:rPr lang="en-US" sz="2500" dirty="0">
                <a:latin typeface="Poppins" panose="00000500000000000000" pitchFamily="2" charset="0"/>
                <a:ea typeface="Open Sans" panose="020B0606030504020204" pitchFamily="34" charset="0"/>
                <a:cs typeface="Poppins" panose="00000500000000000000" pitchFamily="2" charset="0"/>
              </a:rPr>
              <a:t>Includes a Clover receipt printer (Cash drawer sold separately)</a:t>
            </a:r>
          </a:p>
          <a:p>
            <a:r>
              <a:rPr lang="en-US" sz="2500" dirty="0">
                <a:latin typeface="Poppins" panose="00000500000000000000" pitchFamily="2" charset="0"/>
                <a:ea typeface="Open Sans" panose="020B0606030504020204" pitchFamily="34" charset="0"/>
                <a:cs typeface="Poppins" panose="00000500000000000000" pitchFamily="2" charset="0"/>
              </a:rPr>
              <a:t>Accepts customer card payments with the card insert and swipe slots integrated into the screen</a:t>
            </a:r>
          </a:p>
          <a:p>
            <a:r>
              <a:rPr lang="en-US" sz="2500" dirty="0">
                <a:latin typeface="Poppins" panose="00000500000000000000" pitchFamily="2" charset="0"/>
                <a:ea typeface="Open Sans" panose="020B0606030504020204" pitchFamily="34" charset="0"/>
                <a:cs typeface="Poppins" panose="00000500000000000000" pitchFamily="2" charset="0"/>
              </a:rPr>
              <a:t>One 14” merchant-facing display that tilts to accommodate different heights</a:t>
            </a:r>
          </a:p>
          <a:p>
            <a:r>
              <a:rPr lang="en-US" sz="2500" dirty="0">
                <a:latin typeface="Poppins" panose="00000500000000000000" pitchFamily="2" charset="0"/>
                <a:ea typeface="Open Sans" panose="020B0606030504020204" pitchFamily="34" charset="0"/>
                <a:cs typeface="Poppins" panose="00000500000000000000" pitchFamily="2" charset="0"/>
              </a:rPr>
              <a:t>POS system designed for retail and service businesses, as well as full-service restaurants</a:t>
            </a:r>
          </a:p>
          <a:p>
            <a:r>
              <a:rPr lang="en-US" sz="2500" dirty="0">
                <a:latin typeface="Poppins" panose="00000500000000000000" pitchFamily="2" charset="0"/>
                <a:ea typeface="Open Sans" panose="020B0606030504020204" pitchFamily="34" charset="0"/>
                <a:cs typeface="Poppins" panose="00000500000000000000" pitchFamily="2" charset="0"/>
              </a:rPr>
              <a:t>Surcharging</a:t>
            </a:r>
          </a:p>
          <a:p>
            <a:r>
              <a:rPr lang="en-US" sz="2500" dirty="0">
                <a:latin typeface="Poppins" panose="00000500000000000000" pitchFamily="2" charset="0"/>
                <a:ea typeface="Open Sans" panose="020B0606030504020204" pitchFamily="34" charset="0"/>
                <a:cs typeface="Poppins" panose="00000500000000000000" pitchFamily="2" charset="0"/>
              </a:rPr>
              <a:t>First Data</a:t>
            </a:r>
          </a:p>
          <a:p>
            <a:endParaRPr lang="en-US" sz="2500" dirty="0">
              <a:latin typeface="Open Sans" panose="020B0606030504020204" pitchFamily="34" charset="0"/>
              <a:ea typeface="Open Sans" panose="020B0606030504020204" pitchFamily="34" charset="0"/>
              <a:cs typeface="Open Sans" panose="020B0606030504020204" pitchFamily="34" charset="0"/>
            </a:endParaRP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7162F99D-AB3E-462C-B5F8-75CF797E930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00342" y="1988791"/>
            <a:ext cx="3762395" cy="2116347"/>
          </a:xfrm>
          <a:prstGeom prst="rect">
            <a:avLst/>
          </a:prstGeom>
        </p:spPr>
      </p:pic>
      <p:pic>
        <p:nvPicPr>
          <p:cNvPr id="5" name="Picture 4">
            <a:extLst>
              <a:ext uri="{FF2B5EF4-FFF2-40B4-BE49-F238E27FC236}">
                <a16:creationId xmlns:a16="http://schemas.microsoft.com/office/drawing/2014/main" id="{320BD9EE-5A14-4EF4-9819-333D3B0BC91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210063" y="4351092"/>
            <a:ext cx="3652674" cy="2054629"/>
          </a:xfrm>
          <a:prstGeom prst="rect">
            <a:avLst/>
          </a:prstGeom>
        </p:spPr>
      </p:pic>
    </p:spTree>
    <p:extLst>
      <p:ext uri="{BB962C8B-B14F-4D97-AF65-F5344CB8AC3E}">
        <p14:creationId xmlns:p14="http://schemas.microsoft.com/office/powerpoint/2010/main" val="582887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a:extLst>
              <a:ext uri="{FF2B5EF4-FFF2-40B4-BE49-F238E27FC236}">
                <a16:creationId xmlns:a16="http://schemas.microsoft.com/office/drawing/2014/main" id="{1644368E-B71A-474E-A38B-47F4F91470A6}"/>
              </a:ext>
            </a:extLst>
          </p:cNvPr>
          <p:cNvPicPr>
            <a:picLocks noChangeAspect="1" noChangeArrowheads="1"/>
          </p:cNvPicPr>
          <p:nvPr/>
        </p:nvPicPr>
        <p:blipFill>
          <a:blip r:embed="rId3"/>
          <a:srcRect/>
          <a:stretch/>
        </p:blipFill>
        <p:spPr bwMode="auto">
          <a:xfrm>
            <a:off x="-79092" y="117569"/>
            <a:ext cx="2651501" cy="76199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3168ACBF-17EC-DA46-9BBF-85155DDA7647}"/>
              </a:ext>
            </a:extLst>
          </p:cNvPr>
          <p:cNvSpPr/>
          <p:nvPr/>
        </p:nvSpPr>
        <p:spPr>
          <a:xfrm>
            <a:off x="0" y="1100947"/>
            <a:ext cx="12192000" cy="894245"/>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Who Are We</a:t>
            </a:r>
            <a:endParaRPr lang="en-US" sz="3400" b="1" dirty="0">
              <a:solidFill>
                <a:schemeClr val="bg1"/>
              </a:solidFill>
              <a:latin typeface="Poppins" panose="00000500000000000000" pitchFamily="2" charset="0"/>
              <a:cs typeface="Poppins" panose="00000500000000000000" pitchFamily="2" charset="0"/>
            </a:endParaRPr>
          </a:p>
        </p:txBody>
      </p:sp>
      <p:sp>
        <p:nvSpPr>
          <p:cNvPr id="9" name="Rectangle 8">
            <a:extLst>
              <a:ext uri="{FF2B5EF4-FFF2-40B4-BE49-F238E27FC236}">
                <a16:creationId xmlns:a16="http://schemas.microsoft.com/office/drawing/2014/main" id="{EC4E0BAB-373A-544C-A6ED-EAA737CD7CB2}"/>
              </a:ext>
            </a:extLst>
          </p:cNvPr>
          <p:cNvSpPr/>
          <p:nvPr/>
        </p:nvSpPr>
        <p:spPr>
          <a:xfrm>
            <a:off x="1296395" y="2379140"/>
            <a:ext cx="9599210" cy="3274807"/>
          </a:xfrm>
          <a:prstGeom prst="rect">
            <a:avLst/>
          </a:prstGeom>
        </p:spPr>
        <p:txBody>
          <a:bodyPr wrap="square">
            <a:spAutoFit/>
          </a:bodyPr>
          <a:lstStyle/>
          <a:p>
            <a:pPr marL="285750" indent="-285750">
              <a:lnSpc>
                <a:spcPct val="150000"/>
              </a:lnSpc>
              <a:buFont typeface="Arial" panose="020B0604020202020204" pitchFamily="34" charset="0"/>
              <a:buChar char="•"/>
            </a:pPr>
            <a:r>
              <a:rPr lang="en-US" sz="2000" dirty="0">
                <a:latin typeface="Poppins" panose="00000500000000000000" pitchFamily="2" charset="0"/>
                <a:cs typeface="Poppins" panose="00000500000000000000" pitchFamily="2" charset="0"/>
                <a:sym typeface="Open Sans"/>
              </a:rPr>
              <a:t>Founded in 2003 by CEO Sam Zietz</a:t>
            </a:r>
          </a:p>
          <a:p>
            <a:pPr marL="285750" indent="-285750">
              <a:lnSpc>
                <a:spcPct val="150000"/>
              </a:lnSpc>
              <a:buFont typeface="Arial" panose="020B0604020202020204" pitchFamily="34" charset="0"/>
              <a:buChar char="•"/>
            </a:pPr>
            <a:r>
              <a:rPr lang="en-US" sz="2000" dirty="0">
                <a:latin typeface="Poppins" panose="00000500000000000000" pitchFamily="2" charset="0"/>
                <a:cs typeface="Poppins" panose="00000500000000000000" pitchFamily="2" charset="0"/>
                <a:sym typeface="Open Sans"/>
              </a:rPr>
              <a:t>Financial technology, payment processing company</a:t>
            </a:r>
          </a:p>
          <a:p>
            <a:pPr marL="285750" indent="-285750">
              <a:lnSpc>
                <a:spcPct val="150000"/>
              </a:lnSpc>
              <a:buFont typeface="Arial" panose="020B0604020202020204" pitchFamily="34" charset="0"/>
              <a:buChar char="•"/>
            </a:pPr>
            <a:r>
              <a:rPr lang="en-US" sz="2000" dirty="0">
                <a:latin typeface="Poppins" panose="00000500000000000000" pitchFamily="2" charset="0"/>
                <a:cs typeface="Poppins" panose="00000500000000000000" pitchFamily="2" charset="0"/>
                <a:sym typeface="Open Sans"/>
              </a:rPr>
              <a:t>Appeared on Inc. Magazine’s “Inc. 500” list of fastest-growing private companies in America </a:t>
            </a:r>
            <a:r>
              <a:rPr lang="en-US" sz="2000" dirty="0">
                <a:solidFill>
                  <a:srgbClr val="1A6CD2"/>
                </a:solidFill>
                <a:latin typeface="Poppins" panose="00000500000000000000" pitchFamily="2" charset="0"/>
                <a:cs typeface="Poppins" panose="00000500000000000000" pitchFamily="2" charset="0"/>
                <a:sym typeface="Open Sans"/>
              </a:rPr>
              <a:t>eight times</a:t>
            </a:r>
            <a:r>
              <a:rPr lang="en-US" sz="2000" dirty="0">
                <a:latin typeface="Poppins" panose="00000500000000000000" pitchFamily="2" charset="0"/>
                <a:cs typeface="Poppins" panose="00000500000000000000" pitchFamily="2" charset="0"/>
                <a:sym typeface="Open Sans"/>
              </a:rPr>
              <a:t> </a:t>
            </a:r>
          </a:p>
          <a:p>
            <a:pPr marL="285750" indent="-285750">
              <a:lnSpc>
                <a:spcPct val="150000"/>
              </a:lnSpc>
              <a:buFont typeface="Arial" panose="020B0604020202020204" pitchFamily="34" charset="0"/>
              <a:buChar char="•"/>
            </a:pPr>
            <a:r>
              <a:rPr lang="en-US" sz="2000" dirty="0">
                <a:latin typeface="Poppins" panose="00000500000000000000" pitchFamily="2" charset="0"/>
                <a:cs typeface="Poppins" panose="00000500000000000000" pitchFamily="2" charset="0"/>
                <a:sym typeface="Open Sans"/>
              </a:rPr>
              <a:t>Gov. Rick Scott presented Sam Zietz with the </a:t>
            </a:r>
            <a:r>
              <a:rPr lang="en-US" sz="2000" dirty="0">
                <a:solidFill>
                  <a:srgbClr val="1A6CD2"/>
                </a:solidFill>
                <a:latin typeface="Poppins" panose="00000500000000000000" pitchFamily="2" charset="0"/>
                <a:cs typeface="Poppins" panose="00000500000000000000" pitchFamily="2" charset="0"/>
                <a:sym typeface="Open Sans"/>
              </a:rPr>
              <a:t>Governor’s Business Ambassadors Award </a:t>
            </a:r>
            <a:r>
              <a:rPr lang="en-US" sz="2000" dirty="0">
                <a:latin typeface="Poppins" panose="00000500000000000000" pitchFamily="2" charset="0"/>
                <a:cs typeface="Poppins" panose="00000500000000000000" pitchFamily="2" charset="0"/>
                <a:sym typeface="Open Sans"/>
              </a:rPr>
              <a:t>for TouchSuite’s growth and contributions to Florida’s economy</a:t>
            </a:r>
          </a:p>
        </p:txBody>
      </p:sp>
    </p:spTree>
    <p:extLst>
      <p:ext uri="{BB962C8B-B14F-4D97-AF65-F5344CB8AC3E}">
        <p14:creationId xmlns:p14="http://schemas.microsoft.com/office/powerpoint/2010/main" val="31179768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 y="73065"/>
            <a:ext cx="2594201" cy="74553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Open Sans"/>
                <a:ea typeface="+mn-ea"/>
                <a:cs typeface="+mn-cs"/>
                <a:sym typeface="Open Sans"/>
              </a:rPr>
              <a:t>  Clover</a:t>
            </a:r>
            <a:endParaRPr kumimoji="0" lang="en-US" sz="3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Open Sans"/>
                <a:ea typeface="+mn-ea"/>
                <a:cs typeface="+mn-cs"/>
                <a:sym typeface="Open Sans"/>
              </a:rPr>
              <a:t>  </a:t>
            </a:r>
            <a:r>
              <a:rPr kumimoji="0" lang="en-US" sz="3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sym typeface="Open Sans"/>
              </a:rPr>
              <a:t>Clover Suite</a:t>
            </a:r>
            <a:endParaRPr kumimoji="0" lang="en-US" sz="340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pic>
        <p:nvPicPr>
          <p:cNvPr id="2" name="Picture 1">
            <a:extLst>
              <a:ext uri="{FF2B5EF4-FFF2-40B4-BE49-F238E27FC236}">
                <a16:creationId xmlns:a16="http://schemas.microsoft.com/office/drawing/2014/main" id="{B5BB21C2-86C2-4C39-842B-832F5802179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81496" y="4389120"/>
            <a:ext cx="3327113" cy="2233780"/>
          </a:xfrm>
          <a:prstGeom prst="rect">
            <a:avLst/>
          </a:prstGeom>
        </p:spPr>
      </p:pic>
      <p:sp>
        <p:nvSpPr>
          <p:cNvPr id="16" name="Content Placeholder 11">
            <a:extLst>
              <a:ext uri="{FF2B5EF4-FFF2-40B4-BE49-F238E27FC236}">
                <a16:creationId xmlns:a16="http://schemas.microsoft.com/office/drawing/2014/main" id="{FAC0CAAA-92FA-4957-A736-322456119A03}"/>
              </a:ext>
            </a:extLst>
          </p:cNvPr>
          <p:cNvSpPr>
            <a:spLocks noGrp="1"/>
          </p:cNvSpPr>
          <p:nvPr>
            <p:ph idx="1"/>
          </p:nvPr>
        </p:nvSpPr>
        <p:spPr>
          <a:xfrm>
            <a:off x="329263" y="2069432"/>
            <a:ext cx="7764652" cy="4553468"/>
          </a:xfrm>
        </p:spPr>
        <p:txBody>
          <a:bodyPr>
            <a:normAutofit fontScale="92500" lnSpcReduction="20000"/>
          </a:bodyPr>
          <a:lstStyle/>
          <a:p>
            <a:pPr marL="0" indent="0">
              <a:buNone/>
            </a:pPr>
            <a:r>
              <a:rPr lang="en-US" sz="4600" dirty="0">
                <a:solidFill>
                  <a:srgbClr val="1A6CD2"/>
                </a:solidFill>
                <a:latin typeface="Poppins" panose="00000500000000000000" pitchFamily="2" charset="0"/>
                <a:ea typeface="Open Sans" panose="020B0606030504020204" pitchFamily="34" charset="0"/>
                <a:cs typeface="Poppins" panose="00000500000000000000" pitchFamily="2" charset="0"/>
              </a:rPr>
              <a:t>Clover Station Duo 2</a:t>
            </a:r>
          </a:p>
          <a:p>
            <a:r>
              <a:rPr lang="en-US" sz="2500" dirty="0">
                <a:latin typeface="Poppins" panose="00000500000000000000" pitchFamily="2" charset="0"/>
                <a:ea typeface="Open Sans" panose="020B0606030504020204" pitchFamily="34" charset="0"/>
                <a:cs typeface="Poppins" panose="00000500000000000000" pitchFamily="2" charset="0"/>
              </a:rPr>
              <a:t>Includes a Clover receipt printer (Cash drawer sold separately)</a:t>
            </a:r>
          </a:p>
          <a:p>
            <a:r>
              <a:rPr lang="en-US" sz="2500" dirty="0">
                <a:latin typeface="Poppins" panose="00000500000000000000" pitchFamily="2" charset="0"/>
                <a:ea typeface="Open Sans" panose="020B0606030504020204" pitchFamily="34" charset="0"/>
                <a:cs typeface="Poppins" panose="00000500000000000000" pitchFamily="2" charset="0"/>
              </a:rPr>
              <a:t>Credit or debit. Swipe, dip, or contactless payments like Apple Pay®, Google Pay® </a:t>
            </a:r>
          </a:p>
          <a:p>
            <a:r>
              <a:rPr lang="en-US" sz="2500" dirty="0">
                <a:latin typeface="Poppins" panose="00000500000000000000" pitchFamily="2" charset="0"/>
                <a:ea typeface="Open Sans" panose="020B0606030504020204" pitchFamily="34" charset="0"/>
                <a:cs typeface="Poppins" panose="00000500000000000000" pitchFamily="2" charset="0"/>
              </a:rPr>
              <a:t>14” HD display for you and an 8” touch screen for your guests to confirm their order, leave a tip, redeem rewards, pay, and request a digital receipt</a:t>
            </a:r>
          </a:p>
          <a:p>
            <a:r>
              <a:rPr lang="en-US" sz="2500" dirty="0">
                <a:latin typeface="Poppins" panose="00000500000000000000" pitchFamily="2" charset="0"/>
                <a:ea typeface="Open Sans" panose="020B0606030504020204" pitchFamily="34" charset="0"/>
                <a:cs typeface="Poppins" panose="00000500000000000000" pitchFamily="2" charset="0"/>
              </a:rPr>
              <a:t>POS system designed for retail and service businesses, as well as counter-service restaurants</a:t>
            </a:r>
          </a:p>
          <a:p>
            <a:r>
              <a:rPr lang="en-US" sz="2500" dirty="0">
                <a:latin typeface="Poppins" panose="00000500000000000000" pitchFamily="2" charset="0"/>
                <a:ea typeface="Open Sans" panose="020B0606030504020204" pitchFamily="34" charset="0"/>
                <a:cs typeface="Poppins" panose="00000500000000000000" pitchFamily="2" charset="0"/>
              </a:rPr>
              <a:t>Surcharging</a:t>
            </a:r>
          </a:p>
          <a:p>
            <a:r>
              <a:rPr lang="en-US" sz="2500" dirty="0">
                <a:latin typeface="Poppins" panose="00000500000000000000" pitchFamily="2" charset="0"/>
                <a:ea typeface="Open Sans" panose="020B0606030504020204" pitchFamily="34" charset="0"/>
                <a:cs typeface="Poppins" panose="00000500000000000000" pitchFamily="2" charset="0"/>
              </a:rPr>
              <a:t>First Data</a:t>
            </a: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a:extLst>
              <a:ext uri="{FF2B5EF4-FFF2-40B4-BE49-F238E27FC236}">
                <a16:creationId xmlns:a16="http://schemas.microsoft.com/office/drawing/2014/main" id="{E37AACAF-F82B-4453-96AF-40A17D6D5CF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330731" y="1904146"/>
            <a:ext cx="3219119" cy="2161274"/>
          </a:xfrm>
          <a:prstGeom prst="rect">
            <a:avLst/>
          </a:prstGeom>
        </p:spPr>
      </p:pic>
    </p:spTree>
    <p:extLst>
      <p:ext uri="{BB962C8B-B14F-4D97-AF65-F5344CB8AC3E}">
        <p14:creationId xmlns:p14="http://schemas.microsoft.com/office/powerpoint/2010/main" val="20680336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FE2FE29-1120-4FE4-9FDA-311CBA66F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DD926EC-6F88-4D89-9AED-1C4C1AC00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2"/>
            <a:ext cx="4688632" cy="68579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210685A-6235-45A7-850D-A6F555466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226" y="926649"/>
            <a:ext cx="4415290" cy="5066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3BE3671-0C43-4D05-A267-3400AD091C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79" y="3758184"/>
            <a:ext cx="2139190" cy="2373963"/>
            <a:chOff x="723679" y="3758184"/>
            <a:chExt cx="2139190" cy="2373963"/>
          </a:xfrm>
        </p:grpSpPr>
        <p:sp>
          <p:nvSpPr>
            <p:cNvPr id="18" name="Rectangle 66">
              <a:extLst>
                <a:ext uri="{FF2B5EF4-FFF2-40B4-BE49-F238E27FC236}">
                  <a16:creationId xmlns:a16="http://schemas.microsoft.com/office/drawing/2014/main" id="{4284BA9C-01AC-48B3-8010-804869A0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6051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3E232F3A-24DA-47FC-A6E7-8347EA07AE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4630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2B7D041A-D364-4BF2-9F8A-0294D0918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3209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1CB5A6AE-FC55-4655-AE45-5E9A3F3288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88940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500BEBAD-632B-4E00-AD16-C6A03CD11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7472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29BEDA70-8722-46C0-A1EB-8CDFEE5920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17111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2">
              <a:extLst>
                <a:ext uri="{FF2B5EF4-FFF2-40B4-BE49-F238E27FC236}">
                  <a16:creationId xmlns:a16="http://schemas.microsoft.com/office/drawing/2014/main" id="{3979BE25-E2B2-4CF8-85A1-65AD3E0CF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17495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2C9FF4D0-2F5C-4E54-AC5A-58A6169BA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0284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B94E4ABC-1B44-4E4D-9065-F67D887D7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75948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2">
              <a:extLst>
                <a:ext uri="{FF2B5EF4-FFF2-40B4-BE49-F238E27FC236}">
                  <a16:creationId xmlns:a16="http://schemas.microsoft.com/office/drawing/2014/main" id="{FDDFF3EB-39A2-4D3F-AD9F-0CF4409EA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89627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DB732EBE-ED01-4374-8D0C-8AF6E5A5B3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04333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2">
              <a:extLst>
                <a:ext uri="{FF2B5EF4-FFF2-40B4-BE49-F238E27FC236}">
                  <a16:creationId xmlns:a16="http://schemas.microsoft.com/office/drawing/2014/main" id="{D22DDEF5-6AF3-4D7C-BC62-4409D396B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3269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2">
              <a:extLst>
                <a:ext uri="{FF2B5EF4-FFF2-40B4-BE49-F238E27FC236}">
                  <a16:creationId xmlns:a16="http://schemas.microsoft.com/office/drawing/2014/main" id="{C376CD22-707A-45BF-B1E0-3F62124A5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4743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77D3C970-47FF-4506-B61A-DCAA63289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765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3D0163D1-030C-49AE-83F7-8B6F17D3F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6188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
              <a:extLst>
                <a:ext uri="{FF2B5EF4-FFF2-40B4-BE49-F238E27FC236}">
                  <a16:creationId xmlns:a16="http://schemas.microsoft.com/office/drawing/2014/main" id="{68397BEB-F2C5-49D6-8F17-BC81796AC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9104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8C1B7012-AA7A-4E78-965E-ABD7EC337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453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2">
              <a:extLst>
                <a:ext uri="{FF2B5EF4-FFF2-40B4-BE49-F238E27FC236}">
                  <a16:creationId xmlns:a16="http://schemas.microsoft.com/office/drawing/2014/main" id="{ADA7F354-F3A6-49A0-AF9C-EC69C2A31F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803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82531391-74CB-4FBD-97B7-D73D91C44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6152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3CD46824-FF3A-460F-8F13-1B2A420A1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501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15EE979E-5456-4D5F-83BF-158EB8B24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944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B5123B19-3717-4BC1-B7CE-C6727099C0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52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25F3BA9E-DEA1-4368-A4BE-FB9C9C3506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42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0EFD15C2-3CE6-43C9-AA85-2000C0A69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9173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2">
              <a:extLst>
                <a:ext uri="{FF2B5EF4-FFF2-40B4-BE49-F238E27FC236}">
                  <a16:creationId xmlns:a16="http://schemas.microsoft.com/office/drawing/2014/main" id="{A7D19408-5ACA-46A3-8FC7-0A2B511B2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3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C39A546E-F35B-4AF5-9F7E-F7CC78DDE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743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C051F4E-E13F-4468-BCAB-379380355A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233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99A94C11-96BF-4E23-9B0F-CCCF0E690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583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2">
              <a:extLst>
                <a:ext uri="{FF2B5EF4-FFF2-40B4-BE49-F238E27FC236}">
                  <a16:creationId xmlns:a16="http://schemas.microsoft.com/office/drawing/2014/main" id="{2C253E13-7D4F-4651-B26F-C9A3984261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874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59">
              <a:extLst>
                <a:ext uri="{FF2B5EF4-FFF2-40B4-BE49-F238E27FC236}">
                  <a16:creationId xmlns:a16="http://schemas.microsoft.com/office/drawing/2014/main" id="{6C607944-C3DA-49D0-B76C-ECF13B2E8D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095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2">
              <a:extLst>
                <a:ext uri="{FF2B5EF4-FFF2-40B4-BE49-F238E27FC236}">
                  <a16:creationId xmlns:a16="http://schemas.microsoft.com/office/drawing/2014/main" id="{A044E8D2-BE36-4B3B-BF61-A4ED4D6371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444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4">
              <a:extLst>
                <a:ext uri="{FF2B5EF4-FFF2-40B4-BE49-F238E27FC236}">
                  <a16:creationId xmlns:a16="http://schemas.microsoft.com/office/drawing/2014/main" id="{08C4C63A-4388-4C37-9D9C-5C1F9925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5794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66">
              <a:extLst>
                <a:ext uri="{FF2B5EF4-FFF2-40B4-BE49-F238E27FC236}">
                  <a16:creationId xmlns:a16="http://schemas.microsoft.com/office/drawing/2014/main" id="{14866A3A-FA92-4434-98E9-418FEC9B1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143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64">
              <a:extLst>
                <a:ext uri="{FF2B5EF4-FFF2-40B4-BE49-F238E27FC236}">
                  <a16:creationId xmlns:a16="http://schemas.microsoft.com/office/drawing/2014/main" id="{AF97CA9B-731E-47BF-B724-E6CD2C915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585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B9B7DB1A-1165-4D7C-95DC-D710F20E9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49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737B22B9-9D11-4F36-9B12-FB41FBA4E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067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FBCEABA9-0D42-4E75-BBFB-8374262E8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2">
              <a:extLst>
                <a:ext uri="{FF2B5EF4-FFF2-40B4-BE49-F238E27FC236}">
                  <a16:creationId xmlns:a16="http://schemas.microsoft.com/office/drawing/2014/main" id="{66428691-A429-4D5E-AE96-E43B6F0E2D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0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5BCC330F-9915-4B86-97E9-BA49CBFEC0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384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4">
              <a:extLst>
                <a:ext uri="{FF2B5EF4-FFF2-40B4-BE49-F238E27FC236}">
                  <a16:creationId xmlns:a16="http://schemas.microsoft.com/office/drawing/2014/main" id="{9A1A7FCA-8137-4FF0-9940-FB481BFD27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79875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3A9167A0-5576-4F2F-B5FE-431186597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24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602A19A9-FD58-A440-B06E-D2FEE6B8EAE4}"/>
              </a:ext>
            </a:extLst>
          </p:cNvPr>
          <p:cNvSpPr txBox="1"/>
          <p:nvPr/>
        </p:nvSpPr>
        <p:spPr>
          <a:xfrm>
            <a:off x="1141965" y="1321743"/>
            <a:ext cx="3787482" cy="4277890"/>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000" b="1" dirty="0">
                <a:solidFill>
                  <a:srgbClr val="FFFFFF"/>
                </a:solidFill>
                <a:latin typeface="Poppins" panose="00000500000000000000" pitchFamily="2" charset="0"/>
                <a:ea typeface="Open Sans" panose="020B0606030504020204" pitchFamily="34" charset="0"/>
                <a:cs typeface="Poppins" panose="00000500000000000000" pitchFamily="2" charset="0"/>
                <a:sym typeface="Open Sans"/>
              </a:rPr>
              <a:t>Software</a:t>
            </a:r>
            <a:endParaRPr lang="en-US" sz="4000" kern="1200" dirty="0">
              <a:solidFill>
                <a:srgbClr val="FFFFFF"/>
              </a:solidFill>
              <a:latin typeface="Poppins" panose="00000500000000000000" pitchFamily="2" charset="0"/>
              <a:ea typeface="Open Sans" panose="020B0606030504020204" pitchFamily="34" charset="0"/>
              <a:cs typeface="Poppins" panose="00000500000000000000" pitchFamily="2" charset="0"/>
            </a:endParaRPr>
          </a:p>
        </p:txBody>
      </p:sp>
      <p:grpSp>
        <p:nvGrpSpPr>
          <p:cNvPr id="60" name="Group 59">
            <a:extLst>
              <a:ext uri="{FF2B5EF4-FFF2-40B4-BE49-F238E27FC236}">
                <a16:creationId xmlns:a16="http://schemas.microsoft.com/office/drawing/2014/main" id="{283F107F-9294-4679-B247-91D8556A6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61" name="Rectangle 64">
              <a:extLst>
                <a:ext uri="{FF2B5EF4-FFF2-40B4-BE49-F238E27FC236}">
                  <a16:creationId xmlns:a16="http://schemas.microsoft.com/office/drawing/2014/main" id="{20F93971-D547-4C36-A076-D57249994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012A36A9-DFAE-4F57-9711-172E65EDA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8B6B96C8-D832-4071-A5D2-1F11CBF9F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0FF1DEB5-31F1-464D-BDB3-EFE620642A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96B80410-DC2C-4DFC-B52E-CC5E6788BF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9CE51CA3-95B8-44B4-B784-CE35A844D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FA1EB8B0-6221-4A35-A5F2-46E9A78CB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FDA530E1-5E88-4861-8642-F5B6A715B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4">
              <a:extLst>
                <a:ext uri="{FF2B5EF4-FFF2-40B4-BE49-F238E27FC236}">
                  <a16:creationId xmlns:a16="http://schemas.microsoft.com/office/drawing/2014/main" id="{854D2927-5C3A-424C-B30D-6048719C8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6">
              <a:extLst>
                <a:ext uri="{FF2B5EF4-FFF2-40B4-BE49-F238E27FC236}">
                  <a16:creationId xmlns:a16="http://schemas.microsoft.com/office/drawing/2014/main" id="{9B9A782D-CE07-499E-81BB-3F6D2E7EF0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4">
              <a:extLst>
                <a:ext uri="{FF2B5EF4-FFF2-40B4-BE49-F238E27FC236}">
                  <a16:creationId xmlns:a16="http://schemas.microsoft.com/office/drawing/2014/main" id="{BDEBE12E-1915-4596-A0A7-9C61CAF8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6">
              <a:extLst>
                <a:ext uri="{FF2B5EF4-FFF2-40B4-BE49-F238E27FC236}">
                  <a16:creationId xmlns:a16="http://schemas.microsoft.com/office/drawing/2014/main" id="{4FBDEF84-1447-47C6-998D-A35B78E0C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5CC9B9EE-468D-ED40-ABD3-66C584B9CE0B}"/>
              </a:ext>
            </a:extLst>
          </p:cNvPr>
          <p:cNvSpPr/>
          <p:nvPr/>
        </p:nvSpPr>
        <p:spPr>
          <a:xfrm>
            <a:off x="5912693" y="1188719"/>
            <a:ext cx="5561320" cy="4804465"/>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sz="3600" dirty="0">
                <a:latin typeface="Poppins" panose="00000500000000000000" pitchFamily="2" charset="0"/>
                <a:ea typeface="Open Sans" panose="020B0606030504020204" pitchFamily="34" charset="0"/>
                <a:cs typeface="Poppins" panose="00000500000000000000" pitchFamily="2" charset="0"/>
              </a:rPr>
              <a:t>Gateways</a:t>
            </a:r>
          </a:p>
        </p:txBody>
      </p:sp>
      <p:pic>
        <p:nvPicPr>
          <p:cNvPr id="6" name="Picture 6">
            <a:extLst>
              <a:ext uri="{FF2B5EF4-FFF2-40B4-BE49-F238E27FC236}">
                <a16:creationId xmlns:a16="http://schemas.microsoft.com/office/drawing/2014/main" id="{286FA462-7748-E442-9A84-8FA126021FC5}"/>
              </a:ext>
            </a:extLst>
          </p:cNvPr>
          <p:cNvPicPr>
            <a:picLocks noChangeAspect="1" noChangeArrowheads="1"/>
          </p:cNvPicPr>
          <p:nvPr/>
        </p:nvPicPr>
        <p:blipFill>
          <a:blip r:embed="rId3"/>
          <a:srcRect/>
          <a:stretch/>
        </p:blipFill>
        <p:spPr bwMode="auto">
          <a:xfrm>
            <a:off x="238267" y="130700"/>
            <a:ext cx="2388869" cy="686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87663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30" y="174176"/>
            <a:ext cx="2144486" cy="54282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Gateways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2096419"/>
            <a:ext cx="7881086" cy="4333257"/>
          </a:xfrm>
        </p:spPr>
        <p:txBody>
          <a:bodyPr>
            <a:normAutofit lnSpcReduction="1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NMI</a:t>
            </a:r>
          </a:p>
          <a:p>
            <a:r>
              <a:rPr lang="en-US" sz="2500" dirty="0">
                <a:latin typeface="Poppins" panose="00000500000000000000" pitchFamily="2" charset="0"/>
                <a:ea typeface="Open Sans" panose="020B0606030504020204" pitchFamily="34" charset="0"/>
                <a:cs typeface="Poppins" panose="00000500000000000000" pitchFamily="2" charset="0"/>
              </a:rPr>
              <a:t>Accepts all major credit cards</a:t>
            </a:r>
          </a:p>
          <a:p>
            <a:r>
              <a:rPr lang="en-US" sz="2500" dirty="0">
                <a:latin typeface="Poppins" panose="00000500000000000000" pitchFamily="2" charset="0"/>
                <a:ea typeface="Open Sans" panose="020B0606030504020204" pitchFamily="34" charset="0"/>
                <a:cs typeface="Poppins" panose="00000500000000000000" pitchFamily="2" charset="0"/>
              </a:rPr>
              <a:t>Accept a wide range of devices, third-party integrations, APIs, and SDKs</a:t>
            </a:r>
          </a:p>
          <a:p>
            <a:r>
              <a:rPr lang="en-US" sz="2500" dirty="0">
                <a:latin typeface="Poppins" panose="00000500000000000000" pitchFamily="2" charset="0"/>
                <a:ea typeface="Open Sans" panose="020B0606030504020204" pitchFamily="34" charset="0"/>
                <a:cs typeface="Poppins" panose="00000500000000000000" pitchFamily="2" charset="0"/>
              </a:rPr>
              <a:t>Enhanced security features (EMV Kernel software)</a:t>
            </a:r>
          </a:p>
          <a:p>
            <a:r>
              <a:rPr lang="en-US" sz="2500" dirty="0">
                <a:latin typeface="Poppins" panose="00000500000000000000" pitchFamily="2" charset="0"/>
                <a:ea typeface="Open Sans" panose="020B0606030504020204" pitchFamily="34" charset="0"/>
                <a:cs typeface="Poppins" panose="00000500000000000000" pitchFamily="2" charset="0"/>
              </a:rPr>
              <a:t>Recurring billing</a:t>
            </a:r>
          </a:p>
          <a:p>
            <a:r>
              <a:rPr lang="en-US" sz="2500" dirty="0">
                <a:latin typeface="Poppins" panose="00000500000000000000" pitchFamily="2" charset="0"/>
                <a:ea typeface="Open Sans" panose="020B0606030504020204" pitchFamily="34" charset="0"/>
                <a:cs typeface="Poppins" panose="00000500000000000000" pitchFamily="2" charset="0"/>
              </a:rPr>
              <a:t>Great for E-Commerce platforms</a:t>
            </a:r>
          </a:p>
          <a:p>
            <a:r>
              <a:rPr lang="en-US" sz="2500" dirty="0">
                <a:latin typeface="Poppins" panose="00000500000000000000" pitchFamily="2" charset="0"/>
                <a:ea typeface="Open Sans" panose="020B0606030504020204" pitchFamily="34" charset="0"/>
                <a:cs typeface="Poppins" panose="00000500000000000000" pitchFamily="2" charset="0"/>
              </a:rPr>
              <a:t>Multiple MID capabilities</a:t>
            </a:r>
          </a:p>
          <a:p>
            <a:r>
              <a:rPr lang="en-US" sz="2500" dirty="0">
                <a:latin typeface="Poppins" panose="00000500000000000000" pitchFamily="2" charset="0"/>
                <a:ea typeface="Open Sans" panose="020B0606030504020204" pitchFamily="34" charset="0"/>
                <a:cs typeface="Poppins" panose="00000500000000000000" pitchFamily="2" charset="0"/>
              </a:rPr>
              <a:t>First Data and TSYS</a:t>
            </a: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C364EAC4-5E93-4601-9361-CBDB676FC7AB}"/>
              </a:ext>
            </a:extLst>
          </p:cNvPr>
          <p:cNvPicPr>
            <a:picLocks noChangeAspect="1"/>
          </p:cNvPicPr>
          <p:nvPr/>
        </p:nvPicPr>
        <p:blipFill>
          <a:blip r:embed="rId3"/>
          <a:stretch>
            <a:fillRect/>
          </a:stretch>
        </p:blipFill>
        <p:spPr>
          <a:xfrm>
            <a:off x="8495466" y="3531756"/>
            <a:ext cx="3535450" cy="1462582"/>
          </a:xfrm>
          <a:prstGeom prst="rect">
            <a:avLst/>
          </a:prstGeom>
        </p:spPr>
      </p:pic>
    </p:spTree>
    <p:extLst>
      <p:ext uri="{BB962C8B-B14F-4D97-AF65-F5344CB8AC3E}">
        <p14:creationId xmlns:p14="http://schemas.microsoft.com/office/powerpoint/2010/main" val="41994987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30" y="174176"/>
            <a:ext cx="2144486" cy="54282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Gateways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2096419"/>
            <a:ext cx="7881086" cy="4049785"/>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Authorize.net</a:t>
            </a:r>
          </a:p>
          <a:p>
            <a:r>
              <a:rPr lang="en-US" sz="2500" dirty="0">
                <a:latin typeface="Poppins" panose="00000500000000000000" pitchFamily="2" charset="0"/>
                <a:ea typeface="Open Sans" panose="020B0606030504020204" pitchFamily="34" charset="0"/>
                <a:cs typeface="Poppins" panose="00000500000000000000" pitchFamily="2" charset="0"/>
              </a:rPr>
              <a:t>Accepts MasterCard, Visa, Discover, American Express</a:t>
            </a:r>
          </a:p>
          <a:p>
            <a:r>
              <a:rPr lang="en-US" sz="2500" dirty="0">
                <a:latin typeface="Poppins" panose="00000500000000000000" pitchFamily="2" charset="0"/>
                <a:ea typeface="Open Sans" panose="020B0606030504020204" pitchFamily="34" charset="0"/>
                <a:cs typeface="Poppins" panose="00000500000000000000" pitchFamily="2" charset="0"/>
              </a:rPr>
              <a:t>A diverse collection of shopping carts for E-Commerce; Omnichannel solutions, free tokenization</a:t>
            </a:r>
          </a:p>
          <a:p>
            <a:r>
              <a:rPr lang="en-US" sz="2500" dirty="0">
                <a:latin typeface="Poppins" panose="00000500000000000000" pitchFamily="2" charset="0"/>
                <a:ea typeface="Open Sans" panose="020B0606030504020204" pitchFamily="34" charset="0"/>
                <a:cs typeface="Poppins" panose="00000500000000000000" pitchFamily="2" charset="0"/>
              </a:rPr>
              <a:t>Secure payment processing platform, supported by Level 1 PCI Compliance</a:t>
            </a:r>
          </a:p>
          <a:p>
            <a:r>
              <a:rPr lang="en-US" sz="2500" dirty="0">
                <a:latin typeface="Poppins" panose="00000500000000000000" pitchFamily="2" charset="0"/>
                <a:ea typeface="Open Sans" panose="020B0606030504020204" pitchFamily="34" charset="0"/>
                <a:cs typeface="Poppins" panose="00000500000000000000" pitchFamily="2" charset="0"/>
              </a:rPr>
              <a:t>First Data and TSYS</a:t>
            </a:r>
          </a:p>
        </p:txBody>
      </p:sp>
      <p:pic>
        <p:nvPicPr>
          <p:cNvPr id="8" name="Picture 7">
            <a:extLst>
              <a:ext uri="{FF2B5EF4-FFF2-40B4-BE49-F238E27FC236}">
                <a16:creationId xmlns:a16="http://schemas.microsoft.com/office/drawing/2014/main" id="{5B820631-D956-4F4C-8B3C-FFBC7FB73C67}"/>
              </a:ext>
            </a:extLst>
          </p:cNvPr>
          <p:cNvPicPr>
            <a:picLocks noChangeAspect="1"/>
          </p:cNvPicPr>
          <p:nvPr/>
        </p:nvPicPr>
        <p:blipFill>
          <a:blip r:embed="rId3"/>
          <a:stretch>
            <a:fillRect/>
          </a:stretch>
        </p:blipFill>
        <p:spPr>
          <a:xfrm>
            <a:off x="8481923" y="3528966"/>
            <a:ext cx="3554070" cy="1184690"/>
          </a:xfrm>
          <a:prstGeom prst="rect">
            <a:avLst/>
          </a:prstGeom>
        </p:spPr>
      </p:pic>
    </p:spTree>
    <p:extLst>
      <p:ext uri="{BB962C8B-B14F-4D97-AF65-F5344CB8AC3E}">
        <p14:creationId xmlns:p14="http://schemas.microsoft.com/office/powerpoint/2010/main" val="7603100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30" y="174176"/>
            <a:ext cx="2144486" cy="54282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Gateways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3" y="2096419"/>
            <a:ext cx="7881086" cy="4362133"/>
          </a:xfrm>
        </p:spPr>
        <p:txBody>
          <a:bodyPr>
            <a:normAutofit/>
          </a:bodyPr>
          <a:lstStyle/>
          <a:p>
            <a:pPr marL="0" indent="0">
              <a:buNone/>
            </a:pPr>
            <a:r>
              <a:rPr lang="en-US" sz="4300" dirty="0" err="1">
                <a:solidFill>
                  <a:srgbClr val="1A6CD2"/>
                </a:solidFill>
                <a:latin typeface="Poppins" panose="00000500000000000000" pitchFamily="2" charset="0"/>
                <a:ea typeface="Open Sans" panose="020B0606030504020204" pitchFamily="34" charset="0"/>
                <a:cs typeface="Poppins" panose="00000500000000000000" pitchFamily="2" charset="0"/>
              </a:rPr>
              <a:t>USAePay</a:t>
            </a:r>
            <a:endPar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endParaRPr>
          </a:p>
          <a:p>
            <a:r>
              <a:rPr lang="en-US" sz="2500" dirty="0">
                <a:latin typeface="Poppins" panose="00000500000000000000" pitchFamily="2" charset="0"/>
                <a:ea typeface="Open Sans" panose="020B0606030504020204" pitchFamily="34" charset="0"/>
                <a:cs typeface="Poppins" panose="00000500000000000000" pitchFamily="2" charset="0"/>
              </a:rPr>
              <a:t>Accepts MasterCard, Visa, Discover, American Express</a:t>
            </a:r>
          </a:p>
          <a:p>
            <a:r>
              <a:rPr lang="en-US" sz="2500" dirty="0">
                <a:latin typeface="Poppins" panose="00000500000000000000" pitchFamily="2" charset="0"/>
                <a:ea typeface="Open Sans" panose="020B0606030504020204" pitchFamily="34" charset="0"/>
                <a:cs typeface="Poppins" panose="00000500000000000000" pitchFamily="2" charset="0"/>
              </a:rPr>
              <a:t>A diverse collection of shopping carts for E-Commerce</a:t>
            </a:r>
          </a:p>
          <a:p>
            <a:r>
              <a:rPr lang="en-US" sz="2500" dirty="0">
                <a:latin typeface="Poppins" panose="00000500000000000000" pitchFamily="2" charset="0"/>
                <a:ea typeface="Open Sans" panose="020B0606030504020204" pitchFamily="34" charset="0"/>
                <a:cs typeface="Poppins" panose="00000500000000000000" pitchFamily="2" charset="0"/>
              </a:rPr>
              <a:t>Secure payment processing platform, supported by Level 1 PCI Compliance</a:t>
            </a:r>
          </a:p>
          <a:p>
            <a:r>
              <a:rPr lang="en-US" sz="2500" dirty="0">
                <a:latin typeface="Poppins" panose="00000500000000000000" pitchFamily="2" charset="0"/>
                <a:ea typeface="Open Sans" panose="020B0606030504020204" pitchFamily="34" charset="0"/>
                <a:cs typeface="Poppins" panose="00000500000000000000" pitchFamily="2" charset="0"/>
              </a:rPr>
              <a:t>Omnichannel solutions, free tokenization</a:t>
            </a:r>
          </a:p>
          <a:p>
            <a:r>
              <a:rPr lang="en-US" sz="2500" dirty="0">
                <a:latin typeface="Poppins" panose="00000500000000000000" pitchFamily="2" charset="0"/>
                <a:ea typeface="Open Sans" panose="020B0606030504020204" pitchFamily="34" charset="0"/>
                <a:cs typeface="Poppins" panose="00000500000000000000" pitchFamily="2" charset="0"/>
              </a:rPr>
              <a:t>First Data and TSYS</a:t>
            </a:r>
          </a:p>
          <a:p>
            <a:endParaRPr lang="en-US" sz="2500" dirty="0">
              <a:latin typeface="Open Sans" panose="020B0606030504020204" pitchFamily="34" charset="0"/>
              <a:ea typeface="Open Sans" panose="020B0606030504020204" pitchFamily="34" charset="0"/>
              <a:cs typeface="Open Sans" panose="020B0606030504020204" pitchFamily="34" charset="0"/>
            </a:endParaRP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ED5AD3DE-1213-404C-A119-9D8C95308308}"/>
              </a:ext>
            </a:extLst>
          </p:cNvPr>
          <p:cNvPicPr>
            <a:picLocks noChangeAspect="1"/>
          </p:cNvPicPr>
          <p:nvPr/>
        </p:nvPicPr>
        <p:blipFill>
          <a:blip r:embed="rId3"/>
          <a:stretch>
            <a:fillRect/>
          </a:stretch>
        </p:blipFill>
        <p:spPr>
          <a:xfrm>
            <a:off x="8357411" y="3494140"/>
            <a:ext cx="3505326" cy="1566689"/>
          </a:xfrm>
          <a:prstGeom prst="rect">
            <a:avLst/>
          </a:prstGeom>
        </p:spPr>
      </p:pic>
    </p:spTree>
    <p:extLst>
      <p:ext uri="{BB962C8B-B14F-4D97-AF65-F5344CB8AC3E}">
        <p14:creationId xmlns:p14="http://schemas.microsoft.com/office/powerpoint/2010/main" val="41017347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FE2FE29-1120-4FE4-9FDA-311CBA66F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DD926EC-6F88-4D89-9AED-1C4C1AC00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2"/>
            <a:ext cx="4688632" cy="68579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210685A-6235-45A7-850D-A6F555466E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226" y="926649"/>
            <a:ext cx="4415290" cy="5066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3BE3671-0C43-4D05-A267-3400AD091C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79" y="3758184"/>
            <a:ext cx="2139190" cy="2373963"/>
            <a:chOff x="723679" y="3758184"/>
            <a:chExt cx="2139190" cy="2373963"/>
          </a:xfrm>
        </p:grpSpPr>
        <p:sp>
          <p:nvSpPr>
            <p:cNvPr id="18" name="Rectangle 66">
              <a:extLst>
                <a:ext uri="{FF2B5EF4-FFF2-40B4-BE49-F238E27FC236}">
                  <a16:creationId xmlns:a16="http://schemas.microsoft.com/office/drawing/2014/main" id="{4284BA9C-01AC-48B3-8010-804869A0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6051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3E232F3A-24DA-47FC-A6E7-8347EA07AE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4630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2B7D041A-D364-4BF2-9F8A-0294D0918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3209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1CB5A6AE-FC55-4655-AE45-5E9A3F3288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88940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500BEBAD-632B-4E00-AD16-C6A03CD11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7472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29BEDA70-8722-46C0-A1EB-8CDFEE5920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17111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2">
              <a:extLst>
                <a:ext uri="{FF2B5EF4-FFF2-40B4-BE49-F238E27FC236}">
                  <a16:creationId xmlns:a16="http://schemas.microsoft.com/office/drawing/2014/main" id="{3979BE25-E2B2-4CF8-85A1-65AD3E0CF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17495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2C9FF4D0-2F5C-4E54-AC5A-58A6169BA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0284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B94E4ABC-1B44-4E4D-9065-F67D887D7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75948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2">
              <a:extLst>
                <a:ext uri="{FF2B5EF4-FFF2-40B4-BE49-F238E27FC236}">
                  <a16:creationId xmlns:a16="http://schemas.microsoft.com/office/drawing/2014/main" id="{FDDFF3EB-39A2-4D3F-AD9F-0CF4409EA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389627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DB732EBE-ED01-4374-8D0C-8AF6E5A5B3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404333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2">
              <a:extLst>
                <a:ext uri="{FF2B5EF4-FFF2-40B4-BE49-F238E27FC236}">
                  <a16:creationId xmlns:a16="http://schemas.microsoft.com/office/drawing/2014/main" id="{D22DDEF5-6AF3-4D7C-BC62-4409D396B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32691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2">
              <a:extLst>
                <a:ext uri="{FF2B5EF4-FFF2-40B4-BE49-F238E27FC236}">
                  <a16:creationId xmlns:a16="http://schemas.microsoft.com/office/drawing/2014/main" id="{C376CD22-707A-45BF-B1E0-3F62124A5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4743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77D3C970-47FF-4506-B61A-DCAA63289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765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3D0163D1-030C-49AE-83F7-8B6F17D3F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6188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
              <a:extLst>
                <a:ext uri="{FF2B5EF4-FFF2-40B4-BE49-F238E27FC236}">
                  <a16:creationId xmlns:a16="http://schemas.microsoft.com/office/drawing/2014/main" id="{68397BEB-F2C5-49D6-8F17-BC81796AC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9104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8C1B7012-AA7A-4E78-965E-ABD7EC3370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453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2">
              <a:extLst>
                <a:ext uri="{FF2B5EF4-FFF2-40B4-BE49-F238E27FC236}">
                  <a16:creationId xmlns:a16="http://schemas.microsoft.com/office/drawing/2014/main" id="{ADA7F354-F3A6-49A0-AF9C-EC69C2A31F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803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82531391-74CB-4FBD-97B7-D73D91C44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6152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3CD46824-FF3A-460F-8F13-1B2A420A1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501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15EE979E-5456-4D5F-83BF-158EB8B24E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944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B5123B19-3717-4BC1-B7CE-C6727099C0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52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25F3BA9E-DEA1-4368-A4BE-FB9C9C3506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42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0EFD15C2-3CE6-43C9-AA85-2000C0A69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591735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2">
              <a:extLst>
                <a:ext uri="{FF2B5EF4-FFF2-40B4-BE49-F238E27FC236}">
                  <a16:creationId xmlns:a16="http://schemas.microsoft.com/office/drawing/2014/main" id="{A7D19408-5ACA-46A3-8FC7-0A2B511B2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393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C39A546E-F35B-4AF5-9F7E-F7CC78DDE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743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C051F4E-E13F-4468-BCAB-379380355A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2339"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99A94C11-96BF-4E23-9B0F-CCCF0E690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5833"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2">
              <a:extLst>
                <a:ext uri="{FF2B5EF4-FFF2-40B4-BE49-F238E27FC236}">
                  <a16:creationId xmlns:a16="http://schemas.microsoft.com/office/drawing/2014/main" id="{2C253E13-7D4F-4651-B26F-C9A3984261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8745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59">
              <a:extLst>
                <a:ext uri="{FF2B5EF4-FFF2-40B4-BE49-F238E27FC236}">
                  <a16:creationId xmlns:a16="http://schemas.microsoft.com/office/drawing/2014/main" id="{6C607944-C3DA-49D0-B76C-ECF13B2E8D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61095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2">
              <a:extLst>
                <a:ext uri="{FF2B5EF4-FFF2-40B4-BE49-F238E27FC236}">
                  <a16:creationId xmlns:a16="http://schemas.microsoft.com/office/drawing/2014/main" id="{A044E8D2-BE36-4B3B-BF61-A4ED4D6371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34445"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4">
              <a:extLst>
                <a:ext uri="{FF2B5EF4-FFF2-40B4-BE49-F238E27FC236}">
                  <a16:creationId xmlns:a16="http://schemas.microsoft.com/office/drawing/2014/main" id="{08C4C63A-4388-4C37-9D9C-5C1F9925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57940"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66">
              <a:extLst>
                <a:ext uri="{FF2B5EF4-FFF2-40B4-BE49-F238E27FC236}">
                  <a16:creationId xmlns:a16="http://schemas.microsoft.com/office/drawing/2014/main" id="{14866A3A-FA92-4434-98E9-418FEC9B1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8143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64">
              <a:extLst>
                <a:ext uri="{FF2B5EF4-FFF2-40B4-BE49-F238E27FC236}">
                  <a16:creationId xmlns:a16="http://schemas.microsoft.com/office/drawing/2014/main" id="{AF97CA9B-731E-47BF-B724-E6CD2C915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2585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B9B7DB1A-1165-4D7C-95DC-D710F20E9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49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737B22B9-9D11-4F36-9B12-FB41FBA4E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0671"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FBCEABA9-0D42-4E75-BBFB-8374262E8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22376"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2">
              <a:extLst>
                <a:ext uri="{FF2B5EF4-FFF2-40B4-BE49-F238E27FC236}">
                  <a16:creationId xmlns:a16="http://schemas.microsoft.com/office/drawing/2014/main" id="{66428691-A429-4D5E-AE96-E43B6F0E2D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60352"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5BCC330F-9915-4B86-97E9-BA49CBFEC0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83847"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4">
              <a:extLst>
                <a:ext uri="{FF2B5EF4-FFF2-40B4-BE49-F238E27FC236}">
                  <a16:creationId xmlns:a16="http://schemas.microsoft.com/office/drawing/2014/main" id="{9A1A7FCA-8137-4FF0-9940-FB481BFD27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798754"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3A9167A0-5576-4F2F-B5FE-431186597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248" y="607161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602A19A9-FD58-A440-B06E-D2FEE6B8EAE4}"/>
              </a:ext>
            </a:extLst>
          </p:cNvPr>
          <p:cNvSpPr txBox="1"/>
          <p:nvPr/>
        </p:nvSpPr>
        <p:spPr>
          <a:xfrm>
            <a:off x="1141965" y="1321743"/>
            <a:ext cx="3787482" cy="4277890"/>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000" b="1" kern="1200" dirty="0">
                <a:solidFill>
                  <a:srgbClr val="FFFFFF"/>
                </a:solidFill>
                <a:latin typeface="Poppins" panose="00000500000000000000" pitchFamily="2" charset="0"/>
                <a:ea typeface="Open Sans" panose="020B0606030504020204" pitchFamily="34" charset="0"/>
                <a:cs typeface="Poppins" panose="00000500000000000000" pitchFamily="2" charset="0"/>
                <a:sym typeface="Open Sans"/>
              </a:rPr>
              <a:t>Required Documents</a:t>
            </a:r>
            <a:endParaRPr lang="en-US" sz="4000" kern="1200" dirty="0">
              <a:solidFill>
                <a:srgbClr val="FFFFFF"/>
              </a:solidFill>
              <a:latin typeface="Poppins" panose="00000500000000000000" pitchFamily="2" charset="0"/>
              <a:ea typeface="Open Sans" panose="020B0606030504020204" pitchFamily="34" charset="0"/>
              <a:cs typeface="Poppins" panose="00000500000000000000" pitchFamily="2" charset="0"/>
            </a:endParaRPr>
          </a:p>
        </p:txBody>
      </p:sp>
      <p:grpSp>
        <p:nvGrpSpPr>
          <p:cNvPr id="60" name="Group 59">
            <a:extLst>
              <a:ext uri="{FF2B5EF4-FFF2-40B4-BE49-F238E27FC236}">
                <a16:creationId xmlns:a16="http://schemas.microsoft.com/office/drawing/2014/main" id="{283F107F-9294-4679-B247-91D8556A6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61" name="Rectangle 64">
              <a:extLst>
                <a:ext uri="{FF2B5EF4-FFF2-40B4-BE49-F238E27FC236}">
                  <a16:creationId xmlns:a16="http://schemas.microsoft.com/office/drawing/2014/main" id="{20F93971-D547-4C36-A076-D57249994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6">
              <a:extLst>
                <a:ext uri="{FF2B5EF4-FFF2-40B4-BE49-F238E27FC236}">
                  <a16:creationId xmlns:a16="http://schemas.microsoft.com/office/drawing/2014/main" id="{012A36A9-DFAE-4F57-9711-172E65EDA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4">
              <a:extLst>
                <a:ext uri="{FF2B5EF4-FFF2-40B4-BE49-F238E27FC236}">
                  <a16:creationId xmlns:a16="http://schemas.microsoft.com/office/drawing/2014/main" id="{8B6B96C8-D832-4071-A5D2-1F11CBF9F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6">
              <a:extLst>
                <a:ext uri="{FF2B5EF4-FFF2-40B4-BE49-F238E27FC236}">
                  <a16:creationId xmlns:a16="http://schemas.microsoft.com/office/drawing/2014/main" id="{0FF1DEB5-31F1-464D-BDB3-EFE620642A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96B80410-DC2C-4DFC-B52E-CC5E6788BF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6">
              <a:extLst>
                <a:ext uri="{FF2B5EF4-FFF2-40B4-BE49-F238E27FC236}">
                  <a16:creationId xmlns:a16="http://schemas.microsoft.com/office/drawing/2014/main" id="{9CE51CA3-95B8-44B4-B784-CE35A844D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4">
              <a:extLst>
                <a:ext uri="{FF2B5EF4-FFF2-40B4-BE49-F238E27FC236}">
                  <a16:creationId xmlns:a16="http://schemas.microsoft.com/office/drawing/2014/main" id="{FA1EB8B0-6221-4A35-A5F2-46E9A78CB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6">
              <a:extLst>
                <a:ext uri="{FF2B5EF4-FFF2-40B4-BE49-F238E27FC236}">
                  <a16:creationId xmlns:a16="http://schemas.microsoft.com/office/drawing/2014/main" id="{FDA530E1-5E88-4861-8642-F5B6A715B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4">
              <a:extLst>
                <a:ext uri="{FF2B5EF4-FFF2-40B4-BE49-F238E27FC236}">
                  <a16:creationId xmlns:a16="http://schemas.microsoft.com/office/drawing/2014/main" id="{854D2927-5C3A-424C-B30D-6048719C8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6">
              <a:extLst>
                <a:ext uri="{FF2B5EF4-FFF2-40B4-BE49-F238E27FC236}">
                  <a16:creationId xmlns:a16="http://schemas.microsoft.com/office/drawing/2014/main" id="{9B9A782D-CE07-499E-81BB-3F6D2E7EF0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4">
              <a:extLst>
                <a:ext uri="{FF2B5EF4-FFF2-40B4-BE49-F238E27FC236}">
                  <a16:creationId xmlns:a16="http://schemas.microsoft.com/office/drawing/2014/main" id="{BDEBE12E-1915-4596-A0A7-9C61CAF8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6">
              <a:extLst>
                <a:ext uri="{FF2B5EF4-FFF2-40B4-BE49-F238E27FC236}">
                  <a16:creationId xmlns:a16="http://schemas.microsoft.com/office/drawing/2014/main" id="{4FBDEF84-1447-47C6-998D-A35B78E0C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5CC9B9EE-468D-ED40-ABD3-66C584B9CE0B}"/>
              </a:ext>
            </a:extLst>
          </p:cNvPr>
          <p:cNvSpPr/>
          <p:nvPr/>
        </p:nvSpPr>
        <p:spPr>
          <a:xfrm>
            <a:off x="5912693" y="1188719"/>
            <a:ext cx="5561320" cy="4804465"/>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285750" indent="-228600" defTabSz="914400">
              <a:lnSpc>
                <a:spcPct val="90000"/>
              </a:lnSpc>
              <a:spcAft>
                <a:spcPts val="600"/>
              </a:spcAft>
              <a:buFont typeface="Arial" panose="020B0604020202020204" pitchFamily="34" charset="0"/>
              <a:buChar char="•"/>
            </a:pP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285750" indent="-228600" defTabSz="914400">
              <a:lnSpc>
                <a:spcPct val="90000"/>
              </a:lnSpc>
              <a:spcAft>
                <a:spcPts val="600"/>
              </a:spcAft>
              <a:buFont typeface="Arial" panose="020B0604020202020204" pitchFamily="34" charset="0"/>
              <a:buChar char="•"/>
            </a:pPr>
            <a:r>
              <a:rPr lang="en-US" sz="2800" dirty="0">
                <a:latin typeface="Poppins" panose="00000500000000000000" pitchFamily="2" charset="0"/>
                <a:ea typeface="Open Sans" panose="020B0606030504020204" pitchFamily="34" charset="0"/>
                <a:cs typeface="Poppins" panose="00000500000000000000" pitchFamily="2" charset="0"/>
              </a:rPr>
              <a:t>Initial application documents</a:t>
            </a:r>
          </a:p>
          <a:p>
            <a:pPr marL="285750" indent="-228600" defTabSz="914400">
              <a:lnSpc>
                <a:spcPct val="90000"/>
              </a:lnSpc>
              <a:spcAft>
                <a:spcPts val="600"/>
              </a:spcAft>
              <a:buFont typeface="Arial" panose="020B0604020202020204" pitchFamily="34" charset="0"/>
              <a:buChar char="•"/>
            </a:pPr>
            <a:r>
              <a:rPr lang="en-US" sz="2800" dirty="0">
                <a:latin typeface="Poppins" panose="00000500000000000000" pitchFamily="2" charset="0"/>
                <a:ea typeface="Open Sans" panose="020B0606030504020204" pitchFamily="34" charset="0"/>
                <a:cs typeface="Poppins" panose="00000500000000000000" pitchFamily="2" charset="0"/>
              </a:rPr>
              <a:t>Leased equipment</a:t>
            </a:r>
          </a:p>
          <a:p>
            <a:pPr marL="285750" indent="-228600" defTabSz="914400">
              <a:lnSpc>
                <a:spcPct val="90000"/>
              </a:lnSpc>
              <a:spcAft>
                <a:spcPts val="600"/>
              </a:spcAft>
              <a:buFont typeface="Arial" panose="020B0604020202020204" pitchFamily="34" charset="0"/>
              <a:buChar char="•"/>
            </a:pPr>
            <a:r>
              <a:rPr lang="en-US" sz="2800" dirty="0">
                <a:latin typeface="Poppins" panose="00000500000000000000" pitchFamily="2" charset="0"/>
                <a:ea typeface="Open Sans" panose="020B0606030504020204" pitchFamily="34" charset="0"/>
                <a:cs typeface="Poppins" panose="00000500000000000000" pitchFamily="2" charset="0"/>
              </a:rPr>
              <a:t>Purchased equipment</a:t>
            </a:r>
          </a:p>
          <a:p>
            <a:pPr marL="285750" indent="-228600" defTabSz="914400">
              <a:lnSpc>
                <a:spcPct val="90000"/>
              </a:lnSpc>
              <a:spcAft>
                <a:spcPts val="600"/>
              </a:spcAft>
              <a:buFont typeface="Arial" panose="020B0604020202020204" pitchFamily="34" charset="0"/>
              <a:buChar char="•"/>
            </a:pPr>
            <a:r>
              <a:rPr lang="en-US" sz="2800" dirty="0">
                <a:latin typeface="Poppins" panose="00000500000000000000" pitchFamily="2" charset="0"/>
                <a:ea typeface="Open Sans" panose="020B0606030504020204" pitchFamily="34" charset="0"/>
                <a:cs typeface="Poppins" panose="00000500000000000000" pitchFamily="2" charset="0"/>
              </a:rPr>
              <a:t>Clover equipment</a:t>
            </a:r>
          </a:p>
          <a:p>
            <a:pPr marL="285750" indent="-228600" defTabSz="914400">
              <a:lnSpc>
                <a:spcPct val="90000"/>
              </a:lnSpc>
              <a:spcAft>
                <a:spcPts val="600"/>
              </a:spcAft>
              <a:buFont typeface="Arial" panose="020B0604020202020204" pitchFamily="34" charset="0"/>
              <a:buChar char="•"/>
            </a:pPr>
            <a:r>
              <a:rPr lang="en-US" sz="2800" dirty="0">
                <a:latin typeface="Poppins" panose="00000500000000000000" pitchFamily="2" charset="0"/>
                <a:ea typeface="Open Sans" panose="020B0606030504020204" pitchFamily="34" charset="0"/>
                <a:cs typeface="Poppins" panose="00000500000000000000" pitchFamily="2" charset="0"/>
              </a:rPr>
              <a:t>Merchant Responsibility Disclaimer for Surcharge</a:t>
            </a:r>
          </a:p>
          <a:p>
            <a:pPr marL="285750" indent="-228600" defTabSz="914400">
              <a:lnSpc>
                <a:spcPct val="90000"/>
              </a:lnSpc>
              <a:spcAft>
                <a:spcPts val="600"/>
              </a:spcAft>
              <a:buFont typeface="Arial" panose="020B0604020202020204" pitchFamily="34" charset="0"/>
              <a:buChar char="•"/>
            </a:pPr>
            <a:r>
              <a:rPr lang="en-US" sz="2800" dirty="0">
                <a:latin typeface="Poppins" panose="00000500000000000000" pitchFamily="2" charset="0"/>
                <a:ea typeface="Open Sans" panose="020B0606030504020204" pitchFamily="34" charset="0"/>
                <a:cs typeface="Poppins" panose="00000500000000000000" pitchFamily="2" charset="0"/>
              </a:rPr>
              <a:t>Fiserv Surcharge Addendum</a:t>
            </a:r>
          </a:p>
          <a:p>
            <a:pPr marL="285750" indent="-228600" defTabSz="914400">
              <a:lnSpc>
                <a:spcPct val="90000"/>
              </a:lnSpc>
              <a:spcAft>
                <a:spcPts val="600"/>
              </a:spcAft>
              <a:buFont typeface="Arial" panose="020B0604020202020204" pitchFamily="34" charset="0"/>
              <a:buChar char="•"/>
            </a:pPr>
            <a:endParaRPr lang="en-US" sz="3600" dirty="0">
              <a:latin typeface="Open Sans" panose="020B0606030504020204" pitchFamily="34" charset="0"/>
              <a:ea typeface="Open Sans" panose="020B0606030504020204" pitchFamily="34" charset="0"/>
              <a:cs typeface="Open Sans" panose="020B0606030504020204" pitchFamily="34" charset="0"/>
            </a:endParaRPr>
          </a:p>
          <a:p>
            <a:pPr marL="285750" indent="-228600" defTabSz="914400">
              <a:lnSpc>
                <a:spcPct val="90000"/>
              </a:lnSpc>
              <a:spcAft>
                <a:spcPts val="600"/>
              </a:spcAft>
              <a:buFont typeface="Arial" panose="020B0604020202020204" pitchFamily="34" charset="0"/>
              <a:buChar char="•"/>
            </a:pPr>
            <a:endParaRPr lang="en-US" sz="3600" dirty="0">
              <a:latin typeface="Open Sans" panose="020B0606030504020204" pitchFamily="34" charset="0"/>
              <a:ea typeface="Open Sans" panose="020B0606030504020204" pitchFamily="34" charset="0"/>
              <a:cs typeface="Open Sans" panose="020B0606030504020204" pitchFamily="34" charset="0"/>
            </a:endParaRPr>
          </a:p>
          <a:p>
            <a:pPr marL="285750" indent="-228600" defTabSz="914400">
              <a:lnSpc>
                <a:spcPct val="90000"/>
              </a:lnSpc>
              <a:spcAft>
                <a:spcPts val="600"/>
              </a:spcAft>
              <a:buFont typeface="Arial" panose="020B0604020202020204" pitchFamily="34" charset="0"/>
              <a:buChar char="•"/>
            </a:pPr>
            <a:endParaRPr lang="en-US" sz="3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6">
            <a:extLst>
              <a:ext uri="{FF2B5EF4-FFF2-40B4-BE49-F238E27FC236}">
                <a16:creationId xmlns:a16="http://schemas.microsoft.com/office/drawing/2014/main" id="{286FA462-7748-E442-9A84-8FA126021FC5}"/>
              </a:ext>
            </a:extLst>
          </p:cNvPr>
          <p:cNvPicPr>
            <a:picLocks noChangeAspect="1" noChangeArrowheads="1"/>
          </p:cNvPicPr>
          <p:nvPr/>
        </p:nvPicPr>
        <p:blipFill>
          <a:blip r:embed="rId3"/>
          <a:srcRect/>
          <a:stretch/>
        </p:blipFill>
        <p:spPr bwMode="auto">
          <a:xfrm>
            <a:off x="169080" y="61833"/>
            <a:ext cx="2618361" cy="752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2766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3"/>
          <a:srcRect/>
          <a:stretch/>
        </p:blipFill>
        <p:spPr bwMode="auto">
          <a:xfrm>
            <a:off x="33119" y="91569"/>
            <a:ext cx="2529813" cy="727026"/>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Poppins" panose="00000500000000000000" pitchFamily="2" charset="0"/>
                <a:cs typeface="Poppins" panose="00000500000000000000" pitchFamily="2" charset="0"/>
                <a:sym typeface="Open Sans"/>
              </a:rPr>
              <a:t>  Required Documents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423512" y="2096419"/>
            <a:ext cx="11165306" cy="4679766"/>
          </a:xfrm>
        </p:spPr>
        <p:txBody>
          <a:bodyPr>
            <a:normAutofit fontScale="77500" lnSpcReduction="20000"/>
          </a:bodyPr>
          <a:lstStyle/>
          <a:p>
            <a:pPr marL="0" indent="0">
              <a:buNone/>
            </a:pPr>
            <a:r>
              <a:rPr lang="en-US" sz="5500" dirty="0">
                <a:solidFill>
                  <a:srgbClr val="1A6CD2"/>
                </a:solidFill>
                <a:latin typeface="Poppins" panose="00000500000000000000" pitchFamily="2" charset="0"/>
                <a:ea typeface="Open Sans" panose="020B0606030504020204" pitchFamily="34" charset="0"/>
                <a:cs typeface="Poppins" panose="00000500000000000000" pitchFamily="2" charset="0"/>
              </a:rPr>
              <a:t>Documents needed for ALL applications:</a:t>
            </a:r>
          </a:p>
          <a:p>
            <a:r>
              <a:rPr lang="en-US" sz="1900" dirty="0">
                <a:latin typeface="Poppins" panose="00000500000000000000" pitchFamily="2" charset="0"/>
                <a:ea typeface="Open Sans" panose="020B0606030504020204" pitchFamily="34" charset="0"/>
                <a:cs typeface="Poppins" panose="00000500000000000000" pitchFamily="2" charset="0"/>
              </a:rPr>
              <a:t>Merchant Processing Agreement - Initialed, signed, and dated with Certificate of Completion if DocuSign/Adobe Sign is utilized</a:t>
            </a:r>
          </a:p>
          <a:p>
            <a:r>
              <a:rPr lang="en-US" sz="1900" dirty="0">
                <a:latin typeface="Poppins" panose="00000500000000000000" pitchFamily="2" charset="0"/>
                <a:ea typeface="Open Sans" panose="020B0606030504020204" pitchFamily="34" charset="0"/>
                <a:cs typeface="Poppins" panose="00000500000000000000" pitchFamily="2" charset="0"/>
              </a:rPr>
              <a:t>Photo ID - Cannot be expired or photocopied</a:t>
            </a:r>
          </a:p>
          <a:p>
            <a:r>
              <a:rPr lang="en-US" sz="1900" dirty="0">
                <a:latin typeface="Poppins" panose="00000500000000000000" pitchFamily="2" charset="0"/>
                <a:ea typeface="Open Sans" panose="020B0606030504020204" pitchFamily="34" charset="0"/>
                <a:cs typeface="Poppins" panose="00000500000000000000" pitchFamily="2" charset="0"/>
              </a:rPr>
              <a:t>Voided Check </a:t>
            </a:r>
          </a:p>
          <a:p>
            <a:pPr marL="1371600" lvl="2" indent="-457200">
              <a:buFont typeface="+mj-lt"/>
              <a:buAutoNum type="arabicPeriod"/>
            </a:pPr>
            <a:r>
              <a:rPr lang="en-US" sz="1900" dirty="0">
                <a:latin typeface="Poppins" panose="00000500000000000000" pitchFamily="2" charset="0"/>
                <a:ea typeface="Open Sans" panose="020B0606030504020204" pitchFamily="34" charset="0"/>
                <a:cs typeface="Poppins" panose="00000500000000000000" pitchFamily="2" charset="0"/>
              </a:rPr>
              <a:t>Must have bank name listed</a:t>
            </a:r>
          </a:p>
          <a:p>
            <a:pPr marL="1371600" lvl="2" indent="-457200">
              <a:buFont typeface="+mj-lt"/>
              <a:buAutoNum type="arabicPeriod"/>
            </a:pPr>
            <a:r>
              <a:rPr lang="en-US" sz="1900" dirty="0">
                <a:latin typeface="Poppins" panose="00000500000000000000" pitchFamily="2" charset="0"/>
                <a:ea typeface="Open Sans" panose="020B0606030504020204" pitchFamily="34" charset="0"/>
                <a:cs typeface="Poppins" panose="00000500000000000000" pitchFamily="2" charset="0"/>
              </a:rPr>
              <a:t>Must have correct Legal or DBA name listed</a:t>
            </a:r>
          </a:p>
          <a:p>
            <a:pPr marL="1371600" lvl="2" indent="-457200">
              <a:buFont typeface="+mj-lt"/>
              <a:buAutoNum type="arabicPeriod"/>
            </a:pPr>
            <a:r>
              <a:rPr lang="en-US" sz="1900" dirty="0">
                <a:latin typeface="Poppins" panose="00000500000000000000" pitchFamily="2" charset="0"/>
                <a:ea typeface="Open Sans" panose="020B0606030504020204" pitchFamily="34" charset="0"/>
                <a:cs typeface="Poppins" panose="00000500000000000000" pitchFamily="2" charset="0"/>
              </a:rPr>
              <a:t>Must have an address</a:t>
            </a:r>
          </a:p>
          <a:p>
            <a:pPr marL="1371600" lvl="2" indent="-457200">
              <a:buFont typeface="+mj-lt"/>
              <a:buAutoNum type="arabicPeriod"/>
            </a:pPr>
            <a:r>
              <a:rPr lang="en-US" sz="1900" dirty="0">
                <a:latin typeface="Poppins" panose="00000500000000000000" pitchFamily="2" charset="0"/>
                <a:ea typeface="Open Sans" panose="020B0606030504020204" pitchFamily="34" charset="0"/>
                <a:cs typeface="Poppins" panose="00000500000000000000" pitchFamily="2" charset="0"/>
              </a:rPr>
              <a:t>Must have DDA (Account)/ABA (Routing) encoded at the bottom of the check</a:t>
            </a:r>
          </a:p>
          <a:p>
            <a:pPr marL="1371600" lvl="2" indent="-457200">
              <a:buFont typeface="+mj-lt"/>
              <a:buAutoNum type="arabicPeriod"/>
            </a:pPr>
            <a:r>
              <a:rPr lang="en-US" sz="1900" dirty="0">
                <a:latin typeface="Poppins" panose="00000500000000000000" pitchFamily="2" charset="0"/>
                <a:ea typeface="Open Sans" panose="020B0606030504020204" pitchFamily="34" charset="0"/>
                <a:cs typeface="Poppins" panose="00000500000000000000" pitchFamily="2" charset="0"/>
              </a:rPr>
              <a:t>NO started checks</a:t>
            </a:r>
          </a:p>
          <a:p>
            <a:pPr marL="1371600" lvl="2" indent="-457200">
              <a:buFont typeface="+mj-lt"/>
              <a:buAutoNum type="arabicPeriod"/>
            </a:pPr>
            <a:r>
              <a:rPr lang="en-US" sz="1900" dirty="0">
                <a:latin typeface="Poppins" panose="00000500000000000000" pitchFamily="2" charset="0"/>
                <a:ea typeface="Open Sans" panose="020B0606030504020204" pitchFamily="34" charset="0"/>
                <a:cs typeface="Poppins" panose="00000500000000000000" pitchFamily="2" charset="0"/>
              </a:rPr>
              <a:t>NO alterations, such as address labels or whiteout</a:t>
            </a:r>
          </a:p>
          <a:p>
            <a:r>
              <a:rPr lang="en-US" sz="1900" dirty="0">
                <a:latin typeface="Poppins" panose="00000500000000000000" pitchFamily="2" charset="0"/>
                <a:ea typeface="Open Sans" panose="020B0606030504020204" pitchFamily="34" charset="0"/>
                <a:cs typeface="Poppins" panose="00000500000000000000" pitchFamily="2" charset="0"/>
              </a:rPr>
              <a:t>Bank Letter </a:t>
            </a:r>
          </a:p>
          <a:p>
            <a:pPr marL="1371600" lvl="2" indent="-457200">
              <a:buFont typeface="+mj-lt"/>
              <a:buAutoNum type="arabicPeriod"/>
            </a:pPr>
            <a:r>
              <a:rPr lang="en-US" sz="1900" dirty="0">
                <a:latin typeface="Poppins" panose="00000500000000000000" pitchFamily="2" charset="0"/>
                <a:ea typeface="Open Sans" panose="020B0606030504020204" pitchFamily="34" charset="0"/>
                <a:cs typeface="Poppins" panose="00000500000000000000" pitchFamily="2" charset="0"/>
              </a:rPr>
              <a:t>Must be on bank letterhead </a:t>
            </a:r>
          </a:p>
          <a:p>
            <a:pPr marL="1371600" lvl="2" indent="-457200">
              <a:buFont typeface="+mj-lt"/>
              <a:buAutoNum type="arabicPeriod"/>
            </a:pPr>
            <a:r>
              <a:rPr lang="en-US" sz="1900" dirty="0">
                <a:latin typeface="Poppins" panose="00000500000000000000" pitchFamily="2" charset="0"/>
                <a:ea typeface="Open Sans" panose="020B0606030504020204" pitchFamily="34" charset="0"/>
                <a:cs typeface="Poppins" panose="00000500000000000000" pitchFamily="2" charset="0"/>
              </a:rPr>
              <a:t>Must have reference to the legal/DBA present</a:t>
            </a:r>
          </a:p>
          <a:p>
            <a:pPr marL="1371600" lvl="2" indent="-457200">
              <a:buFont typeface="+mj-lt"/>
              <a:buAutoNum type="arabicPeriod"/>
            </a:pPr>
            <a:r>
              <a:rPr lang="en-US" sz="1900" dirty="0">
                <a:latin typeface="Poppins" panose="00000500000000000000" pitchFamily="2" charset="0"/>
                <a:ea typeface="Open Sans" panose="020B0606030504020204" pitchFamily="34" charset="0"/>
                <a:cs typeface="Poppins" panose="00000500000000000000" pitchFamily="2" charset="0"/>
              </a:rPr>
              <a:t>Must have DDA (Account)/ABA (Routing) referenced in the letter</a:t>
            </a:r>
          </a:p>
          <a:p>
            <a:pPr marL="1371600" lvl="2" indent="-457200">
              <a:buFont typeface="+mj-lt"/>
              <a:buAutoNum type="arabicPeriod"/>
            </a:pPr>
            <a:r>
              <a:rPr lang="en-US" sz="1900" dirty="0">
                <a:latin typeface="Poppins" panose="00000500000000000000" pitchFamily="2" charset="0"/>
                <a:ea typeface="Open Sans" panose="020B0606030504020204" pitchFamily="34" charset="0"/>
                <a:cs typeface="Poppins" panose="00000500000000000000" pitchFamily="2" charset="0"/>
              </a:rPr>
              <a:t>Must be typed or pre-printed only</a:t>
            </a:r>
          </a:p>
          <a:p>
            <a:pPr marL="1371600" lvl="2" indent="-457200">
              <a:buFont typeface="+mj-lt"/>
              <a:buAutoNum type="arabicPeriod"/>
            </a:pPr>
            <a:r>
              <a:rPr lang="en-US" sz="1900" dirty="0">
                <a:latin typeface="Poppins" panose="00000500000000000000" pitchFamily="2" charset="0"/>
                <a:ea typeface="Open Sans" panose="020B0606030504020204" pitchFamily="34" charset="0"/>
                <a:cs typeface="Poppins" panose="00000500000000000000" pitchFamily="2" charset="0"/>
              </a:rPr>
              <a:t>Must have the name of a bank official and contact printed on the letter</a:t>
            </a:r>
          </a:p>
          <a:p>
            <a:r>
              <a:rPr lang="en-US" sz="1900" dirty="0">
                <a:latin typeface="Poppins" panose="00000500000000000000" pitchFamily="2" charset="0"/>
                <a:ea typeface="Open Sans" panose="020B0606030504020204" pitchFamily="34" charset="0"/>
                <a:cs typeface="Poppins" panose="00000500000000000000" pitchFamily="2" charset="0"/>
              </a:rPr>
              <a:t>High ticket &gt;$999.00 need 3 months’ Bank and Processing Statements</a:t>
            </a:r>
          </a:p>
          <a:p>
            <a:endParaRPr lang="en-US" sz="25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903768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3"/>
          <a:srcRect/>
          <a:stretch/>
        </p:blipFill>
        <p:spPr bwMode="auto">
          <a:xfrm>
            <a:off x="48816" y="119094"/>
            <a:ext cx="2492459" cy="71629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Required Documents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0" y="2096419"/>
            <a:ext cx="7457578" cy="4679766"/>
          </a:xfrm>
        </p:spPr>
        <p:txBody>
          <a:bodyPr>
            <a:normAutofit lnSpcReduction="100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Leased Equipment</a:t>
            </a:r>
          </a:p>
          <a:p>
            <a:r>
              <a:rPr lang="en-US" sz="1900" dirty="0">
                <a:latin typeface="Poppins" panose="00000500000000000000" pitchFamily="2" charset="0"/>
                <a:ea typeface="Open Sans" panose="020B0606030504020204" pitchFamily="34" charset="0"/>
                <a:cs typeface="Poppins" panose="00000500000000000000" pitchFamily="2" charset="0"/>
              </a:rPr>
              <a:t>Lease Subscription document is needed prior to Underwriting </a:t>
            </a:r>
            <a:r>
              <a:rPr lang="en-US" sz="1900" dirty="0">
                <a:solidFill>
                  <a:srgbClr val="1A6CD2"/>
                </a:solidFill>
                <a:latin typeface="Poppins" panose="00000500000000000000" pitchFamily="2" charset="0"/>
                <a:ea typeface="Open Sans" panose="020B0606030504020204" pitchFamily="34" charset="0"/>
                <a:cs typeface="Poppins" panose="00000500000000000000" pitchFamily="2" charset="0"/>
              </a:rPr>
              <a:t>If equipment is being leased</a:t>
            </a:r>
          </a:p>
          <a:p>
            <a:r>
              <a:rPr lang="en-US" sz="1900" dirty="0">
                <a:latin typeface="Poppins" panose="00000500000000000000" pitchFamily="2" charset="0"/>
                <a:ea typeface="Open Sans" panose="020B0606030504020204" pitchFamily="34" charset="0"/>
                <a:cs typeface="Poppins" panose="00000500000000000000" pitchFamily="2" charset="0"/>
              </a:rPr>
              <a:t>Lease Subscription Verification calls are needed prior to Underwriting*</a:t>
            </a:r>
          </a:p>
          <a:p>
            <a:r>
              <a:rPr lang="en-US" sz="1900" dirty="0">
                <a:latin typeface="Poppins" panose="00000500000000000000" pitchFamily="2" charset="0"/>
                <a:ea typeface="Open Sans" panose="020B0606030504020204" pitchFamily="34" charset="0"/>
                <a:cs typeface="Poppins" panose="00000500000000000000" pitchFamily="2" charset="0"/>
              </a:rPr>
              <a:t>You will need to call the merchant to verify the Lease Subscription (561-609-4736)*</a:t>
            </a:r>
          </a:p>
          <a:p>
            <a:r>
              <a:rPr lang="en-US" sz="1900" dirty="0">
                <a:latin typeface="Poppins" panose="00000500000000000000" pitchFamily="2" charset="0"/>
                <a:ea typeface="Open Sans" panose="020B0606030504020204" pitchFamily="34" charset="0"/>
                <a:cs typeface="Poppins" panose="00000500000000000000" pitchFamily="2" charset="0"/>
              </a:rPr>
              <a:t>We only lease through FDGL now</a:t>
            </a:r>
          </a:p>
          <a:p>
            <a:r>
              <a:rPr lang="en-US" sz="1900" dirty="0">
                <a:latin typeface="Poppins" panose="00000500000000000000" pitchFamily="2" charset="0"/>
                <a:ea typeface="Open Sans" panose="020B0606030504020204" pitchFamily="34" charset="0"/>
                <a:cs typeface="Poppins" panose="00000500000000000000" pitchFamily="2" charset="0"/>
              </a:rPr>
              <a:t>36- or 48-month lease terms only</a:t>
            </a:r>
          </a:p>
          <a:p>
            <a:r>
              <a:rPr lang="en-US" sz="1900" dirty="0">
                <a:latin typeface="Poppins" panose="00000500000000000000" pitchFamily="2" charset="0"/>
                <a:ea typeface="Open Sans" panose="020B0606030504020204" pitchFamily="34" charset="0"/>
                <a:cs typeface="Poppins" panose="00000500000000000000" pitchFamily="2" charset="0"/>
              </a:rPr>
              <a:t>Lease Subscription D&amp;A (Delivery &amp; Acknowledgement) Form needs to be signed when the merchant receives equipment. </a:t>
            </a:r>
          </a:p>
          <a:p>
            <a:r>
              <a:rPr lang="en-US" sz="1900" dirty="0">
                <a:latin typeface="Poppins" panose="00000500000000000000" pitchFamily="2" charset="0"/>
                <a:ea typeface="Open Sans" panose="020B0606030504020204" pitchFamily="34" charset="0"/>
                <a:cs typeface="Poppins" panose="00000500000000000000" pitchFamily="2" charset="0"/>
              </a:rPr>
              <a:t>If DocuSign is utilized, please make sure all Certificates of Completions are uploaded</a:t>
            </a:r>
          </a:p>
        </p:txBody>
      </p:sp>
      <p:pic>
        <p:nvPicPr>
          <p:cNvPr id="3" name="Picture 2">
            <a:extLst>
              <a:ext uri="{FF2B5EF4-FFF2-40B4-BE49-F238E27FC236}">
                <a16:creationId xmlns:a16="http://schemas.microsoft.com/office/drawing/2014/main" id="{FF9F72DC-1ED9-4149-BEDF-EBBE6ED10FF1}"/>
              </a:ext>
            </a:extLst>
          </p:cNvPr>
          <p:cNvPicPr>
            <a:picLocks noChangeAspect="1"/>
          </p:cNvPicPr>
          <p:nvPr/>
        </p:nvPicPr>
        <p:blipFill>
          <a:blip r:embed="rId4"/>
          <a:stretch>
            <a:fillRect/>
          </a:stretch>
        </p:blipFill>
        <p:spPr>
          <a:xfrm>
            <a:off x="7998594" y="1747065"/>
            <a:ext cx="3900258" cy="4920411"/>
          </a:xfrm>
          <a:prstGeom prst="rect">
            <a:avLst/>
          </a:prstGeom>
          <a:ln>
            <a:solidFill>
              <a:srgbClr val="1A6CD2"/>
            </a:solidFill>
          </a:ln>
        </p:spPr>
      </p:pic>
    </p:spTree>
    <p:extLst>
      <p:ext uri="{BB962C8B-B14F-4D97-AF65-F5344CB8AC3E}">
        <p14:creationId xmlns:p14="http://schemas.microsoft.com/office/powerpoint/2010/main" val="32245820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3"/>
          <a:srcRect/>
          <a:stretch/>
        </p:blipFill>
        <p:spPr bwMode="auto">
          <a:xfrm>
            <a:off x="51620" y="107018"/>
            <a:ext cx="2476056" cy="711577"/>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Poppins" panose="00000500000000000000" pitchFamily="2" charset="0"/>
                <a:cs typeface="Poppins" panose="00000500000000000000" pitchFamily="2" charset="0"/>
                <a:sym typeface="Open Sans"/>
              </a:rPr>
              <a:t>  Required Documents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0" y="2096419"/>
            <a:ext cx="7447953" cy="4679766"/>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Purchased Equipment</a:t>
            </a:r>
          </a:p>
          <a:p>
            <a:r>
              <a:rPr lang="en-US" sz="1900" dirty="0">
                <a:latin typeface="Poppins" panose="00000500000000000000" pitchFamily="2" charset="0"/>
                <a:ea typeface="Open Sans" panose="020B0606030504020204" pitchFamily="34" charset="0"/>
                <a:cs typeface="Poppins" panose="00000500000000000000" pitchFamily="2" charset="0"/>
              </a:rPr>
              <a:t>Payment Authorization Form is needed prior to Underwriting </a:t>
            </a:r>
            <a:r>
              <a:rPr lang="en-US" sz="1900" dirty="0">
                <a:solidFill>
                  <a:srgbClr val="1A6CD2"/>
                </a:solidFill>
                <a:latin typeface="Poppins" panose="00000500000000000000" pitchFamily="2" charset="0"/>
                <a:ea typeface="Open Sans" panose="020B0606030504020204" pitchFamily="34" charset="0"/>
                <a:cs typeface="Poppins" panose="00000500000000000000" pitchFamily="2" charset="0"/>
              </a:rPr>
              <a:t>If equipment is being purchased</a:t>
            </a:r>
          </a:p>
          <a:p>
            <a:r>
              <a:rPr lang="en-US" sz="1900" dirty="0">
                <a:latin typeface="Poppins" panose="00000500000000000000" pitchFamily="2" charset="0"/>
                <a:ea typeface="Open Sans" panose="020B0606030504020204" pitchFamily="34" charset="0"/>
                <a:cs typeface="Poppins" panose="00000500000000000000" pitchFamily="2" charset="0"/>
              </a:rPr>
              <a:t>Payment Authorization is needed for both Merchant and Agent equipment purchases</a:t>
            </a:r>
          </a:p>
          <a:p>
            <a:r>
              <a:rPr lang="en-US" sz="1900" dirty="0">
                <a:latin typeface="Poppins" panose="00000500000000000000" pitchFamily="2" charset="0"/>
                <a:ea typeface="Open Sans" panose="020B0606030504020204" pitchFamily="34" charset="0"/>
                <a:cs typeface="Poppins" panose="00000500000000000000" pitchFamily="2" charset="0"/>
              </a:rPr>
              <a:t>Shipping costs need to be included in the “Total Amount”</a:t>
            </a:r>
          </a:p>
          <a:p>
            <a:r>
              <a:rPr lang="en-US" sz="1900" dirty="0">
                <a:latin typeface="Poppins" panose="00000500000000000000" pitchFamily="2" charset="0"/>
                <a:ea typeface="Open Sans" panose="020B0606030504020204" pitchFamily="34" charset="0"/>
                <a:cs typeface="Poppins" panose="00000500000000000000" pitchFamily="2" charset="0"/>
              </a:rPr>
              <a:t>Please make sure the Shipping Address listed on the form is also the same address listed on “Send Equipment to” in IRIS</a:t>
            </a:r>
          </a:p>
          <a:p>
            <a:r>
              <a:rPr lang="en-US" sz="1900" dirty="0">
                <a:latin typeface="Poppins" panose="00000500000000000000" pitchFamily="2" charset="0"/>
                <a:ea typeface="Open Sans" panose="020B0606030504020204" pitchFamily="34" charset="0"/>
                <a:cs typeface="Poppins" panose="00000500000000000000" pitchFamily="2" charset="0"/>
              </a:rPr>
              <a:t>If DocuSign is utilized, please make sure the Certificate of Completion is uploaded</a:t>
            </a:r>
          </a:p>
        </p:txBody>
      </p:sp>
      <p:pic>
        <p:nvPicPr>
          <p:cNvPr id="4" name="Picture 3">
            <a:extLst>
              <a:ext uri="{FF2B5EF4-FFF2-40B4-BE49-F238E27FC236}">
                <a16:creationId xmlns:a16="http://schemas.microsoft.com/office/drawing/2014/main" id="{D6BC7FC2-56C5-42DD-9A27-0B66366C6923}"/>
              </a:ext>
            </a:extLst>
          </p:cNvPr>
          <p:cNvPicPr>
            <a:picLocks noChangeAspect="1"/>
          </p:cNvPicPr>
          <p:nvPr/>
        </p:nvPicPr>
        <p:blipFill>
          <a:blip r:embed="rId4"/>
          <a:stretch>
            <a:fillRect/>
          </a:stretch>
        </p:blipFill>
        <p:spPr>
          <a:xfrm>
            <a:off x="8046720" y="1679938"/>
            <a:ext cx="3848103" cy="4961573"/>
          </a:xfrm>
          <a:prstGeom prst="rect">
            <a:avLst/>
          </a:prstGeom>
          <a:ln>
            <a:solidFill>
              <a:srgbClr val="1A6CD2"/>
            </a:solidFill>
          </a:ln>
        </p:spPr>
      </p:pic>
    </p:spTree>
    <p:extLst>
      <p:ext uri="{BB962C8B-B14F-4D97-AF65-F5344CB8AC3E}">
        <p14:creationId xmlns:p14="http://schemas.microsoft.com/office/powerpoint/2010/main" val="17821066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3"/>
          <a:srcRect/>
          <a:stretch/>
        </p:blipFill>
        <p:spPr bwMode="auto">
          <a:xfrm>
            <a:off x="-88539" y="107016"/>
            <a:ext cx="2592903" cy="745157"/>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Required Documents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0" y="2096419"/>
            <a:ext cx="7563456" cy="4679766"/>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Clover Addendum</a:t>
            </a:r>
          </a:p>
          <a:p>
            <a:r>
              <a:rPr lang="en-US" sz="2000" dirty="0">
                <a:latin typeface="Poppins" panose="00000500000000000000" pitchFamily="2" charset="0"/>
                <a:ea typeface="Open Sans" panose="020B0606030504020204" pitchFamily="34" charset="0"/>
                <a:cs typeface="Poppins" panose="00000500000000000000" pitchFamily="2" charset="0"/>
              </a:rPr>
              <a:t>This document is needed prior to Underwriting 	            </a:t>
            </a:r>
            <a:r>
              <a:rPr lang="en-US" sz="2000" dirty="0">
                <a:solidFill>
                  <a:srgbClr val="1A6CD2"/>
                </a:solidFill>
                <a:latin typeface="Poppins" panose="00000500000000000000" pitchFamily="2" charset="0"/>
                <a:ea typeface="Open Sans" panose="020B0606030504020204" pitchFamily="34" charset="0"/>
                <a:cs typeface="Poppins" panose="00000500000000000000" pitchFamily="2" charset="0"/>
              </a:rPr>
              <a:t> If the merchant is processing on a Clover device</a:t>
            </a:r>
          </a:p>
          <a:p>
            <a:r>
              <a:rPr lang="en-US" sz="2000" dirty="0">
                <a:latin typeface="Poppins" panose="00000500000000000000" pitchFamily="2" charset="0"/>
                <a:ea typeface="Open Sans" panose="020B0606030504020204" pitchFamily="34" charset="0"/>
                <a:cs typeface="Poppins" panose="00000500000000000000" pitchFamily="2" charset="0"/>
              </a:rPr>
              <a:t>The Clover Addendum governs the provision of the Clover Service and one or both of the Data Protection Service and/or the Clover Security Services</a:t>
            </a:r>
          </a:p>
          <a:p>
            <a:r>
              <a:rPr lang="en-US" sz="2000" dirty="0" err="1">
                <a:latin typeface="Poppins" panose="00000500000000000000" pitchFamily="2" charset="0"/>
                <a:ea typeface="Open Sans" panose="020B0606030504020204" pitchFamily="34" charset="0"/>
                <a:cs typeface="Poppins" panose="00000500000000000000" pitchFamily="2" charset="0"/>
              </a:rPr>
              <a:t>TransArmor</a:t>
            </a:r>
            <a:r>
              <a:rPr lang="en-US" sz="2000" dirty="0">
                <a:latin typeface="Poppins" panose="00000500000000000000" pitchFamily="2" charset="0"/>
                <a:ea typeface="Open Sans" panose="020B0606030504020204" pitchFamily="34" charset="0"/>
                <a:cs typeface="Poppins" panose="00000500000000000000" pitchFamily="2" charset="0"/>
              </a:rPr>
              <a:t> Tokenization and Encryption Fee is needed – This is a fixed monthly $5.00 fee</a:t>
            </a:r>
          </a:p>
          <a:p>
            <a:r>
              <a:rPr lang="en-US" sz="2000" dirty="0">
                <a:latin typeface="Poppins" panose="00000500000000000000" pitchFamily="2" charset="0"/>
                <a:ea typeface="Open Sans" panose="020B0606030504020204" pitchFamily="34" charset="0"/>
                <a:cs typeface="Poppins" panose="00000500000000000000" pitchFamily="2" charset="0"/>
              </a:rPr>
              <a:t>If DocuSign is utilized, please make sure the Certificate of Completion is uploaded</a:t>
            </a:r>
          </a:p>
        </p:txBody>
      </p:sp>
      <p:pic>
        <p:nvPicPr>
          <p:cNvPr id="3" name="Picture 2">
            <a:extLst>
              <a:ext uri="{FF2B5EF4-FFF2-40B4-BE49-F238E27FC236}">
                <a16:creationId xmlns:a16="http://schemas.microsoft.com/office/drawing/2014/main" id="{D4A1A5D0-663E-42E3-A5AF-781E30F041E5}"/>
              </a:ext>
            </a:extLst>
          </p:cNvPr>
          <p:cNvPicPr>
            <a:picLocks noChangeAspect="1"/>
          </p:cNvPicPr>
          <p:nvPr/>
        </p:nvPicPr>
        <p:blipFill>
          <a:blip r:embed="rId4"/>
          <a:stretch>
            <a:fillRect/>
          </a:stretch>
        </p:blipFill>
        <p:spPr>
          <a:xfrm>
            <a:off x="8091347" y="1778784"/>
            <a:ext cx="3771393" cy="4853022"/>
          </a:xfrm>
          <a:prstGeom prst="rect">
            <a:avLst/>
          </a:prstGeom>
          <a:ln>
            <a:solidFill>
              <a:srgbClr val="1A6CD2"/>
            </a:solidFill>
          </a:ln>
        </p:spPr>
      </p:pic>
    </p:spTree>
    <p:extLst>
      <p:ext uri="{BB962C8B-B14F-4D97-AF65-F5344CB8AC3E}">
        <p14:creationId xmlns:p14="http://schemas.microsoft.com/office/powerpoint/2010/main" val="2650705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A6CD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2A19A9-FD58-A440-B06E-D2FEE6B8EAE4}"/>
              </a:ext>
            </a:extLst>
          </p:cNvPr>
          <p:cNvSpPr txBox="1"/>
          <p:nvPr/>
        </p:nvSpPr>
        <p:spPr>
          <a:xfrm>
            <a:off x="1010411" y="2459503"/>
            <a:ext cx="3270635" cy="1938992"/>
          </a:xfrm>
          <a:prstGeom prst="rect">
            <a:avLst/>
          </a:prstGeom>
          <a:noFill/>
        </p:spPr>
        <p:txBody>
          <a:bodyPr wrap="square" rtlCol="0">
            <a:spAutoFit/>
          </a:bodyPr>
          <a:lstStyle/>
          <a:p>
            <a:pPr algn="r"/>
            <a:endParaRPr lang="en-US" sz="4000" b="1" dirty="0">
              <a:solidFill>
                <a:schemeClr val="bg1"/>
              </a:solidFill>
              <a:latin typeface="Poppins" panose="00000500000000000000" pitchFamily="2" charset="0"/>
              <a:cs typeface="Poppins" panose="00000500000000000000" pitchFamily="2" charset="0"/>
              <a:sym typeface="Open Sans"/>
            </a:endParaRPr>
          </a:p>
          <a:p>
            <a:pPr algn="r"/>
            <a:r>
              <a:rPr lang="en-US" sz="4000" b="1" dirty="0">
                <a:solidFill>
                  <a:schemeClr val="bg1"/>
                </a:solidFill>
                <a:latin typeface="Poppins" panose="00000500000000000000" pitchFamily="2" charset="0"/>
                <a:cs typeface="Poppins" panose="00000500000000000000" pitchFamily="2" charset="0"/>
                <a:sym typeface="Open Sans"/>
              </a:rPr>
              <a:t>How We Started</a:t>
            </a:r>
            <a:r>
              <a:rPr lang="en-US" sz="4000" b="1" dirty="0">
                <a:solidFill>
                  <a:schemeClr val="bg1"/>
                </a:solidFill>
                <a:latin typeface="Open Sans"/>
                <a:sym typeface="Open Sans"/>
              </a:rPr>
              <a:t>  </a:t>
            </a:r>
            <a:endParaRPr lang="en-US" sz="4000" dirty="0">
              <a:solidFill>
                <a:schemeClr val="bg1"/>
              </a:solidFill>
            </a:endParaRPr>
          </a:p>
        </p:txBody>
      </p:sp>
      <p:cxnSp>
        <p:nvCxnSpPr>
          <p:cNvPr id="4" name="Straight Connector 3">
            <a:extLst>
              <a:ext uri="{FF2B5EF4-FFF2-40B4-BE49-F238E27FC236}">
                <a16:creationId xmlns:a16="http://schemas.microsoft.com/office/drawing/2014/main" id="{BCFFADB8-85E5-834D-A7F6-66D394F5A970}"/>
              </a:ext>
            </a:extLst>
          </p:cNvPr>
          <p:cNvCxnSpPr>
            <a:cxnSpLocks/>
          </p:cNvCxnSpPr>
          <p:nvPr/>
        </p:nvCxnSpPr>
        <p:spPr>
          <a:xfrm>
            <a:off x="4414340" y="2057399"/>
            <a:ext cx="0" cy="2743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CC9B9EE-468D-ED40-ABD3-66C584B9CE0B}"/>
              </a:ext>
            </a:extLst>
          </p:cNvPr>
          <p:cNvSpPr/>
          <p:nvPr/>
        </p:nvSpPr>
        <p:spPr>
          <a:xfrm>
            <a:off x="4803819" y="1308278"/>
            <a:ext cx="6377768" cy="4473958"/>
          </a:xfrm>
          <a:prstGeom prst="rect">
            <a:avLst/>
          </a:prstGeom>
        </p:spPr>
        <p:txBody>
          <a:bodyPr vert="horz" lIns="91440" tIns="45720" rIns="91440" bIns="45720" rtlCol="0" anchor="ctr">
            <a:normAutofit fontScale="92500" lnSpcReduction="10000"/>
          </a:bodyPr>
          <a:lstStyle/>
          <a:p>
            <a:pPr marL="285750" indent="-228600">
              <a:lnSpc>
                <a:spcPct val="110000"/>
              </a:lnSpc>
              <a:spcAft>
                <a:spcPts val="600"/>
              </a:spcAft>
              <a:buFont typeface="Arial" panose="020B0604020202020204" pitchFamily="34" charset="0"/>
              <a:buChar char="•"/>
            </a:pPr>
            <a:r>
              <a:rPr lang="en-US" sz="2400" dirty="0">
                <a:solidFill>
                  <a:schemeClr val="bg1"/>
                </a:solidFill>
                <a:latin typeface="Poppins" panose="00000500000000000000" pitchFamily="2" charset="0"/>
                <a:cs typeface="Poppins" panose="00000500000000000000" pitchFamily="2" charset="0"/>
                <a:sym typeface="Open Sans"/>
              </a:rPr>
              <a:t>Sam </a:t>
            </a:r>
            <a:r>
              <a:rPr lang="en-US" sz="2400" dirty="0" err="1">
                <a:solidFill>
                  <a:schemeClr val="bg1"/>
                </a:solidFill>
                <a:latin typeface="Poppins" panose="00000500000000000000" pitchFamily="2" charset="0"/>
                <a:cs typeface="Poppins" panose="00000500000000000000" pitchFamily="2" charset="0"/>
                <a:sym typeface="Open Sans"/>
              </a:rPr>
              <a:t>Zietz</a:t>
            </a:r>
            <a:r>
              <a:rPr lang="en-US" sz="2400" dirty="0">
                <a:solidFill>
                  <a:schemeClr val="bg1"/>
                </a:solidFill>
                <a:latin typeface="Poppins" panose="00000500000000000000" pitchFamily="2" charset="0"/>
                <a:cs typeface="Poppins" panose="00000500000000000000" pitchFamily="2" charset="0"/>
                <a:sym typeface="Open Sans"/>
              </a:rPr>
              <a:t> worked as an attorney specializing in structured finance, which led him to the payment space</a:t>
            </a:r>
          </a:p>
          <a:p>
            <a:pPr marL="285750" indent="-228600">
              <a:lnSpc>
                <a:spcPct val="110000"/>
              </a:lnSpc>
              <a:spcAft>
                <a:spcPts val="600"/>
              </a:spcAft>
              <a:buFont typeface="Arial" panose="020B0604020202020204" pitchFamily="34" charset="0"/>
              <a:buChar char="•"/>
            </a:pPr>
            <a:endParaRPr lang="en-US" sz="1100" dirty="0">
              <a:solidFill>
                <a:schemeClr val="bg1"/>
              </a:solidFill>
              <a:latin typeface="Poppins" panose="00000500000000000000" pitchFamily="2" charset="0"/>
              <a:cs typeface="Poppins" panose="00000500000000000000" pitchFamily="2" charset="0"/>
              <a:sym typeface="Open Sans"/>
            </a:endParaRPr>
          </a:p>
          <a:p>
            <a:pPr marL="285750" indent="-228600">
              <a:lnSpc>
                <a:spcPct val="110000"/>
              </a:lnSpc>
              <a:spcAft>
                <a:spcPts val="600"/>
              </a:spcAft>
              <a:buFont typeface="Arial" panose="020B0604020202020204" pitchFamily="34" charset="0"/>
              <a:buChar char="•"/>
            </a:pPr>
            <a:r>
              <a:rPr lang="en-US" sz="2400" dirty="0">
                <a:solidFill>
                  <a:schemeClr val="bg1"/>
                </a:solidFill>
                <a:latin typeface="Poppins" panose="00000500000000000000" pitchFamily="2" charset="0"/>
                <a:cs typeface="Poppins" panose="00000500000000000000" pitchFamily="2" charset="0"/>
                <a:sym typeface="Open Sans"/>
              </a:rPr>
              <a:t>He always knew he wanted to be an entrepreneur and for that, he knew he needed either money or know-how. At the time, he didn’t have any money, so he went to law school to get the know-how.</a:t>
            </a:r>
          </a:p>
          <a:p>
            <a:pPr marL="57150">
              <a:lnSpc>
                <a:spcPct val="110000"/>
              </a:lnSpc>
              <a:spcAft>
                <a:spcPts val="600"/>
              </a:spcAft>
            </a:pPr>
            <a:endParaRPr lang="en-US" sz="1000" dirty="0">
              <a:solidFill>
                <a:schemeClr val="bg1"/>
              </a:solidFill>
              <a:latin typeface="Poppins" panose="00000500000000000000" pitchFamily="2" charset="0"/>
              <a:cs typeface="Poppins" panose="00000500000000000000" pitchFamily="2" charset="0"/>
              <a:sym typeface="Open Sans"/>
            </a:endParaRPr>
          </a:p>
          <a:p>
            <a:pPr marL="285750" indent="-228600">
              <a:lnSpc>
                <a:spcPct val="110000"/>
              </a:lnSpc>
              <a:spcAft>
                <a:spcPts val="600"/>
              </a:spcAft>
              <a:buFont typeface="Arial" panose="020B0604020202020204" pitchFamily="34" charset="0"/>
              <a:buChar char="•"/>
            </a:pPr>
            <a:r>
              <a:rPr lang="en-US" sz="2400" dirty="0">
                <a:solidFill>
                  <a:schemeClr val="bg1"/>
                </a:solidFill>
                <a:latin typeface="Poppins" panose="00000500000000000000" pitchFamily="2" charset="0"/>
                <a:cs typeface="Poppins" panose="00000500000000000000" pitchFamily="2" charset="0"/>
                <a:sym typeface="Open Sans"/>
              </a:rPr>
              <a:t>Founded American </a:t>
            </a:r>
            <a:r>
              <a:rPr lang="en-US" sz="2400" dirty="0" err="1">
                <a:solidFill>
                  <a:schemeClr val="bg1"/>
                </a:solidFill>
                <a:latin typeface="Poppins" panose="00000500000000000000" pitchFamily="2" charset="0"/>
                <a:cs typeface="Poppins" panose="00000500000000000000" pitchFamily="2" charset="0"/>
                <a:sym typeface="Open Sans"/>
              </a:rPr>
              <a:t>Bancard</a:t>
            </a:r>
            <a:r>
              <a:rPr lang="en-US" sz="2400" dirty="0">
                <a:solidFill>
                  <a:schemeClr val="bg1"/>
                </a:solidFill>
                <a:latin typeface="Poppins" panose="00000500000000000000" pitchFamily="2" charset="0"/>
                <a:cs typeface="Poppins" panose="00000500000000000000" pitchFamily="2" charset="0"/>
                <a:sym typeface="Open Sans"/>
              </a:rPr>
              <a:t>, then changed d/b/a to TouchSuite to be more aligned with the FinTech space </a:t>
            </a:r>
          </a:p>
        </p:txBody>
      </p:sp>
      <p:pic>
        <p:nvPicPr>
          <p:cNvPr id="6" name="Picture 6">
            <a:extLst>
              <a:ext uri="{FF2B5EF4-FFF2-40B4-BE49-F238E27FC236}">
                <a16:creationId xmlns:a16="http://schemas.microsoft.com/office/drawing/2014/main" id="{286FA462-7748-E442-9A84-8FA126021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0" y="174176"/>
            <a:ext cx="2144486" cy="542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5423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3"/>
          <a:srcRect/>
          <a:stretch/>
        </p:blipFill>
        <p:spPr bwMode="auto">
          <a:xfrm>
            <a:off x="0" y="81815"/>
            <a:ext cx="2680598" cy="77035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Required Documents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0" y="2096419"/>
            <a:ext cx="7563456" cy="4679766"/>
          </a:xfrm>
        </p:spPr>
        <p:txBody>
          <a:bodyPr>
            <a:normAutofit/>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Merchant Responsibility Disclaimer for Surcharge</a:t>
            </a:r>
          </a:p>
          <a:p>
            <a:r>
              <a:rPr lang="en-US" sz="2000" dirty="0">
                <a:latin typeface="Poppins" panose="00000500000000000000" pitchFamily="2" charset="0"/>
                <a:ea typeface="Open Sans" panose="020B0606030504020204" pitchFamily="34" charset="0"/>
                <a:cs typeface="Poppins" panose="00000500000000000000" pitchFamily="2" charset="0"/>
              </a:rPr>
              <a:t>This document is needed prior to Underwriting 	            </a:t>
            </a:r>
            <a:r>
              <a:rPr lang="en-US" sz="2000" dirty="0">
                <a:solidFill>
                  <a:srgbClr val="1A6CD2"/>
                </a:solidFill>
                <a:latin typeface="Poppins" panose="00000500000000000000" pitchFamily="2" charset="0"/>
                <a:ea typeface="Open Sans" panose="020B0606030504020204" pitchFamily="34" charset="0"/>
                <a:cs typeface="Poppins" panose="00000500000000000000" pitchFamily="2" charset="0"/>
              </a:rPr>
              <a:t> If the merchant will be surcharging on TSYS</a:t>
            </a:r>
          </a:p>
          <a:p>
            <a:r>
              <a:rPr lang="en-US" sz="2000" dirty="0">
                <a:latin typeface="Poppins" panose="00000500000000000000" pitchFamily="2" charset="0"/>
                <a:ea typeface="Open Sans" panose="020B0606030504020204" pitchFamily="34" charset="0"/>
                <a:cs typeface="Poppins" panose="00000500000000000000" pitchFamily="2" charset="0"/>
              </a:rPr>
              <a:t>The Card Brands have specific rules and requirements for merchants when operating a Surcharge Program – This document is stating that the merchant is acknowledging and agreeing to the rules of the program</a:t>
            </a:r>
          </a:p>
          <a:p>
            <a:r>
              <a:rPr lang="en-US" sz="2000" dirty="0">
                <a:latin typeface="Poppins" panose="00000500000000000000" pitchFamily="2" charset="0"/>
                <a:ea typeface="Open Sans" panose="020B0606030504020204" pitchFamily="34" charset="0"/>
                <a:cs typeface="Poppins" panose="00000500000000000000" pitchFamily="2" charset="0"/>
              </a:rPr>
              <a:t>If DocuSign is utilized, please make sure the Certificate of Completion is uploaded</a:t>
            </a:r>
          </a:p>
        </p:txBody>
      </p:sp>
      <p:pic>
        <p:nvPicPr>
          <p:cNvPr id="3" name="Picture 2">
            <a:extLst>
              <a:ext uri="{FF2B5EF4-FFF2-40B4-BE49-F238E27FC236}">
                <a16:creationId xmlns:a16="http://schemas.microsoft.com/office/drawing/2014/main" id="{D6222FD2-8F0F-4A86-AC99-2227857C817F}"/>
              </a:ext>
            </a:extLst>
          </p:cNvPr>
          <p:cNvPicPr>
            <a:picLocks noChangeAspect="1"/>
          </p:cNvPicPr>
          <p:nvPr/>
        </p:nvPicPr>
        <p:blipFill>
          <a:blip r:embed="rId4"/>
          <a:stretch>
            <a:fillRect/>
          </a:stretch>
        </p:blipFill>
        <p:spPr>
          <a:xfrm>
            <a:off x="8046720" y="1670063"/>
            <a:ext cx="3816020" cy="4981075"/>
          </a:xfrm>
          <a:prstGeom prst="rect">
            <a:avLst/>
          </a:prstGeom>
          <a:ln>
            <a:solidFill>
              <a:srgbClr val="1A6CD2"/>
            </a:solidFill>
          </a:ln>
        </p:spPr>
      </p:pic>
    </p:spTree>
    <p:extLst>
      <p:ext uri="{BB962C8B-B14F-4D97-AF65-F5344CB8AC3E}">
        <p14:creationId xmlns:p14="http://schemas.microsoft.com/office/powerpoint/2010/main" val="39672167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3"/>
          <a:srcRect/>
          <a:stretch/>
        </p:blipFill>
        <p:spPr bwMode="auto">
          <a:xfrm>
            <a:off x="40968" y="111385"/>
            <a:ext cx="2460860" cy="70721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Required Documents</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a:xfrm>
            <a:off x="329260" y="2096419"/>
            <a:ext cx="7563456" cy="4679766"/>
          </a:xfrm>
        </p:spPr>
        <p:txBody>
          <a:bodyPr>
            <a:normAutofit fontScale="92500"/>
          </a:bodyPr>
          <a:lstStyle/>
          <a:p>
            <a:pPr marL="0" indent="0">
              <a:buNone/>
            </a:pPr>
            <a:r>
              <a:rPr lang="en-US" sz="4300" dirty="0">
                <a:solidFill>
                  <a:srgbClr val="1A6CD2"/>
                </a:solidFill>
                <a:latin typeface="Poppins" panose="00000500000000000000" pitchFamily="2" charset="0"/>
                <a:ea typeface="Open Sans" panose="020B0606030504020204" pitchFamily="34" charset="0"/>
                <a:cs typeface="Poppins" panose="00000500000000000000" pitchFamily="2" charset="0"/>
              </a:rPr>
              <a:t>Fiserv Surcharge Addendum</a:t>
            </a:r>
          </a:p>
          <a:p>
            <a:r>
              <a:rPr lang="en-US" sz="2000" dirty="0">
                <a:latin typeface="Poppins" panose="00000500000000000000" pitchFamily="2" charset="0"/>
                <a:ea typeface="Open Sans" panose="020B0606030504020204" pitchFamily="34" charset="0"/>
                <a:cs typeface="Poppins" panose="00000500000000000000" pitchFamily="2" charset="0"/>
              </a:rPr>
              <a:t>This document is needed prior to Underwriting 	            </a:t>
            </a:r>
            <a:r>
              <a:rPr lang="en-US" sz="2000" dirty="0">
                <a:solidFill>
                  <a:schemeClr val="accent1"/>
                </a:solidFill>
                <a:latin typeface="Poppins" panose="00000500000000000000" pitchFamily="2" charset="0"/>
                <a:ea typeface="Open Sans" panose="020B0606030504020204" pitchFamily="34" charset="0"/>
                <a:cs typeface="Poppins" panose="00000500000000000000" pitchFamily="2" charset="0"/>
              </a:rPr>
              <a:t> If the merchant will be surcharging on Fiserv</a:t>
            </a:r>
          </a:p>
          <a:p>
            <a:r>
              <a:rPr lang="en-US" sz="2000" dirty="0">
                <a:latin typeface="Poppins" panose="00000500000000000000" pitchFamily="2" charset="0"/>
                <a:ea typeface="Open Sans" panose="020B0606030504020204" pitchFamily="34" charset="0"/>
                <a:cs typeface="Poppins" panose="00000500000000000000" pitchFamily="2" charset="0"/>
              </a:rPr>
              <a:t>The Card Brands have specific rules and requirements for merchants when operating a Surcharge Program – This document is stating that the merchant is acknowledging and agreeing to the rules of the program</a:t>
            </a:r>
          </a:p>
          <a:p>
            <a:r>
              <a:rPr lang="en-US" sz="2000" dirty="0">
                <a:latin typeface="Poppins" panose="00000500000000000000" pitchFamily="2" charset="0"/>
                <a:ea typeface="Open Sans" panose="020B0606030504020204" pitchFamily="34" charset="0"/>
                <a:cs typeface="Poppins" panose="00000500000000000000" pitchFamily="2" charset="0"/>
              </a:rPr>
              <a:t>If DocuSign is utilized, please make sure the Certificate of Completion is uploaded</a:t>
            </a:r>
          </a:p>
          <a:p>
            <a:r>
              <a:rPr lang="en-US" sz="2000" dirty="0">
                <a:latin typeface="Poppins" panose="00000500000000000000" pitchFamily="2" charset="0"/>
                <a:ea typeface="Open Sans" panose="020B0606030504020204" pitchFamily="34" charset="0"/>
                <a:cs typeface="Poppins" panose="00000500000000000000" pitchFamily="2" charset="0"/>
              </a:rPr>
              <a:t>The </a:t>
            </a:r>
            <a:r>
              <a:rPr lang="en-US" sz="2000" b="1" dirty="0">
                <a:latin typeface="Poppins" panose="00000500000000000000" pitchFamily="2" charset="0"/>
                <a:ea typeface="Open Sans" panose="020B0606030504020204" pitchFamily="34" charset="0"/>
                <a:cs typeface="Poppins" panose="00000500000000000000" pitchFamily="2" charset="0"/>
              </a:rPr>
              <a:t>max </a:t>
            </a:r>
            <a:r>
              <a:rPr lang="en-US" sz="2000" dirty="0">
                <a:latin typeface="Poppins" panose="00000500000000000000" pitchFamily="2" charset="0"/>
                <a:ea typeface="Open Sans" panose="020B0606030504020204" pitchFamily="34" charset="0"/>
                <a:cs typeface="Poppins" panose="00000500000000000000" pitchFamily="2" charset="0"/>
              </a:rPr>
              <a:t>“Surcharge Rate” is 3.0%</a:t>
            </a:r>
          </a:p>
          <a:p>
            <a:r>
              <a:rPr lang="en-US" sz="2000" dirty="0">
                <a:latin typeface="Poppins" panose="00000500000000000000" pitchFamily="2" charset="0"/>
                <a:ea typeface="Open Sans" panose="020B0606030504020204" pitchFamily="34" charset="0"/>
                <a:cs typeface="Poppins" panose="00000500000000000000" pitchFamily="2" charset="0"/>
              </a:rPr>
              <a:t>Merchant will need to register with Visa and Mastercard and send our team the Visa Registration Number</a:t>
            </a:r>
          </a:p>
        </p:txBody>
      </p:sp>
      <p:pic>
        <p:nvPicPr>
          <p:cNvPr id="4" name="Picture 3">
            <a:extLst>
              <a:ext uri="{FF2B5EF4-FFF2-40B4-BE49-F238E27FC236}">
                <a16:creationId xmlns:a16="http://schemas.microsoft.com/office/drawing/2014/main" id="{D05507E7-D8B4-8BF0-3546-4D9A0D14C6C8}"/>
              </a:ext>
            </a:extLst>
          </p:cNvPr>
          <p:cNvPicPr>
            <a:picLocks noChangeAspect="1"/>
          </p:cNvPicPr>
          <p:nvPr/>
        </p:nvPicPr>
        <p:blipFill>
          <a:blip r:embed="rId4"/>
          <a:stretch>
            <a:fillRect/>
          </a:stretch>
        </p:blipFill>
        <p:spPr>
          <a:xfrm>
            <a:off x="8011886" y="1670063"/>
            <a:ext cx="3949815" cy="4981075"/>
          </a:xfrm>
          <a:prstGeom prst="rect">
            <a:avLst/>
          </a:prstGeom>
          <a:ln>
            <a:solidFill>
              <a:schemeClr val="accent1"/>
            </a:solidFill>
          </a:ln>
        </p:spPr>
      </p:pic>
    </p:spTree>
    <p:extLst>
      <p:ext uri="{BB962C8B-B14F-4D97-AF65-F5344CB8AC3E}">
        <p14:creationId xmlns:p14="http://schemas.microsoft.com/office/powerpoint/2010/main" val="7940253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a:extLst>
              <a:ext uri="{FF2B5EF4-FFF2-40B4-BE49-F238E27FC236}">
                <a16:creationId xmlns:a16="http://schemas.microsoft.com/office/drawing/2014/main" id="{08700706-7E6B-E84F-9673-CB74AEC082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797" b="12194"/>
          <a:stretch/>
        </p:blipFill>
        <p:spPr bwMode="auto">
          <a:xfrm>
            <a:off x="8905628" y="-1"/>
            <a:ext cx="3299251" cy="686716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a:extLst>
              <a:ext uri="{FF2B5EF4-FFF2-40B4-BE49-F238E27FC236}">
                <a16:creationId xmlns:a16="http://schemas.microsoft.com/office/drawing/2014/main" id="{958AD009-E4E6-8F43-AAD8-8E2C9C4B877F}"/>
              </a:ext>
            </a:extLst>
          </p:cNvPr>
          <p:cNvPicPr>
            <a:picLocks noChangeAspect="1" noChangeArrowheads="1"/>
          </p:cNvPicPr>
          <p:nvPr/>
        </p:nvPicPr>
        <p:blipFill>
          <a:blip r:embed="rId4"/>
          <a:srcRect/>
          <a:stretch/>
        </p:blipFill>
        <p:spPr bwMode="auto">
          <a:xfrm>
            <a:off x="3588952" y="2573464"/>
            <a:ext cx="4471340" cy="1284988"/>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137;p1">
            <a:extLst>
              <a:ext uri="{FF2B5EF4-FFF2-40B4-BE49-F238E27FC236}">
                <a16:creationId xmlns:a16="http://schemas.microsoft.com/office/drawing/2014/main" id="{8FF3AF7C-0271-2E44-A6E9-8542DEDFA0AD}"/>
              </a:ext>
            </a:extLst>
          </p:cNvPr>
          <p:cNvSpPr txBox="1"/>
          <p:nvPr/>
        </p:nvSpPr>
        <p:spPr>
          <a:xfrm>
            <a:off x="3894665" y="5087545"/>
            <a:ext cx="4163439" cy="646232"/>
          </a:xfrm>
          <a:prstGeom prst="rect">
            <a:avLst/>
          </a:prstGeom>
          <a:noFill/>
          <a:ln>
            <a:noFill/>
          </a:ln>
        </p:spPr>
        <p:txBody>
          <a:bodyPr spcFirstLastPara="1" wrap="square" lIns="91367" tIns="45671" rIns="91367" bIns="45671" anchor="t" anchorCtr="0">
            <a:spAutoFit/>
          </a:bodyPr>
          <a:lstStyle/>
          <a:p>
            <a:pPr algn="ctr"/>
            <a:r>
              <a:rPr lang="en-US" sz="3600" dirty="0">
                <a:solidFill>
                  <a:schemeClr val="tx1">
                    <a:lumMod val="95000"/>
                    <a:lumOff val="5000"/>
                  </a:schemeClr>
                </a:solidFill>
                <a:latin typeface="Poppins" panose="00000500000000000000" pitchFamily="2" charset="0"/>
                <a:ea typeface="Open Sans"/>
                <a:cs typeface="Poppins" panose="00000500000000000000" pitchFamily="2" charset="0"/>
                <a:sym typeface="Open Sans"/>
              </a:rPr>
              <a:t>Thank you</a:t>
            </a:r>
            <a:endParaRPr sz="3600" dirty="0">
              <a:solidFill>
                <a:schemeClr val="tx1">
                  <a:lumMod val="95000"/>
                  <a:lumOff val="5000"/>
                </a:schemeClr>
              </a:solidFill>
              <a:latin typeface="Poppins" panose="00000500000000000000" pitchFamily="2" charset="0"/>
              <a:cs typeface="Poppins" panose="00000500000000000000" pitchFamily="2" charset="0"/>
            </a:endParaRPr>
          </a:p>
        </p:txBody>
      </p:sp>
      <p:cxnSp>
        <p:nvCxnSpPr>
          <p:cNvPr id="11" name="Google Shape;138;p1">
            <a:extLst>
              <a:ext uri="{FF2B5EF4-FFF2-40B4-BE49-F238E27FC236}">
                <a16:creationId xmlns:a16="http://schemas.microsoft.com/office/drawing/2014/main" id="{5D67AA24-1ACB-D048-AA6F-D8E76990F720}"/>
              </a:ext>
            </a:extLst>
          </p:cNvPr>
          <p:cNvCxnSpPr>
            <a:cxnSpLocks/>
          </p:cNvCxnSpPr>
          <p:nvPr/>
        </p:nvCxnSpPr>
        <p:spPr>
          <a:xfrm>
            <a:off x="3894665" y="4937261"/>
            <a:ext cx="4163439" cy="0"/>
          </a:xfrm>
          <a:prstGeom prst="straightConnector1">
            <a:avLst/>
          </a:prstGeom>
          <a:noFill/>
          <a:ln w="9525" cap="flat" cmpd="sng">
            <a:solidFill>
              <a:schemeClr val="tx1">
                <a:lumMod val="95000"/>
                <a:lumOff val="5000"/>
              </a:schemeClr>
            </a:solidFill>
            <a:prstDash val="solid"/>
            <a:miter lim="800000"/>
            <a:headEnd type="none" w="sm" len="sm"/>
            <a:tailEnd type="none" w="sm" len="sm"/>
          </a:ln>
        </p:spPr>
      </p:cxnSp>
      <p:pic>
        <p:nvPicPr>
          <p:cNvPr id="12" name="Picture 2">
            <a:extLst>
              <a:ext uri="{FF2B5EF4-FFF2-40B4-BE49-F238E27FC236}">
                <a16:creationId xmlns:a16="http://schemas.microsoft.com/office/drawing/2014/main" id="{DCEC72B4-3ED6-43AA-A9CD-2CB9C744CB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797" b="12194"/>
          <a:stretch/>
        </p:blipFill>
        <p:spPr bwMode="auto">
          <a:xfrm rot="10800000">
            <a:off x="-12878" y="0"/>
            <a:ext cx="3299251" cy="6867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826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108857" y="23053"/>
            <a:ext cx="2943497" cy="84591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What Do We Do</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p:txBody>
          <a:bodyPr>
            <a:normAutofit/>
          </a:bodyPr>
          <a:lstStyle/>
          <a:p>
            <a:pPr>
              <a:lnSpc>
                <a:spcPct val="150000"/>
              </a:lnSpc>
            </a:pPr>
            <a:r>
              <a:rPr lang="en-US" sz="2200" dirty="0">
                <a:latin typeface="Poppins" panose="00000500000000000000" pitchFamily="2" charset="0"/>
                <a:ea typeface="Open Sans" panose="020B0606030504020204" pitchFamily="34" charset="0"/>
                <a:cs typeface="Poppins" panose="00000500000000000000" pitchFamily="2" charset="0"/>
              </a:rPr>
              <a:t>At TouchSuite, we deliver fintech solutions that help business owners thrive within the community. Our tools have been designed with business owners in mind — our goal is to assist growing businesses reach the next level of success. We offer point-of-sale systems that are fully integrated with affordable payment processing services.</a:t>
            </a:r>
          </a:p>
          <a:p>
            <a:pPr>
              <a:lnSpc>
                <a:spcPct val="150000"/>
              </a:lnSpc>
            </a:pPr>
            <a:r>
              <a:rPr lang="en-US" sz="2200" dirty="0">
                <a:latin typeface="Poppins" panose="00000500000000000000" pitchFamily="2" charset="0"/>
                <a:ea typeface="Open Sans" panose="020B0606030504020204" pitchFamily="34" charset="0"/>
                <a:cs typeface="Poppins" panose="00000500000000000000" pitchFamily="2" charset="0"/>
              </a:rPr>
              <a:t>We provide innovative, scalable, and affordable solutions for businesses seeking a true advantage when it comes to efficiently managing their business.</a:t>
            </a:r>
          </a:p>
          <a:p>
            <a:endParaRPr lang="en-US" dirty="0"/>
          </a:p>
        </p:txBody>
      </p:sp>
    </p:spTree>
    <p:extLst>
      <p:ext uri="{BB962C8B-B14F-4D97-AF65-F5344CB8AC3E}">
        <p14:creationId xmlns:p14="http://schemas.microsoft.com/office/powerpoint/2010/main" val="1859990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D291DACF-7A79-764A-A309-4AA0145AADE6}"/>
              </a:ext>
            </a:extLst>
          </p:cNvPr>
          <p:cNvPicPr>
            <a:picLocks noChangeAspect="1" noChangeArrowheads="1"/>
          </p:cNvPicPr>
          <p:nvPr/>
        </p:nvPicPr>
        <p:blipFill>
          <a:blip r:embed="rId2"/>
          <a:srcRect/>
          <a:stretch/>
        </p:blipFill>
        <p:spPr bwMode="auto">
          <a:xfrm>
            <a:off x="-78490" y="22803"/>
            <a:ext cx="2944368" cy="84616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1922A12E-DEE2-F344-B976-5E43723A4EA8}"/>
              </a:ext>
            </a:extLst>
          </p:cNvPr>
          <p:cNvSpPr/>
          <p:nvPr/>
        </p:nvSpPr>
        <p:spPr>
          <a:xfrm>
            <a:off x="0" y="885754"/>
            <a:ext cx="7445815" cy="615553"/>
          </a:xfrm>
          <a:prstGeom prst="rect">
            <a:avLst/>
          </a:prstGeom>
        </p:spPr>
        <p:txBody>
          <a:bodyPr wrap="square">
            <a:spAutoFit/>
          </a:bodyPr>
          <a:lstStyle/>
          <a:p>
            <a:r>
              <a:rPr lang="en-US" sz="3400" b="1" dirty="0">
                <a:solidFill>
                  <a:schemeClr val="bg1"/>
                </a:solidFill>
                <a:latin typeface="Open Sans"/>
                <a:sym typeface="Open Sans"/>
              </a:rPr>
              <a:t>  Clover</a:t>
            </a:r>
            <a:endParaRPr lang="en-US" sz="3400" dirty="0">
              <a:solidFill>
                <a:schemeClr val="bg1"/>
              </a:solidFill>
            </a:endParaRPr>
          </a:p>
        </p:txBody>
      </p:sp>
      <p:sp>
        <p:nvSpPr>
          <p:cNvPr id="15" name="Rectangle 14">
            <a:extLst>
              <a:ext uri="{FF2B5EF4-FFF2-40B4-BE49-F238E27FC236}">
                <a16:creationId xmlns:a16="http://schemas.microsoft.com/office/drawing/2014/main" id="{05273EB8-B01E-944F-AA4D-C4DF13AE3FC8}"/>
              </a:ext>
            </a:extLst>
          </p:cNvPr>
          <p:cNvSpPr/>
          <p:nvPr/>
        </p:nvSpPr>
        <p:spPr>
          <a:xfrm>
            <a:off x="0" y="852175"/>
            <a:ext cx="12192000" cy="682712"/>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chemeClr val="bg1"/>
                </a:solidFill>
                <a:latin typeface="Open Sans"/>
                <a:sym typeface="Open Sans"/>
              </a:rPr>
              <a:t>  </a:t>
            </a:r>
            <a:r>
              <a:rPr lang="en-US" sz="3400" b="1" dirty="0">
                <a:solidFill>
                  <a:schemeClr val="bg1"/>
                </a:solidFill>
                <a:latin typeface="Poppins" panose="00000500000000000000" pitchFamily="2" charset="0"/>
                <a:cs typeface="Poppins" panose="00000500000000000000" pitchFamily="2" charset="0"/>
                <a:sym typeface="Open Sans"/>
              </a:rPr>
              <a:t>What Do We Do</a:t>
            </a:r>
            <a:endParaRPr lang="en-US" sz="3400" b="1" dirty="0">
              <a:solidFill>
                <a:schemeClr val="bg1"/>
              </a:solidFill>
              <a:latin typeface="Poppins" panose="00000500000000000000" pitchFamily="2" charset="0"/>
              <a:cs typeface="Poppins" panose="00000500000000000000" pitchFamily="2" charset="0"/>
            </a:endParaRPr>
          </a:p>
        </p:txBody>
      </p:sp>
      <p:sp>
        <p:nvSpPr>
          <p:cNvPr id="12" name="Content Placeholder 11">
            <a:extLst>
              <a:ext uri="{FF2B5EF4-FFF2-40B4-BE49-F238E27FC236}">
                <a16:creationId xmlns:a16="http://schemas.microsoft.com/office/drawing/2014/main" id="{1E861B3B-5E62-1B4A-A355-36D838B80A8F}"/>
              </a:ext>
            </a:extLst>
          </p:cNvPr>
          <p:cNvSpPr>
            <a:spLocks noGrp="1"/>
          </p:cNvSpPr>
          <p:nvPr>
            <p:ph idx="1"/>
          </p:nvPr>
        </p:nvSpPr>
        <p:spPr/>
        <p:txBody>
          <a:bodyPr>
            <a:normAutofit fontScale="92500" lnSpcReduction="20000"/>
          </a:bodyPr>
          <a:lstStyle/>
          <a:p>
            <a:pPr>
              <a:lnSpc>
                <a:spcPct val="150000"/>
              </a:lnSpc>
            </a:pPr>
            <a:r>
              <a:rPr lang="en-US" sz="2400" dirty="0">
                <a:latin typeface="Poppins" panose="00000500000000000000" pitchFamily="2" charset="0"/>
                <a:ea typeface="Open Sans" panose="020B0606030504020204" pitchFamily="34" charset="0"/>
                <a:cs typeface="Poppins" panose="00000500000000000000" pitchFamily="2" charset="0"/>
              </a:rPr>
              <a:t>TouchSuite offers </a:t>
            </a:r>
            <a:r>
              <a:rPr lang="en-US" sz="2400" b="0" i="0" dirty="0">
                <a:solidFill>
                  <a:srgbClr val="000000"/>
                </a:solidFill>
                <a:effectLst/>
                <a:latin typeface="Poppins" panose="00000500000000000000" pitchFamily="2" charset="0"/>
                <a:ea typeface="Open Sans" panose="020B0606030504020204" pitchFamily="34" charset="0"/>
                <a:cs typeface="Poppins" panose="00000500000000000000" pitchFamily="2" charset="0"/>
              </a:rPr>
              <a:t>POS systems and merchant processing, we offer access to working capital, and personalized support to our valued clients</a:t>
            </a:r>
            <a:r>
              <a:rPr lang="en-US" sz="2400" dirty="0">
                <a:latin typeface="Poppins" panose="00000500000000000000" pitchFamily="2" charset="0"/>
                <a:ea typeface="Open Sans" panose="020B0606030504020204" pitchFamily="34" charset="0"/>
                <a:cs typeface="Poppins" panose="00000500000000000000" pitchFamily="2" charset="0"/>
              </a:rPr>
              <a:t>. </a:t>
            </a:r>
          </a:p>
          <a:p>
            <a:pPr>
              <a:lnSpc>
                <a:spcPct val="150000"/>
              </a:lnSpc>
            </a:pPr>
            <a:r>
              <a:rPr lang="en-US" sz="2400" dirty="0">
                <a:latin typeface="Poppins" panose="00000500000000000000" pitchFamily="2" charset="0"/>
                <a:ea typeface="Open Sans" panose="020B0606030504020204" pitchFamily="34" charset="0"/>
                <a:cs typeface="Poppins" panose="00000500000000000000" pitchFamily="2" charset="0"/>
              </a:rPr>
              <a:t>We have a suite of tools that cater to full-service restaurants, quick-service restaurants, food trucks, salons, spas, retail establishments, festivals, and businesses on the go. </a:t>
            </a:r>
          </a:p>
          <a:p>
            <a:pPr>
              <a:lnSpc>
                <a:spcPct val="150000"/>
              </a:lnSpc>
            </a:pPr>
            <a:r>
              <a:rPr lang="en-US" sz="2400" dirty="0">
                <a:latin typeface="Poppins" panose="00000500000000000000" pitchFamily="2" charset="0"/>
                <a:ea typeface="Open Sans" panose="020B0606030504020204" pitchFamily="34" charset="0"/>
                <a:cs typeface="Poppins" panose="00000500000000000000" pitchFamily="2" charset="0"/>
              </a:rPr>
              <a:t>We provide solutions that help our clients grow, and we assist in the development of local economies. Innovation and disruptive technology are changes we’re proud to embrace and promote</a:t>
            </a:r>
            <a:r>
              <a:rPr lang="en-US" sz="2200" dirty="0">
                <a:latin typeface="Poppins" panose="00000500000000000000" pitchFamily="2" charset="0"/>
                <a:ea typeface="Open Sans" panose="020B0606030504020204" pitchFamily="34" charset="0"/>
                <a:cs typeface="Poppins" panose="00000500000000000000" pitchFamily="2" charset="0"/>
              </a:rPr>
              <a:t>.</a:t>
            </a:r>
          </a:p>
          <a:p>
            <a:pPr marL="0" indent="0">
              <a:buNone/>
            </a:pPr>
            <a:endParaRPr lang="en-US" dirty="0"/>
          </a:p>
        </p:txBody>
      </p:sp>
    </p:spTree>
    <p:extLst>
      <p:ext uri="{BB962C8B-B14F-4D97-AF65-F5344CB8AC3E}">
        <p14:creationId xmlns:p14="http://schemas.microsoft.com/office/powerpoint/2010/main" val="537198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44CEF6-C945-F848-A0DE-838CC8C40D29}"/>
              </a:ext>
            </a:extLst>
          </p:cNvPr>
          <p:cNvSpPr/>
          <p:nvPr/>
        </p:nvSpPr>
        <p:spPr>
          <a:xfrm>
            <a:off x="1" y="2302"/>
            <a:ext cx="12191999" cy="6858000"/>
          </a:xfrm>
          <a:prstGeom prst="rect">
            <a:avLst/>
          </a:prstGeom>
          <a:gradFill flip="none" rotWithShape="1">
            <a:gsLst>
              <a:gs pos="0">
                <a:srgbClr val="005BBA">
                  <a:tint val="66000"/>
                  <a:satMod val="160000"/>
                </a:srgbClr>
              </a:gs>
              <a:gs pos="0">
                <a:srgbClr val="005BBA"/>
              </a:gs>
              <a:gs pos="100000">
                <a:srgbClr val="76A8E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400" b="1" dirty="0">
              <a:solidFill>
                <a:schemeClr val="bg1"/>
              </a:solidFill>
            </a:endParaRPr>
          </a:p>
        </p:txBody>
      </p:sp>
      <p:pic>
        <p:nvPicPr>
          <p:cNvPr id="4" name="Picture 6">
            <a:extLst>
              <a:ext uri="{FF2B5EF4-FFF2-40B4-BE49-F238E27FC236}">
                <a16:creationId xmlns:a16="http://schemas.microsoft.com/office/drawing/2014/main" id="{097E859C-75F9-1640-B8F8-8B764F5E63EB}"/>
              </a:ext>
            </a:extLst>
          </p:cNvPr>
          <p:cNvPicPr>
            <a:picLocks noChangeAspect="1" noChangeArrowheads="1"/>
          </p:cNvPicPr>
          <p:nvPr/>
        </p:nvPicPr>
        <p:blipFill>
          <a:blip r:embed="rId3"/>
          <a:srcRect/>
          <a:stretch/>
        </p:blipFill>
        <p:spPr bwMode="auto">
          <a:xfrm>
            <a:off x="4008328" y="3487587"/>
            <a:ext cx="3902048" cy="1121383"/>
          </a:xfrm>
          <a:prstGeom prst="rect">
            <a:avLst/>
          </a:prstGeom>
          <a:noFill/>
          <a:extLst>
            <a:ext uri="{909E8E84-426E-40DD-AFC4-6F175D3DCCD1}">
              <a14:hiddenFill xmlns:a14="http://schemas.microsoft.com/office/drawing/2010/main">
                <a:solidFill>
                  <a:srgbClr val="FFFFFF"/>
                </a:solidFill>
              </a14:hiddenFill>
            </a:ext>
          </a:extLst>
        </p:spPr>
      </p:pic>
      <p:sp>
        <p:nvSpPr>
          <p:cNvPr id="19" name="Hexagon 18">
            <a:extLst>
              <a:ext uri="{FF2B5EF4-FFF2-40B4-BE49-F238E27FC236}">
                <a16:creationId xmlns:a16="http://schemas.microsoft.com/office/drawing/2014/main" id="{9EA73C3A-A2DA-A947-8FF0-557DA2D86A79}"/>
              </a:ext>
            </a:extLst>
          </p:cNvPr>
          <p:cNvSpPr/>
          <p:nvPr/>
        </p:nvSpPr>
        <p:spPr>
          <a:xfrm>
            <a:off x="8120221" y="3834010"/>
            <a:ext cx="2573942"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Development</a:t>
            </a:r>
          </a:p>
        </p:txBody>
      </p:sp>
      <p:sp>
        <p:nvSpPr>
          <p:cNvPr id="24" name="Hexagon 23">
            <a:extLst>
              <a:ext uri="{FF2B5EF4-FFF2-40B4-BE49-F238E27FC236}">
                <a16:creationId xmlns:a16="http://schemas.microsoft.com/office/drawing/2014/main" id="{CB93ED98-2676-5C4D-99C9-1485C7E2A2C0}"/>
              </a:ext>
            </a:extLst>
          </p:cNvPr>
          <p:cNvSpPr/>
          <p:nvPr/>
        </p:nvSpPr>
        <p:spPr>
          <a:xfrm>
            <a:off x="6367823" y="5187509"/>
            <a:ext cx="2527589"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Operations</a:t>
            </a:r>
          </a:p>
        </p:txBody>
      </p:sp>
      <p:sp>
        <p:nvSpPr>
          <p:cNvPr id="25" name="Hexagon 24">
            <a:extLst>
              <a:ext uri="{FF2B5EF4-FFF2-40B4-BE49-F238E27FC236}">
                <a16:creationId xmlns:a16="http://schemas.microsoft.com/office/drawing/2014/main" id="{BD71B40F-5DB5-8F48-9325-1CCC30B40947}"/>
              </a:ext>
            </a:extLst>
          </p:cNvPr>
          <p:cNvSpPr/>
          <p:nvPr/>
        </p:nvSpPr>
        <p:spPr>
          <a:xfrm>
            <a:off x="3431763" y="5192673"/>
            <a:ext cx="2527589"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Finance</a:t>
            </a:r>
          </a:p>
        </p:txBody>
      </p:sp>
      <p:sp>
        <p:nvSpPr>
          <p:cNvPr id="26" name="Hexagon 25">
            <a:extLst>
              <a:ext uri="{FF2B5EF4-FFF2-40B4-BE49-F238E27FC236}">
                <a16:creationId xmlns:a16="http://schemas.microsoft.com/office/drawing/2014/main" id="{0EA922B1-51F9-274D-B523-8CA04F4955EE}"/>
              </a:ext>
            </a:extLst>
          </p:cNvPr>
          <p:cNvSpPr/>
          <p:nvPr/>
        </p:nvSpPr>
        <p:spPr>
          <a:xfrm>
            <a:off x="1550256" y="3749958"/>
            <a:ext cx="2527589"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Sales</a:t>
            </a:r>
          </a:p>
        </p:txBody>
      </p:sp>
      <p:sp>
        <p:nvSpPr>
          <p:cNvPr id="27" name="Hexagon 26">
            <a:extLst>
              <a:ext uri="{FF2B5EF4-FFF2-40B4-BE49-F238E27FC236}">
                <a16:creationId xmlns:a16="http://schemas.microsoft.com/office/drawing/2014/main" id="{B338CB2A-19D1-504E-ABE5-BD4664081CCF}"/>
              </a:ext>
            </a:extLst>
          </p:cNvPr>
          <p:cNvSpPr/>
          <p:nvPr/>
        </p:nvSpPr>
        <p:spPr>
          <a:xfrm>
            <a:off x="2167968" y="2400408"/>
            <a:ext cx="2527589"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Talent Acquisition</a:t>
            </a:r>
          </a:p>
        </p:txBody>
      </p:sp>
      <p:sp>
        <p:nvSpPr>
          <p:cNvPr id="28" name="Hexagon 27">
            <a:extLst>
              <a:ext uri="{FF2B5EF4-FFF2-40B4-BE49-F238E27FC236}">
                <a16:creationId xmlns:a16="http://schemas.microsoft.com/office/drawing/2014/main" id="{20D133E5-25BD-1141-8439-AC7D5A2056ED}"/>
              </a:ext>
            </a:extLst>
          </p:cNvPr>
          <p:cNvSpPr/>
          <p:nvPr/>
        </p:nvSpPr>
        <p:spPr>
          <a:xfrm>
            <a:off x="4883580" y="1781130"/>
            <a:ext cx="2527589"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Marketing</a:t>
            </a:r>
          </a:p>
        </p:txBody>
      </p:sp>
      <p:sp>
        <p:nvSpPr>
          <p:cNvPr id="29" name="Hexagon 28">
            <a:extLst>
              <a:ext uri="{FF2B5EF4-FFF2-40B4-BE49-F238E27FC236}">
                <a16:creationId xmlns:a16="http://schemas.microsoft.com/office/drawing/2014/main" id="{593F246D-325A-014C-9332-8B7895B212F6}"/>
              </a:ext>
            </a:extLst>
          </p:cNvPr>
          <p:cNvSpPr/>
          <p:nvPr/>
        </p:nvSpPr>
        <p:spPr>
          <a:xfrm>
            <a:off x="7557081" y="2402710"/>
            <a:ext cx="2527589" cy="1028592"/>
          </a:xfrm>
          <a:prstGeom prst="hexagon">
            <a:avLst/>
          </a:prstGeom>
          <a:solidFill>
            <a:schemeClr val="bg1"/>
          </a:solidFill>
          <a:ln w="63500">
            <a:solidFill>
              <a:srgbClr val="3F6B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3E6BB8"/>
                </a:solidFill>
                <a:latin typeface="Poppins" panose="00000500000000000000" pitchFamily="2" charset="0"/>
                <a:cs typeface="Poppins" panose="00000500000000000000" pitchFamily="2" charset="0"/>
                <a:sym typeface="Open Sans"/>
              </a:rPr>
              <a:t>Legal &amp; Human Resources</a:t>
            </a:r>
          </a:p>
        </p:txBody>
      </p:sp>
      <p:sp>
        <p:nvSpPr>
          <p:cNvPr id="32" name="Title 31">
            <a:extLst>
              <a:ext uri="{FF2B5EF4-FFF2-40B4-BE49-F238E27FC236}">
                <a16:creationId xmlns:a16="http://schemas.microsoft.com/office/drawing/2014/main" id="{09ABB1D8-9393-E74F-8DD4-D0A8D3F7BB25}"/>
              </a:ext>
            </a:extLst>
          </p:cNvPr>
          <p:cNvSpPr>
            <a:spLocks noGrp="1"/>
          </p:cNvSpPr>
          <p:nvPr>
            <p:ph type="title"/>
          </p:nvPr>
        </p:nvSpPr>
        <p:spPr/>
        <p:txBody>
          <a:bodyPr/>
          <a:lstStyle/>
          <a:p>
            <a:pPr algn="ctr"/>
            <a:r>
              <a:rPr lang="en-US" b="1" dirty="0">
                <a:solidFill>
                  <a:schemeClr val="bg1"/>
                </a:solidFill>
                <a:latin typeface="Poppins" panose="00000500000000000000" pitchFamily="2" charset="0"/>
                <a:ea typeface="Open Sans" panose="020B0606030504020204" pitchFamily="34" charset="0"/>
                <a:cs typeface="Poppins" panose="00000500000000000000" pitchFamily="2" charset="0"/>
              </a:rPr>
              <a:t>Our Departments</a:t>
            </a:r>
          </a:p>
        </p:txBody>
      </p:sp>
    </p:spTree>
    <p:extLst>
      <p:ext uri="{BB962C8B-B14F-4D97-AF65-F5344CB8AC3E}">
        <p14:creationId xmlns:p14="http://schemas.microsoft.com/office/powerpoint/2010/main" val="23267591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09e1862-cc35-429f-94d9-7a63fc03e8c9}" enabled="1" method="Standard" siteId="{e23b03cb-e0e2-444e-9866-5ec3772eb26e}" removed="0"/>
</clbl:labelList>
</file>

<file path=docProps/app.xml><?xml version="1.0" encoding="utf-8"?>
<Properties xmlns="http://schemas.openxmlformats.org/officeDocument/2006/extended-properties" xmlns:vt="http://schemas.openxmlformats.org/officeDocument/2006/docPropsVTypes">
  <Template>Office Theme</Template>
  <TotalTime>18154</TotalTime>
  <Words>3805</Words>
  <Application>Microsoft Office PowerPoint</Application>
  <PresentationFormat>Widescreen</PresentationFormat>
  <Paragraphs>489</Paragraphs>
  <Slides>62</Slides>
  <Notes>28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Arial</vt:lpstr>
      <vt:lpstr>Calibri</vt:lpstr>
      <vt:lpstr>Calibri Light</vt:lpstr>
      <vt:lpstr>Open Sans</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Departments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Ashley Zhu</dc:creator>
  <cp:lastModifiedBy>Michael Jacoby</cp:lastModifiedBy>
  <cp:revision>214</cp:revision>
  <dcterms:created xsi:type="dcterms:W3CDTF">2021-04-02T19:26:33Z</dcterms:created>
  <dcterms:modified xsi:type="dcterms:W3CDTF">2023-08-25T13:33:12Z</dcterms:modified>
</cp:coreProperties>
</file>