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1280" cy="1574800"/>
          </a:xfrm>
          <a:custGeom>
            <a:avLst/>
            <a:gdLst/>
            <a:ahLst/>
            <a:cxnLst/>
            <a:rect l="l" t="t" r="r" b="b"/>
            <a:pathLst>
              <a:path w="81280" h="1574800">
                <a:moveTo>
                  <a:pt x="80772" y="0"/>
                </a:moveTo>
                <a:lnTo>
                  <a:pt x="0" y="0"/>
                </a:lnTo>
                <a:lnTo>
                  <a:pt x="0" y="1574291"/>
                </a:lnTo>
                <a:lnTo>
                  <a:pt x="80772" y="1574291"/>
                </a:lnTo>
                <a:lnTo>
                  <a:pt x="80772" y="0"/>
                </a:lnTo>
                <a:close/>
              </a:path>
            </a:pathLst>
          </a:custGeom>
          <a:solidFill>
            <a:srgbClr val="23232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58259" y="734567"/>
            <a:ext cx="1054100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45052" y="1356613"/>
            <a:ext cx="7779384" cy="140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61162" y="6516369"/>
            <a:ext cx="10940415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Copyright</a:t>
            </a:r>
            <a:r>
              <a:rPr dirty="0" sz="500" spc="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2020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Verifone, Inc.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All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rights reserved.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Verifone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and the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Verifone logo are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either trademarks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or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registered</a:t>
            </a:r>
            <a:r>
              <a:rPr dirty="0" sz="500" spc="-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trademarks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Verifone in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the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United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 States</a:t>
            </a:r>
            <a:r>
              <a:rPr dirty="0" sz="500" spc="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and/or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other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countries.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All</a:t>
            </a:r>
            <a:r>
              <a:rPr dirty="0" sz="500" spc="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other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trademarks</a:t>
            </a:r>
            <a:r>
              <a:rPr dirty="0" sz="500" spc="-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or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brand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names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are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the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properties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of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their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respective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holders.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All</a:t>
            </a:r>
            <a:r>
              <a:rPr dirty="0" sz="500" spc="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features</a:t>
            </a:r>
            <a:r>
              <a:rPr dirty="0" sz="500" spc="-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specifications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 are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subject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to change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without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notice,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and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do not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constitute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 warranty of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any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kind,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including,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25">
                <a:solidFill>
                  <a:srgbClr val="7E7E7E"/>
                </a:solidFill>
                <a:latin typeface="Arial"/>
                <a:cs typeface="Arial"/>
              </a:rPr>
              <a:t>but</a:t>
            </a:r>
            <a:r>
              <a:rPr dirty="0" sz="500" spc="500">
                <a:solidFill>
                  <a:srgbClr val="7E7E7E"/>
                </a:solidFill>
                <a:latin typeface="Arial"/>
                <a:cs typeface="Arial"/>
              </a:rPr>
              <a:t> 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not limited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to,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warranties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 of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merchantability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 or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fitness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for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particular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purpose.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Product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display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image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for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representation</a:t>
            </a:r>
            <a:r>
              <a:rPr dirty="0" sz="500" spc="-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purposes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only.</a:t>
            </a:r>
            <a:r>
              <a:rPr dirty="0" sz="500" spc="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Actual</a:t>
            </a:r>
            <a:r>
              <a:rPr dirty="0" sz="500" spc="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product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display</a:t>
            </a:r>
            <a:r>
              <a:rPr dirty="0" sz="500" spc="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may</a:t>
            </a:r>
            <a:r>
              <a:rPr dirty="0" sz="500" spc="-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vary.</a:t>
            </a:r>
            <a:r>
              <a:rPr dirty="0" sz="500" spc="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Reproduction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or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posting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of this</a:t>
            </a:r>
            <a:r>
              <a:rPr dirty="0" sz="500" spc="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document</a:t>
            </a:r>
            <a:r>
              <a:rPr dirty="0" sz="500" spc="-2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without</a:t>
            </a:r>
            <a:r>
              <a:rPr dirty="0" sz="500" spc="1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prior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Verifone</a:t>
            </a:r>
            <a:r>
              <a:rPr dirty="0" sz="500" spc="-5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>
                <a:solidFill>
                  <a:srgbClr val="7E7E7E"/>
                </a:solidFill>
                <a:latin typeface="Arial"/>
                <a:cs typeface="Arial"/>
              </a:rPr>
              <a:t>approval is</a:t>
            </a:r>
            <a:r>
              <a:rPr dirty="0" sz="500" spc="1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dirty="0" sz="500" spc="-10">
                <a:solidFill>
                  <a:srgbClr val="7E7E7E"/>
                </a:solidFill>
                <a:latin typeface="Arial"/>
                <a:cs typeface="Arial"/>
              </a:rPr>
              <a:t>prohibited.</a:t>
            </a:r>
            <a:endParaRPr sz="5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79119" y="475487"/>
            <a:ext cx="11052810" cy="45720"/>
            <a:chOff x="579119" y="475487"/>
            <a:chExt cx="11052810" cy="45720"/>
          </a:xfrm>
        </p:grpSpPr>
        <p:sp>
          <p:nvSpPr>
            <p:cNvPr id="4" name="object 4" descr=""/>
            <p:cNvSpPr/>
            <p:nvPr/>
          </p:nvSpPr>
          <p:spPr>
            <a:xfrm>
              <a:off x="579119" y="497585"/>
              <a:ext cx="3289935" cy="0"/>
            </a:xfrm>
            <a:custGeom>
              <a:avLst/>
              <a:gdLst/>
              <a:ahLst/>
              <a:cxnLst/>
              <a:rect l="l" t="t" r="r" b="b"/>
              <a:pathLst>
                <a:path w="3289935" h="0">
                  <a:moveTo>
                    <a:pt x="0" y="0"/>
                  </a:moveTo>
                  <a:lnTo>
                    <a:pt x="3289807" y="0"/>
                  </a:lnTo>
                </a:path>
              </a:pathLst>
            </a:custGeom>
            <a:ln w="44196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79500" y="516254"/>
              <a:ext cx="11052175" cy="0"/>
            </a:xfrm>
            <a:custGeom>
              <a:avLst/>
              <a:gdLst/>
              <a:ahLst/>
              <a:cxnLst/>
              <a:rect l="l" t="t" r="r" b="b"/>
              <a:pathLst>
                <a:path w="11052175" h="0">
                  <a:moveTo>
                    <a:pt x="0" y="0"/>
                  </a:moveTo>
                  <a:lnTo>
                    <a:pt x="11052175" y="0"/>
                  </a:lnTo>
                </a:path>
              </a:pathLst>
            </a:custGeom>
            <a:ln w="9906">
              <a:solidFill>
                <a:srgbClr val="23232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82676" y="3753103"/>
            <a:ext cx="1111504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01705" algn="l"/>
              </a:tabLst>
            </a:pPr>
            <a:r>
              <a:rPr dirty="0" sz="1600" b="1">
                <a:latin typeface="Arial"/>
                <a:cs typeface="Arial"/>
              </a:rPr>
              <a:t>S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p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e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c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i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f</a:t>
            </a:r>
            <a:r>
              <a:rPr dirty="0" sz="1600" spc="-135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i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c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a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t</a:t>
            </a:r>
            <a:r>
              <a:rPr dirty="0" sz="1600" spc="-135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i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o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n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b="1">
                <a:latin typeface="Arial"/>
                <a:cs typeface="Arial"/>
              </a:rPr>
              <a:t>s</a:t>
            </a:r>
            <a:r>
              <a:rPr dirty="0" sz="1600" spc="-105" b="1">
                <a:latin typeface="Arial"/>
                <a:cs typeface="Arial"/>
              </a:rPr>
              <a:t> </a:t>
            </a:r>
            <a:r>
              <a:rPr dirty="0" u="sng" sz="1600" b="1">
                <a:uFill>
                  <a:solidFill>
                    <a:srgbClr val="232323"/>
                  </a:solidFill>
                </a:uFill>
                <a:latin typeface="Arial"/>
                <a:cs typeface="Arial"/>
              </a:rPr>
              <a:t>	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95200" y="219718"/>
            <a:ext cx="844508" cy="155671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The</a:t>
            </a:r>
            <a:r>
              <a:rPr dirty="0" spc="-30"/>
              <a:t> </a:t>
            </a:r>
            <a:r>
              <a:rPr dirty="0"/>
              <a:t>V400c</a:t>
            </a:r>
            <a:r>
              <a:rPr dirty="0" spc="-30"/>
              <a:t> </a:t>
            </a:r>
            <a:r>
              <a:rPr dirty="0"/>
              <a:t>is</a:t>
            </a:r>
            <a:r>
              <a:rPr dirty="0" spc="-40"/>
              <a:t> </a:t>
            </a:r>
            <a:r>
              <a:rPr dirty="0"/>
              <a:t>our</a:t>
            </a:r>
            <a:r>
              <a:rPr dirty="0" spc="-35"/>
              <a:t> </a:t>
            </a:r>
            <a:r>
              <a:rPr dirty="0"/>
              <a:t>most</a:t>
            </a:r>
            <a:r>
              <a:rPr dirty="0" spc="-30"/>
              <a:t> </a:t>
            </a:r>
            <a:r>
              <a:rPr dirty="0"/>
              <a:t>powerful</a:t>
            </a:r>
            <a:r>
              <a:rPr dirty="0" spc="-55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advanced</a:t>
            </a:r>
            <a:r>
              <a:rPr dirty="0" spc="-25"/>
              <a:t> </a:t>
            </a:r>
            <a:r>
              <a:rPr dirty="0"/>
              <a:t>countertop</a:t>
            </a:r>
            <a:r>
              <a:rPr dirty="0" spc="-25"/>
              <a:t> </a:t>
            </a:r>
            <a:r>
              <a:rPr dirty="0" spc="-10"/>
              <a:t>device.</a:t>
            </a:r>
          </a:p>
          <a:p>
            <a:pPr marL="25400" marR="200660">
              <a:lnSpc>
                <a:spcPct val="110000"/>
              </a:lnSpc>
              <a:spcBef>
                <a:spcPts val="1230"/>
              </a:spcBef>
            </a:pPr>
            <a:r>
              <a:rPr dirty="0" sz="900" b="0">
                <a:latin typeface="Arial"/>
                <a:cs typeface="Arial"/>
              </a:rPr>
              <a:t>As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part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of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Verifone’s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Engage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portfolio,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it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combines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the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latest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in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features,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functionality, and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performance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into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efficient,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high-</a:t>
            </a:r>
            <a:r>
              <a:rPr dirty="0" sz="900" b="0">
                <a:latin typeface="Arial"/>
                <a:cs typeface="Arial"/>
              </a:rPr>
              <a:t>end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solution.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Whether </a:t>
            </a:r>
            <a:r>
              <a:rPr dirty="0" sz="900" b="0">
                <a:latin typeface="Arial"/>
                <a:cs typeface="Arial"/>
              </a:rPr>
              <a:t>merchants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are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looking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accept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basic</a:t>
            </a:r>
            <a:r>
              <a:rPr dirty="0" sz="900" spc="-3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payments or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focus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on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more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advanced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capabilities,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like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loyalty, advertising,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and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other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value-</a:t>
            </a:r>
            <a:r>
              <a:rPr dirty="0" sz="900" b="0">
                <a:latin typeface="Arial"/>
                <a:cs typeface="Arial"/>
              </a:rPr>
              <a:t>added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services,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spc="-25" b="0">
                <a:latin typeface="Arial"/>
                <a:cs typeface="Arial"/>
              </a:rPr>
              <a:t>the </a:t>
            </a:r>
            <a:r>
              <a:rPr dirty="0" sz="900" b="0">
                <a:latin typeface="Arial"/>
                <a:cs typeface="Arial"/>
              </a:rPr>
              <a:t>V400c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makes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it</a:t>
            </a:r>
            <a:r>
              <a:rPr dirty="0" sz="900" spc="-5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possible.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900">
              <a:latin typeface="Arial"/>
              <a:cs typeface="Arial"/>
            </a:endParaRPr>
          </a:p>
          <a:p>
            <a:pPr marL="25400" marR="5080">
              <a:lnSpc>
                <a:spcPct val="110000"/>
              </a:lnSpc>
              <a:spcBef>
                <a:spcPts val="5"/>
              </a:spcBef>
            </a:pPr>
            <a:r>
              <a:rPr dirty="0" sz="900" b="0">
                <a:latin typeface="Arial"/>
                <a:cs typeface="Arial"/>
              </a:rPr>
              <a:t>A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large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color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touchscreen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supports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signature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capture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and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encourages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easy,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intuitive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customer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interaction.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Plus,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the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ability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run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third-</a:t>
            </a:r>
            <a:r>
              <a:rPr dirty="0" sz="900" b="0">
                <a:latin typeface="Arial"/>
                <a:cs typeface="Arial"/>
              </a:rPr>
              <a:t>party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apps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allows</a:t>
            </a:r>
            <a:r>
              <a:rPr dirty="0" sz="900" b="0">
                <a:latin typeface="Arial"/>
                <a:cs typeface="Arial"/>
              </a:rPr>
              <a:t> the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V400c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be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customized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meet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variety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of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merchant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and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customer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needs.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The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V400c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also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joins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Verifone’s</a:t>
            </a:r>
            <a:r>
              <a:rPr dirty="0" sz="900" spc="-10" b="0">
                <a:latin typeface="Arial"/>
                <a:cs typeface="Arial"/>
              </a:rPr>
              <a:t> industry-</a:t>
            </a:r>
            <a:r>
              <a:rPr dirty="0" sz="900" b="0">
                <a:latin typeface="Arial"/>
                <a:cs typeface="Arial"/>
              </a:rPr>
              <a:t>leading selection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of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devices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spc="-20" b="0">
                <a:latin typeface="Arial"/>
                <a:cs typeface="Arial"/>
              </a:rPr>
              <a:t>that </a:t>
            </a:r>
            <a:r>
              <a:rPr dirty="0" sz="900" b="0">
                <a:latin typeface="Arial"/>
                <a:cs typeface="Arial"/>
              </a:rPr>
              <a:t>meet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PCI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5.X</a:t>
            </a:r>
            <a:r>
              <a:rPr dirty="0" sz="900" spc="-3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requirements.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And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with</a:t>
            </a:r>
            <a:r>
              <a:rPr dirty="0" sz="900" spc="-5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end-to-</a:t>
            </a:r>
            <a:r>
              <a:rPr dirty="0" sz="900" b="0">
                <a:latin typeface="Arial"/>
                <a:cs typeface="Arial"/>
              </a:rPr>
              <a:t>end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encryption</a:t>
            </a:r>
            <a:r>
              <a:rPr dirty="0" sz="900" spc="-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and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tokenization,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merchants</a:t>
            </a:r>
            <a:r>
              <a:rPr dirty="0" sz="900" spc="-1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can</a:t>
            </a:r>
            <a:r>
              <a:rPr dirty="0" sz="900" spc="-2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worry</a:t>
            </a:r>
            <a:r>
              <a:rPr dirty="0" sz="900" spc="-5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about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something</a:t>
            </a:r>
            <a:r>
              <a:rPr dirty="0" sz="900" spc="-1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other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than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b="0">
                <a:latin typeface="Arial"/>
                <a:cs typeface="Arial"/>
              </a:rPr>
              <a:t>device</a:t>
            </a:r>
            <a:r>
              <a:rPr dirty="0" sz="900" spc="-20" b="0">
                <a:latin typeface="Arial"/>
                <a:cs typeface="Arial"/>
              </a:rPr>
              <a:t> </a:t>
            </a:r>
            <a:r>
              <a:rPr dirty="0" sz="900" spc="-10" b="0">
                <a:latin typeface="Arial"/>
                <a:cs typeface="Arial"/>
              </a:rPr>
              <a:t>security.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98677" y="225551"/>
            <a:ext cx="169545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Countertop</a:t>
            </a:r>
            <a:r>
              <a:rPr dirty="0" sz="1000" spc="-5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Hardware</a:t>
            </a:r>
            <a:r>
              <a:rPr dirty="0" sz="1000" spc="-4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|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V400c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V400c</a:t>
            </a:r>
          </a:p>
        </p:txBody>
      </p:sp>
      <p:sp>
        <p:nvSpPr>
          <p:cNvPr id="11" name="object 11" descr=""/>
          <p:cNvSpPr txBox="1"/>
          <p:nvPr/>
        </p:nvSpPr>
        <p:spPr>
          <a:xfrm>
            <a:off x="3959352" y="2821152"/>
            <a:ext cx="4102100" cy="35687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96850" indent="-184150">
              <a:lnSpc>
                <a:spcPct val="100000"/>
              </a:lnSpc>
              <a:spcBef>
                <a:spcPts val="190"/>
              </a:spcBef>
              <a:buClr>
                <a:srgbClr val="232323"/>
              </a:buClr>
              <a:buSzPct val="127777"/>
              <a:buChar char="•"/>
              <a:tabLst>
                <a:tab pos="196850" algn="l"/>
                <a:tab pos="4036695" algn="l"/>
              </a:tabLst>
            </a:pPr>
            <a:r>
              <a:rPr dirty="0" sz="900">
                <a:latin typeface="Arial"/>
                <a:cs typeface="Arial"/>
              </a:rPr>
              <a:t>Supports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Verifone’s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estate</a:t>
            </a:r>
            <a:r>
              <a:rPr dirty="0" sz="900" spc="-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management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solution</a:t>
            </a:r>
            <a:r>
              <a:rPr dirty="0" sz="900" spc="-3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for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remote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device</a:t>
            </a:r>
            <a:r>
              <a:rPr dirty="0" sz="900">
                <a:latin typeface="Arial"/>
                <a:cs typeface="Arial"/>
              </a:rPr>
              <a:t>	</a:t>
            </a:r>
            <a:r>
              <a:rPr dirty="0" sz="1150" spc="-50">
                <a:solidFill>
                  <a:srgbClr val="232323"/>
                </a:solidFill>
                <a:latin typeface="Arial"/>
                <a:cs typeface="Arial"/>
              </a:rPr>
              <a:t>•</a:t>
            </a:r>
            <a:endParaRPr sz="1150">
              <a:latin typeface="Arial"/>
              <a:cs typeface="Arial"/>
            </a:endParaRPr>
          </a:p>
          <a:p>
            <a:pPr marL="196850">
              <a:lnSpc>
                <a:spcPct val="100000"/>
              </a:lnSpc>
              <a:spcBef>
                <a:spcPts val="55"/>
              </a:spcBef>
            </a:pPr>
            <a:r>
              <a:rPr dirty="0" sz="900">
                <a:latin typeface="Arial"/>
                <a:cs typeface="Arial"/>
              </a:rPr>
              <a:t>management,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value-</a:t>
            </a:r>
            <a:r>
              <a:rPr dirty="0" sz="900">
                <a:latin typeface="Arial"/>
                <a:cs typeface="Arial"/>
              </a:rPr>
              <a:t>added services,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updates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diagnostics</a:t>
            </a:r>
            <a:endParaRPr sz="9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959352" y="3275304"/>
            <a:ext cx="4102100" cy="35687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96850" indent="-184150">
              <a:lnSpc>
                <a:spcPct val="100000"/>
              </a:lnSpc>
              <a:spcBef>
                <a:spcPts val="190"/>
              </a:spcBef>
              <a:buClr>
                <a:srgbClr val="232323"/>
              </a:buClr>
              <a:buSzPct val="127777"/>
              <a:buChar char="•"/>
              <a:tabLst>
                <a:tab pos="196850" algn="l"/>
                <a:tab pos="4036695" algn="l"/>
              </a:tabLst>
            </a:pPr>
            <a:r>
              <a:rPr dirty="0" sz="900">
                <a:latin typeface="Arial"/>
                <a:cs typeface="Arial"/>
              </a:rPr>
              <a:t>Accepts</a:t>
            </a:r>
            <a:r>
              <a:rPr dirty="0" sz="900" spc="-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all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payment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types: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NFC/CTLS,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mobile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wallets, EMV</a:t>
            </a:r>
            <a:r>
              <a:rPr dirty="0" sz="900" spc="-25">
                <a:latin typeface="Arial"/>
                <a:cs typeface="Arial"/>
              </a:rPr>
              <a:t> and</a:t>
            </a:r>
            <a:r>
              <a:rPr dirty="0" sz="900">
                <a:latin typeface="Arial"/>
                <a:cs typeface="Arial"/>
              </a:rPr>
              <a:t>	</a:t>
            </a:r>
            <a:r>
              <a:rPr dirty="0" sz="1150" spc="-50">
                <a:solidFill>
                  <a:srgbClr val="232323"/>
                </a:solidFill>
                <a:latin typeface="Arial"/>
                <a:cs typeface="Arial"/>
              </a:rPr>
              <a:t>•</a:t>
            </a:r>
            <a:endParaRPr sz="1150">
              <a:latin typeface="Arial"/>
              <a:cs typeface="Arial"/>
            </a:endParaRPr>
          </a:p>
          <a:p>
            <a:pPr marL="196850">
              <a:lnSpc>
                <a:spcPct val="100000"/>
              </a:lnSpc>
              <a:spcBef>
                <a:spcPts val="55"/>
              </a:spcBef>
            </a:pPr>
            <a:r>
              <a:rPr dirty="0" sz="900" spc="-10">
                <a:latin typeface="Arial"/>
                <a:cs typeface="Arial"/>
              </a:rPr>
              <a:t>magstripe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168131" y="2850642"/>
            <a:ext cx="3364229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Supports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variety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of</a:t>
            </a:r>
            <a:r>
              <a:rPr dirty="0" sz="900" spc="-10">
                <a:latin typeface="Arial"/>
                <a:cs typeface="Arial"/>
              </a:rPr>
              <a:t> third-</a:t>
            </a:r>
            <a:r>
              <a:rPr dirty="0" sz="900">
                <a:latin typeface="Arial"/>
                <a:cs typeface="Arial"/>
              </a:rPr>
              <a:t>party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apps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through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Verifone’s</a:t>
            </a:r>
            <a:r>
              <a:rPr dirty="0" sz="900" spc="-10">
                <a:latin typeface="Arial"/>
                <a:cs typeface="Arial"/>
              </a:rPr>
              <a:t> Merchant Marketplace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168131" y="3318509"/>
            <a:ext cx="3327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"/>
                <a:cs typeface="Arial"/>
              </a:rPr>
              <a:t>Optional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features,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such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as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dual-</a:t>
            </a:r>
            <a:r>
              <a:rPr dirty="0" sz="900">
                <a:latin typeface="Arial"/>
                <a:cs typeface="Arial"/>
              </a:rPr>
              <a:t>band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WiFi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Bluetooth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4.2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BLE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85723" y="4034789"/>
            <a:ext cx="3325495" cy="22409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 spc="-10" b="1">
                <a:latin typeface="Arial"/>
                <a:cs typeface="Arial"/>
              </a:rPr>
              <a:t>Processor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600</a:t>
            </a:r>
            <a:r>
              <a:rPr dirty="0" sz="900" spc="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MHz, Arm</a:t>
            </a:r>
            <a:r>
              <a:rPr dirty="0" sz="900" spc="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Cortex-</a:t>
            </a:r>
            <a:r>
              <a:rPr dirty="0" sz="900">
                <a:latin typeface="Arial"/>
                <a:cs typeface="Arial"/>
              </a:rPr>
              <a:t>A9</a:t>
            </a:r>
            <a:r>
              <a:rPr dirty="0" sz="900" spc="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32-</a:t>
            </a:r>
            <a:r>
              <a:rPr dirty="0" sz="900">
                <a:latin typeface="Arial"/>
                <a:cs typeface="Arial"/>
              </a:rPr>
              <a:t>bit</a:t>
            </a:r>
            <a:r>
              <a:rPr dirty="0" sz="900" spc="5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RISC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10" b="1">
                <a:latin typeface="Arial"/>
                <a:cs typeface="Arial"/>
              </a:rPr>
              <a:t>Memory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latin typeface="Arial"/>
                <a:cs typeface="Arial"/>
              </a:rPr>
              <a:t>384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(256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Flash,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128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SDRAM)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spc="-10" b="1">
                <a:latin typeface="Arial"/>
                <a:cs typeface="Arial"/>
              </a:rPr>
              <a:t>Display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dirty="0" sz="900">
                <a:latin typeface="Arial"/>
                <a:cs typeface="Arial"/>
              </a:rPr>
              <a:t>3.5"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(320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Georgia"/>
                <a:cs typeface="Georgia"/>
              </a:rPr>
              <a:t>×</a:t>
            </a:r>
            <a:r>
              <a:rPr dirty="0" sz="900" spc="5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480)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HVGA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capacitive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color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touchscreen;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oleophobic, smudge-</a:t>
            </a:r>
            <a:r>
              <a:rPr dirty="0" sz="900">
                <a:latin typeface="Arial"/>
                <a:cs typeface="Arial"/>
              </a:rPr>
              <a:t>resistant</a:t>
            </a:r>
            <a:r>
              <a:rPr dirty="0" sz="900" spc="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coating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b="1">
                <a:latin typeface="Arial"/>
                <a:cs typeface="Arial"/>
              </a:rPr>
              <a:t>Operating</a:t>
            </a:r>
            <a:r>
              <a:rPr dirty="0" sz="900" spc="-50" b="1">
                <a:latin typeface="Arial"/>
                <a:cs typeface="Arial"/>
              </a:rPr>
              <a:t> </a:t>
            </a:r>
            <a:r>
              <a:rPr dirty="0" sz="900" spc="-10" b="1">
                <a:latin typeface="Arial"/>
                <a:cs typeface="Arial"/>
              </a:rPr>
              <a:t>System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Linux,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with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Verifone</a:t>
            </a:r>
            <a:r>
              <a:rPr dirty="0" sz="900" spc="-3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security</a:t>
            </a:r>
            <a:r>
              <a:rPr dirty="0" sz="900" spc="-3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enhancements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10" b="1">
                <a:latin typeface="Arial"/>
                <a:cs typeface="Arial"/>
              </a:rPr>
              <a:t>Connectivity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latin typeface="Arial"/>
                <a:cs typeface="Arial"/>
              </a:rPr>
              <a:t>Dial-</a:t>
            </a:r>
            <a:r>
              <a:rPr dirty="0" sz="900">
                <a:latin typeface="Arial"/>
                <a:cs typeface="Arial"/>
              </a:rPr>
              <a:t>up,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Ethernet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spc="-10" b="1">
                <a:latin typeface="Arial"/>
                <a:cs typeface="Arial"/>
              </a:rPr>
              <a:t>Printer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30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lps,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40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mm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paper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roll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416552" y="4034789"/>
            <a:ext cx="3149600" cy="23914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 b="1">
                <a:latin typeface="Arial"/>
                <a:cs typeface="Arial"/>
              </a:rPr>
              <a:t>Card</a:t>
            </a:r>
            <a:r>
              <a:rPr dirty="0" sz="900" spc="-10" b="1">
                <a:latin typeface="Arial"/>
                <a:cs typeface="Arial"/>
              </a:rPr>
              <a:t> Readers</a:t>
            </a:r>
            <a:endParaRPr sz="9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</a:pPr>
            <a:r>
              <a:rPr dirty="0" sz="900">
                <a:latin typeface="Arial"/>
                <a:cs typeface="Arial"/>
              </a:rPr>
              <a:t>Triple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track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MSR: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ISO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7810, 7811,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7813;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smart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card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reader,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 spc="-50">
                <a:latin typeface="Arial"/>
                <a:cs typeface="Arial"/>
              </a:rPr>
              <a:t>2</a:t>
            </a:r>
            <a:r>
              <a:rPr dirty="0" sz="900">
                <a:latin typeface="Arial"/>
                <a:cs typeface="Arial"/>
              </a:rPr>
              <a:t> SAM </a:t>
            </a:r>
            <a:r>
              <a:rPr dirty="0" sz="900" spc="-10">
                <a:latin typeface="Arial"/>
                <a:cs typeface="Arial"/>
              </a:rPr>
              <a:t>slots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10" b="1">
                <a:latin typeface="Arial"/>
                <a:cs typeface="Arial"/>
              </a:rPr>
              <a:t>Contactless</a:t>
            </a:r>
            <a:endParaRPr sz="900">
              <a:latin typeface="Arial"/>
              <a:cs typeface="Arial"/>
            </a:endParaRPr>
          </a:p>
          <a:p>
            <a:pPr marL="12700" marR="194310">
              <a:lnSpc>
                <a:spcPct val="110000"/>
              </a:lnSpc>
            </a:pPr>
            <a:r>
              <a:rPr dirty="0" sz="900">
                <a:latin typeface="Arial"/>
                <a:cs typeface="Arial"/>
              </a:rPr>
              <a:t>ISO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14443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Types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and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ISO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18092-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capable, </a:t>
            </a:r>
            <a:r>
              <a:rPr dirty="0" sz="900" spc="-10">
                <a:latin typeface="Arial"/>
                <a:cs typeface="Arial"/>
              </a:rPr>
              <a:t>MIFARE, </a:t>
            </a:r>
            <a:r>
              <a:rPr dirty="0" sz="900">
                <a:latin typeface="Arial"/>
                <a:cs typeface="Arial"/>
              </a:rPr>
              <a:t>supports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major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NFC/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CTLS</a:t>
            </a:r>
            <a:r>
              <a:rPr dirty="0" sz="900" spc="-3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schemes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b="1">
                <a:latin typeface="Arial"/>
                <a:cs typeface="Arial"/>
              </a:rPr>
              <a:t>Peripheral</a:t>
            </a:r>
            <a:r>
              <a:rPr dirty="0" sz="900" spc="-40" b="1">
                <a:latin typeface="Arial"/>
                <a:cs typeface="Arial"/>
              </a:rPr>
              <a:t> </a:t>
            </a:r>
            <a:r>
              <a:rPr dirty="0" sz="900" spc="-10" b="1">
                <a:latin typeface="Arial"/>
                <a:cs typeface="Arial"/>
              </a:rPr>
              <a:t>Ports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2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USB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connectors: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host,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host/client;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powered</a:t>
            </a:r>
            <a:r>
              <a:rPr dirty="0" sz="900" spc="1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RS-</a:t>
            </a:r>
            <a:r>
              <a:rPr dirty="0" sz="900" spc="-25">
                <a:latin typeface="Arial"/>
                <a:cs typeface="Arial"/>
              </a:rPr>
              <a:t>232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spc="-10" b="1">
                <a:latin typeface="Arial"/>
                <a:cs typeface="Arial"/>
              </a:rPr>
              <a:t>Keypad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latin typeface="Arial"/>
                <a:cs typeface="Arial"/>
              </a:rPr>
              <a:t>10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+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buttons,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backlit,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optional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privacy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shield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20" b="1">
                <a:latin typeface="Arial"/>
                <a:cs typeface="Arial"/>
              </a:rPr>
              <a:t>Audio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 spc="-10">
                <a:latin typeface="Arial"/>
                <a:cs typeface="Arial"/>
              </a:rPr>
              <a:t>Multi-</a:t>
            </a:r>
            <a:r>
              <a:rPr dirty="0" sz="900">
                <a:latin typeface="Arial"/>
                <a:cs typeface="Arial"/>
              </a:rPr>
              <a:t>tone</a:t>
            </a:r>
            <a:r>
              <a:rPr dirty="0" sz="900" spc="2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buzzer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900" spc="-10" b="1">
                <a:latin typeface="Arial"/>
                <a:cs typeface="Arial"/>
              </a:rPr>
              <a:t>Security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latin typeface="Arial"/>
                <a:cs typeface="Arial"/>
              </a:rPr>
              <a:t>PCI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PTS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5.X-</a:t>
            </a:r>
            <a:r>
              <a:rPr dirty="0" sz="900">
                <a:latin typeface="Arial"/>
                <a:cs typeface="Arial"/>
              </a:rPr>
              <a:t>approved;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capable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of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supporting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AES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 spc="-20">
                <a:latin typeface="Arial"/>
                <a:cs typeface="Arial"/>
              </a:rPr>
              <a:t>DUKPT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246618" y="4034789"/>
            <a:ext cx="3366135" cy="133413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 spc="-20" b="1">
                <a:latin typeface="Arial"/>
                <a:cs typeface="Arial"/>
              </a:rPr>
              <a:t>Power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AC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input </a:t>
            </a:r>
            <a:r>
              <a:rPr dirty="0" sz="900" spc="-10">
                <a:latin typeface="Arial"/>
                <a:cs typeface="Arial"/>
              </a:rPr>
              <a:t>100-</a:t>
            </a:r>
            <a:r>
              <a:rPr dirty="0" sz="900">
                <a:latin typeface="Arial"/>
                <a:cs typeface="Arial"/>
              </a:rPr>
              <a:t>240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VAC,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50/60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Hz;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DC output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11.6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V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1.55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 spc="-50"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10" b="1">
                <a:latin typeface="Arial"/>
                <a:cs typeface="Arial"/>
              </a:rPr>
              <a:t>Environmental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latin typeface="Arial"/>
                <a:cs typeface="Arial"/>
              </a:rPr>
              <a:t>Operating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temperature: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0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1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50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C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(32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5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122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F);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storage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temperature: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-</a:t>
            </a:r>
            <a:r>
              <a:rPr dirty="0" sz="900">
                <a:latin typeface="Arial"/>
                <a:cs typeface="Arial"/>
              </a:rPr>
              <a:t>20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60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C</a:t>
            </a:r>
            <a:r>
              <a:rPr dirty="0" sz="900" spc="-10">
                <a:latin typeface="Arial"/>
                <a:cs typeface="Arial"/>
              </a:rPr>
              <a:t> (-</a:t>
            </a:r>
            <a:r>
              <a:rPr dirty="0" sz="900">
                <a:latin typeface="Arial"/>
                <a:cs typeface="Arial"/>
              </a:rPr>
              <a:t>4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to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140</a:t>
            </a:r>
            <a:r>
              <a:rPr dirty="0" sz="900">
                <a:latin typeface="Georgia"/>
                <a:cs typeface="Georgia"/>
              </a:rPr>
              <a:t>°</a:t>
            </a:r>
            <a:r>
              <a:rPr dirty="0" sz="900" spc="20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F);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relative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humidity:</a:t>
            </a:r>
            <a:r>
              <a:rPr dirty="0" sz="900" spc="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5%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to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90%,</a:t>
            </a:r>
            <a:r>
              <a:rPr dirty="0" sz="900" spc="15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non-condensing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 spc="-10" b="1">
                <a:latin typeface="Arial"/>
                <a:cs typeface="Arial"/>
              </a:rPr>
              <a:t>Physical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"/>
                <a:cs typeface="Arial"/>
              </a:rPr>
              <a:t>190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mm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L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Georgia"/>
                <a:cs typeface="Georgia"/>
              </a:rPr>
              <a:t>×</a:t>
            </a:r>
            <a:r>
              <a:rPr dirty="0" sz="900" spc="25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80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mm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Georgia"/>
                <a:cs typeface="Georgia"/>
              </a:rPr>
              <a:t>×</a:t>
            </a:r>
            <a:r>
              <a:rPr dirty="0" sz="900" spc="25">
                <a:latin typeface="Georgia"/>
                <a:cs typeface="Georgia"/>
              </a:rPr>
              <a:t> </a:t>
            </a:r>
            <a:r>
              <a:rPr dirty="0" sz="900">
                <a:latin typeface="Arial"/>
                <a:cs typeface="Arial"/>
              </a:rPr>
              <a:t>70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mm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H;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381</a:t>
            </a:r>
            <a:r>
              <a:rPr dirty="0" sz="900" spc="-5">
                <a:latin typeface="Arial"/>
                <a:cs typeface="Arial"/>
              </a:rPr>
              <a:t> </a:t>
            </a:r>
            <a:r>
              <a:rPr dirty="0" sz="900" spc="-50">
                <a:latin typeface="Arial"/>
                <a:cs typeface="Arial"/>
              </a:rPr>
              <a:t>g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246618" y="5455588"/>
            <a:ext cx="3206115" cy="639445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950" b="1">
                <a:solidFill>
                  <a:srgbClr val="00ADED"/>
                </a:solidFill>
                <a:latin typeface="Arial"/>
                <a:cs typeface="Arial"/>
              </a:rPr>
              <a:t>V400c</a:t>
            </a:r>
            <a:r>
              <a:rPr dirty="0" sz="950" spc="-25" b="1">
                <a:solidFill>
                  <a:srgbClr val="00ADED"/>
                </a:solidFill>
                <a:latin typeface="Arial"/>
                <a:cs typeface="Arial"/>
              </a:rPr>
              <a:t> </a:t>
            </a:r>
            <a:r>
              <a:rPr dirty="0" sz="950" spc="-20" b="1">
                <a:solidFill>
                  <a:srgbClr val="00ADED"/>
                </a:solidFill>
                <a:latin typeface="Arial"/>
                <a:cs typeface="Arial"/>
              </a:rPr>
              <a:t>Plus</a:t>
            </a:r>
            <a:endParaRPr sz="95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5"/>
              </a:spcBef>
            </a:pPr>
            <a:r>
              <a:rPr dirty="0" sz="900" b="1">
                <a:latin typeface="Arial"/>
                <a:cs typeface="Arial"/>
              </a:rPr>
              <a:t>Memory: </a:t>
            </a:r>
            <a:r>
              <a:rPr dirty="0" sz="900">
                <a:latin typeface="Arial"/>
                <a:cs typeface="Arial"/>
              </a:rPr>
              <a:t>1024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(512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Flash,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512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MB</a:t>
            </a:r>
            <a:r>
              <a:rPr dirty="0" sz="900" spc="-1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SDRAM),</a:t>
            </a:r>
            <a:r>
              <a:rPr dirty="0" sz="900" spc="-10">
                <a:latin typeface="Arial"/>
                <a:cs typeface="Arial"/>
              </a:rPr>
              <a:t> microSD </a:t>
            </a:r>
            <a:r>
              <a:rPr dirty="0" sz="900" b="1">
                <a:latin typeface="Arial"/>
                <a:cs typeface="Arial"/>
              </a:rPr>
              <a:t>Connectivity:</a:t>
            </a:r>
            <a:r>
              <a:rPr dirty="0" sz="900" spc="5" b="1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5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GHz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+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2.4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GHz</a:t>
            </a:r>
            <a:r>
              <a:rPr dirty="0" sz="900" spc="-2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WiFi,</a:t>
            </a:r>
            <a:r>
              <a:rPr dirty="0" sz="900" spc="-15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Bluetooth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>
                <a:latin typeface="Arial"/>
                <a:cs typeface="Arial"/>
              </a:rPr>
              <a:t>4.2</a:t>
            </a:r>
            <a:r>
              <a:rPr dirty="0" sz="900" spc="-20">
                <a:latin typeface="Arial"/>
                <a:cs typeface="Arial"/>
              </a:rPr>
              <a:t> </a:t>
            </a:r>
            <a:r>
              <a:rPr dirty="0" sz="900" spc="-25">
                <a:latin typeface="Arial"/>
                <a:cs typeface="Arial"/>
              </a:rPr>
              <a:t>BLE </a:t>
            </a:r>
            <a:r>
              <a:rPr dirty="0" sz="900" b="1">
                <a:latin typeface="Arial"/>
                <a:cs typeface="Arial"/>
              </a:rPr>
              <a:t>Audio:</a:t>
            </a:r>
            <a:r>
              <a:rPr dirty="0" sz="900" spc="-40" b="1">
                <a:latin typeface="Arial"/>
                <a:cs typeface="Arial"/>
              </a:rPr>
              <a:t> </a:t>
            </a:r>
            <a:r>
              <a:rPr dirty="0" sz="900" spc="-10">
                <a:latin typeface="Arial"/>
                <a:cs typeface="Arial"/>
              </a:rPr>
              <a:t>Speaker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256" y="390525"/>
            <a:ext cx="3244341" cy="37282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Verifone</dc:creator>
  <dc:title>V400c_Datasheet</dc:title>
  <dcterms:created xsi:type="dcterms:W3CDTF">2024-03-24T17:34:01Z</dcterms:created>
  <dcterms:modified xsi:type="dcterms:W3CDTF">2024-03-24T17:34:01Z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2020-05-07T00:00:00Z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2024-03-24T00:00:00Z</vt:filetime>
  </property>
  <property fmtid="{D5CDD505-2E9C-101B-9397-08002B2CF9AE}" pid="5" name="Producer">
    <vt:lpwstr>Microsoft® PowerPoint® for Office 365</vt:lpwstr>
  </property>
</Properties>
</file>