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886700" cy="10172700"/>
  <p:notesSz cx="7886700" cy="10172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1502" y="3153537"/>
            <a:ext cx="6703695" cy="2136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3005" y="5696712"/>
            <a:ext cx="5520690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2660"/>
            <a:ext cx="7880400" cy="27609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94335" y="2339721"/>
            <a:ext cx="3430714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61650" y="2339721"/>
            <a:ext cx="3430714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642856"/>
            <a:ext cx="7880984" cy="523875"/>
          </a:xfrm>
          <a:custGeom>
            <a:avLst/>
            <a:gdLst/>
            <a:ahLst/>
            <a:cxnLst/>
            <a:rect l="l" t="t" r="r" b="b"/>
            <a:pathLst>
              <a:path w="7880984" h="523875">
                <a:moveTo>
                  <a:pt x="7880400" y="0"/>
                </a:moveTo>
                <a:lnTo>
                  <a:pt x="0" y="0"/>
                </a:lnTo>
                <a:lnTo>
                  <a:pt x="0" y="523544"/>
                </a:lnTo>
                <a:lnTo>
                  <a:pt x="7880400" y="523544"/>
                </a:lnTo>
                <a:lnTo>
                  <a:pt x="788040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29729" y="9845421"/>
            <a:ext cx="376555" cy="128905"/>
          </a:xfrm>
          <a:custGeom>
            <a:avLst/>
            <a:gdLst/>
            <a:ahLst/>
            <a:cxnLst/>
            <a:rect l="l" t="t" r="r" b="b"/>
            <a:pathLst>
              <a:path w="376555" h="128904">
                <a:moveTo>
                  <a:pt x="112064" y="38"/>
                </a:moveTo>
                <a:lnTo>
                  <a:pt x="0" y="38"/>
                </a:lnTo>
                <a:lnTo>
                  <a:pt x="0" y="24168"/>
                </a:lnTo>
                <a:lnTo>
                  <a:pt x="41122" y="24168"/>
                </a:lnTo>
                <a:lnTo>
                  <a:pt x="41122" y="128308"/>
                </a:lnTo>
                <a:lnTo>
                  <a:pt x="70942" y="128308"/>
                </a:lnTo>
                <a:lnTo>
                  <a:pt x="70942" y="24168"/>
                </a:lnTo>
                <a:lnTo>
                  <a:pt x="112064" y="24168"/>
                </a:lnTo>
                <a:lnTo>
                  <a:pt x="112064" y="38"/>
                </a:lnTo>
                <a:close/>
              </a:path>
              <a:path w="376555" h="128904">
                <a:moveTo>
                  <a:pt x="246062" y="0"/>
                </a:moveTo>
                <a:lnTo>
                  <a:pt x="216242" y="0"/>
                </a:lnTo>
                <a:lnTo>
                  <a:pt x="216242" y="50800"/>
                </a:lnTo>
                <a:lnTo>
                  <a:pt x="157911" y="50800"/>
                </a:lnTo>
                <a:lnTo>
                  <a:pt x="157911" y="0"/>
                </a:lnTo>
                <a:lnTo>
                  <a:pt x="128092" y="0"/>
                </a:lnTo>
                <a:lnTo>
                  <a:pt x="128092" y="50800"/>
                </a:lnTo>
                <a:lnTo>
                  <a:pt x="128092" y="76200"/>
                </a:lnTo>
                <a:lnTo>
                  <a:pt x="128092" y="128270"/>
                </a:lnTo>
                <a:lnTo>
                  <a:pt x="157911" y="128270"/>
                </a:lnTo>
                <a:lnTo>
                  <a:pt x="157911" y="76200"/>
                </a:lnTo>
                <a:lnTo>
                  <a:pt x="216242" y="76200"/>
                </a:lnTo>
                <a:lnTo>
                  <a:pt x="216242" y="128270"/>
                </a:lnTo>
                <a:lnTo>
                  <a:pt x="246062" y="128270"/>
                </a:lnTo>
                <a:lnTo>
                  <a:pt x="246062" y="76200"/>
                </a:lnTo>
                <a:lnTo>
                  <a:pt x="246062" y="50800"/>
                </a:lnTo>
                <a:lnTo>
                  <a:pt x="246062" y="0"/>
                </a:lnTo>
                <a:close/>
              </a:path>
              <a:path w="376555" h="128904">
                <a:moveTo>
                  <a:pt x="376161" y="104648"/>
                </a:moveTo>
                <a:lnTo>
                  <a:pt x="306158" y="104648"/>
                </a:lnTo>
                <a:lnTo>
                  <a:pt x="306158" y="75450"/>
                </a:lnTo>
                <a:lnTo>
                  <a:pt x="365912" y="75450"/>
                </a:lnTo>
                <a:lnTo>
                  <a:pt x="365912" y="51320"/>
                </a:lnTo>
                <a:lnTo>
                  <a:pt x="306158" y="51320"/>
                </a:lnTo>
                <a:lnTo>
                  <a:pt x="306158" y="23380"/>
                </a:lnTo>
                <a:lnTo>
                  <a:pt x="373799" y="23380"/>
                </a:lnTo>
                <a:lnTo>
                  <a:pt x="373799" y="520"/>
                </a:lnTo>
                <a:lnTo>
                  <a:pt x="276580" y="520"/>
                </a:lnTo>
                <a:lnTo>
                  <a:pt x="276580" y="23380"/>
                </a:lnTo>
                <a:lnTo>
                  <a:pt x="276580" y="51320"/>
                </a:lnTo>
                <a:lnTo>
                  <a:pt x="276580" y="75450"/>
                </a:lnTo>
                <a:lnTo>
                  <a:pt x="276580" y="104648"/>
                </a:lnTo>
                <a:lnTo>
                  <a:pt x="276580" y="128778"/>
                </a:lnTo>
                <a:lnTo>
                  <a:pt x="376161" y="128778"/>
                </a:lnTo>
                <a:lnTo>
                  <a:pt x="376161" y="1046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1679" y="9845094"/>
            <a:ext cx="486709" cy="13113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7963" y="9845415"/>
            <a:ext cx="113957" cy="12868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533017" y="9845929"/>
            <a:ext cx="99695" cy="128270"/>
          </a:xfrm>
          <a:custGeom>
            <a:avLst/>
            <a:gdLst/>
            <a:ahLst/>
            <a:cxnLst/>
            <a:rect l="l" t="t" r="r" b="b"/>
            <a:pathLst>
              <a:path w="99694" h="128270">
                <a:moveTo>
                  <a:pt x="99580" y="104140"/>
                </a:moveTo>
                <a:lnTo>
                  <a:pt x="29578" y="104140"/>
                </a:lnTo>
                <a:lnTo>
                  <a:pt x="29578" y="74930"/>
                </a:lnTo>
                <a:lnTo>
                  <a:pt x="89331" y="74930"/>
                </a:lnTo>
                <a:lnTo>
                  <a:pt x="89331" y="50800"/>
                </a:lnTo>
                <a:lnTo>
                  <a:pt x="29578" y="50800"/>
                </a:lnTo>
                <a:lnTo>
                  <a:pt x="29578" y="22860"/>
                </a:lnTo>
                <a:lnTo>
                  <a:pt x="97218" y="22860"/>
                </a:lnTo>
                <a:lnTo>
                  <a:pt x="97218" y="0"/>
                </a:lnTo>
                <a:lnTo>
                  <a:pt x="0" y="0"/>
                </a:lnTo>
                <a:lnTo>
                  <a:pt x="0" y="22860"/>
                </a:lnTo>
                <a:lnTo>
                  <a:pt x="0" y="50800"/>
                </a:lnTo>
                <a:lnTo>
                  <a:pt x="0" y="74930"/>
                </a:lnTo>
                <a:lnTo>
                  <a:pt x="0" y="104140"/>
                </a:lnTo>
                <a:lnTo>
                  <a:pt x="0" y="128270"/>
                </a:lnTo>
                <a:lnTo>
                  <a:pt x="99580" y="128270"/>
                </a:lnTo>
                <a:lnTo>
                  <a:pt x="99580" y="104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00244" y="9843176"/>
            <a:ext cx="140716" cy="13294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863458" y="9845103"/>
            <a:ext cx="826769" cy="129539"/>
          </a:xfrm>
          <a:custGeom>
            <a:avLst/>
            <a:gdLst/>
            <a:ahLst/>
            <a:cxnLst/>
            <a:rect l="l" t="t" r="r" b="b"/>
            <a:pathLst>
              <a:path w="826769" h="129540">
                <a:moveTo>
                  <a:pt x="97231" y="0"/>
                </a:moveTo>
                <a:lnTo>
                  <a:pt x="0" y="0"/>
                </a:lnTo>
                <a:lnTo>
                  <a:pt x="0" y="24130"/>
                </a:lnTo>
                <a:lnTo>
                  <a:pt x="0" y="58420"/>
                </a:lnTo>
                <a:lnTo>
                  <a:pt x="0" y="82550"/>
                </a:lnTo>
                <a:lnTo>
                  <a:pt x="0" y="128270"/>
                </a:lnTo>
                <a:lnTo>
                  <a:pt x="29819" y="128270"/>
                </a:lnTo>
                <a:lnTo>
                  <a:pt x="29819" y="82550"/>
                </a:lnTo>
                <a:lnTo>
                  <a:pt x="89331" y="82550"/>
                </a:lnTo>
                <a:lnTo>
                  <a:pt x="89331" y="58420"/>
                </a:lnTo>
                <a:lnTo>
                  <a:pt x="29819" y="58420"/>
                </a:lnTo>
                <a:lnTo>
                  <a:pt x="29819" y="24130"/>
                </a:lnTo>
                <a:lnTo>
                  <a:pt x="97231" y="24130"/>
                </a:lnTo>
                <a:lnTo>
                  <a:pt x="97231" y="0"/>
                </a:lnTo>
                <a:close/>
              </a:path>
              <a:path w="826769" h="129540">
                <a:moveTo>
                  <a:pt x="280949" y="46875"/>
                </a:moveTo>
                <a:lnTo>
                  <a:pt x="276923" y="27406"/>
                </a:lnTo>
                <a:lnTo>
                  <a:pt x="274713" y="24485"/>
                </a:lnTo>
                <a:lnTo>
                  <a:pt x="265760" y="12712"/>
                </a:lnTo>
                <a:lnTo>
                  <a:pt x="250659" y="4749"/>
                </a:lnTo>
                <a:lnTo>
                  <a:pt x="250659" y="46875"/>
                </a:lnTo>
                <a:lnTo>
                  <a:pt x="248945" y="56273"/>
                </a:lnTo>
                <a:lnTo>
                  <a:pt x="243789" y="63271"/>
                </a:lnTo>
                <a:lnTo>
                  <a:pt x="235242" y="67640"/>
                </a:lnTo>
                <a:lnTo>
                  <a:pt x="223316" y="69151"/>
                </a:lnTo>
                <a:lnTo>
                  <a:pt x="199047" y="69151"/>
                </a:lnTo>
                <a:lnTo>
                  <a:pt x="199047" y="24485"/>
                </a:lnTo>
                <a:lnTo>
                  <a:pt x="223316" y="24485"/>
                </a:lnTo>
                <a:lnTo>
                  <a:pt x="235242" y="25996"/>
                </a:lnTo>
                <a:lnTo>
                  <a:pt x="243789" y="30378"/>
                </a:lnTo>
                <a:lnTo>
                  <a:pt x="248945" y="37401"/>
                </a:lnTo>
                <a:lnTo>
                  <a:pt x="250659" y="46875"/>
                </a:lnTo>
                <a:lnTo>
                  <a:pt x="250659" y="4749"/>
                </a:lnTo>
                <a:lnTo>
                  <a:pt x="248158" y="3429"/>
                </a:lnTo>
                <a:lnTo>
                  <a:pt x="224967" y="203"/>
                </a:lnTo>
                <a:lnTo>
                  <a:pt x="169341" y="203"/>
                </a:lnTo>
                <a:lnTo>
                  <a:pt x="169341" y="128778"/>
                </a:lnTo>
                <a:lnTo>
                  <a:pt x="199161" y="128778"/>
                </a:lnTo>
                <a:lnTo>
                  <a:pt x="199161" y="93306"/>
                </a:lnTo>
                <a:lnTo>
                  <a:pt x="225082" y="93306"/>
                </a:lnTo>
                <a:lnTo>
                  <a:pt x="248335" y="90081"/>
                </a:lnTo>
                <a:lnTo>
                  <a:pt x="265925" y="80822"/>
                </a:lnTo>
                <a:lnTo>
                  <a:pt x="274815" y="69151"/>
                </a:lnTo>
                <a:lnTo>
                  <a:pt x="277063" y="66205"/>
                </a:lnTo>
                <a:lnTo>
                  <a:pt x="280949" y="46875"/>
                </a:lnTo>
                <a:close/>
              </a:path>
              <a:path w="826769" h="129540">
                <a:moveTo>
                  <a:pt x="422948" y="128892"/>
                </a:moveTo>
                <a:lnTo>
                  <a:pt x="410616" y="101320"/>
                </a:lnTo>
                <a:lnTo>
                  <a:pt x="400494" y="78689"/>
                </a:lnTo>
                <a:lnTo>
                  <a:pt x="378472" y="29425"/>
                </a:lnTo>
                <a:lnTo>
                  <a:pt x="371094" y="12954"/>
                </a:lnTo>
                <a:lnTo>
                  <a:pt x="371094" y="78689"/>
                </a:lnTo>
                <a:lnTo>
                  <a:pt x="330314" y="78689"/>
                </a:lnTo>
                <a:lnTo>
                  <a:pt x="350710" y="29425"/>
                </a:lnTo>
                <a:lnTo>
                  <a:pt x="371094" y="78689"/>
                </a:lnTo>
                <a:lnTo>
                  <a:pt x="371094" y="12954"/>
                </a:lnTo>
                <a:lnTo>
                  <a:pt x="365442" y="317"/>
                </a:lnTo>
                <a:lnTo>
                  <a:pt x="336092" y="317"/>
                </a:lnTo>
                <a:lnTo>
                  <a:pt x="278815" y="128892"/>
                </a:lnTo>
                <a:lnTo>
                  <a:pt x="309346" y="128892"/>
                </a:lnTo>
                <a:lnTo>
                  <a:pt x="320776" y="101320"/>
                </a:lnTo>
                <a:lnTo>
                  <a:pt x="380288" y="101320"/>
                </a:lnTo>
                <a:lnTo>
                  <a:pt x="391718" y="128892"/>
                </a:lnTo>
                <a:lnTo>
                  <a:pt x="422948" y="128892"/>
                </a:lnTo>
                <a:close/>
              </a:path>
              <a:path w="826769" h="129540">
                <a:moveTo>
                  <a:pt x="540321" y="317"/>
                </a:moveTo>
                <a:lnTo>
                  <a:pt x="511098" y="317"/>
                </a:lnTo>
                <a:lnTo>
                  <a:pt x="476694" y="57365"/>
                </a:lnTo>
                <a:lnTo>
                  <a:pt x="442391" y="317"/>
                </a:lnTo>
                <a:lnTo>
                  <a:pt x="410806" y="317"/>
                </a:lnTo>
                <a:lnTo>
                  <a:pt x="460540" y="82931"/>
                </a:lnTo>
                <a:lnTo>
                  <a:pt x="460540" y="128892"/>
                </a:lnTo>
                <a:lnTo>
                  <a:pt x="490359" y="128892"/>
                </a:lnTo>
                <a:lnTo>
                  <a:pt x="490359" y="83286"/>
                </a:lnTo>
                <a:lnTo>
                  <a:pt x="540321" y="317"/>
                </a:lnTo>
                <a:close/>
              </a:path>
              <a:path w="826769" h="129540">
                <a:moveTo>
                  <a:pt x="696480" y="128892"/>
                </a:moveTo>
                <a:lnTo>
                  <a:pt x="696125" y="317"/>
                </a:lnTo>
                <a:lnTo>
                  <a:pt x="671741" y="317"/>
                </a:lnTo>
                <a:lnTo>
                  <a:pt x="624357" y="80098"/>
                </a:lnTo>
                <a:lnTo>
                  <a:pt x="576160" y="317"/>
                </a:lnTo>
                <a:lnTo>
                  <a:pt x="551535" y="317"/>
                </a:lnTo>
                <a:lnTo>
                  <a:pt x="551535" y="128892"/>
                </a:lnTo>
                <a:lnTo>
                  <a:pt x="579462" y="128892"/>
                </a:lnTo>
                <a:lnTo>
                  <a:pt x="579462" y="53352"/>
                </a:lnTo>
                <a:lnTo>
                  <a:pt x="617169" y="115227"/>
                </a:lnTo>
                <a:lnTo>
                  <a:pt x="630605" y="115227"/>
                </a:lnTo>
                <a:lnTo>
                  <a:pt x="668439" y="51701"/>
                </a:lnTo>
                <a:lnTo>
                  <a:pt x="668553" y="128892"/>
                </a:lnTo>
                <a:lnTo>
                  <a:pt x="696480" y="128892"/>
                </a:lnTo>
                <a:close/>
              </a:path>
              <a:path w="826769" h="129540">
                <a:moveTo>
                  <a:pt x="826693" y="104965"/>
                </a:moveTo>
                <a:lnTo>
                  <a:pt x="756691" y="104965"/>
                </a:lnTo>
                <a:lnTo>
                  <a:pt x="756691" y="75755"/>
                </a:lnTo>
                <a:lnTo>
                  <a:pt x="816317" y="75755"/>
                </a:lnTo>
                <a:lnTo>
                  <a:pt x="816317" y="51625"/>
                </a:lnTo>
                <a:lnTo>
                  <a:pt x="756691" y="51625"/>
                </a:lnTo>
                <a:lnTo>
                  <a:pt x="756691" y="23685"/>
                </a:lnTo>
                <a:lnTo>
                  <a:pt x="824217" y="23685"/>
                </a:lnTo>
                <a:lnTo>
                  <a:pt x="824217" y="825"/>
                </a:lnTo>
                <a:lnTo>
                  <a:pt x="727113" y="825"/>
                </a:lnTo>
                <a:lnTo>
                  <a:pt x="727113" y="23685"/>
                </a:lnTo>
                <a:lnTo>
                  <a:pt x="727113" y="51625"/>
                </a:lnTo>
                <a:lnTo>
                  <a:pt x="727113" y="75755"/>
                </a:lnTo>
                <a:lnTo>
                  <a:pt x="727113" y="104965"/>
                </a:lnTo>
                <a:lnTo>
                  <a:pt x="727113" y="129095"/>
                </a:lnTo>
                <a:lnTo>
                  <a:pt x="826693" y="129095"/>
                </a:lnTo>
                <a:lnTo>
                  <a:pt x="826693" y="1049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13845" y="9845420"/>
            <a:ext cx="246067" cy="12857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13424" y="9843176"/>
            <a:ext cx="365677" cy="133057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3399244" y="9845421"/>
            <a:ext cx="118110" cy="128270"/>
          </a:xfrm>
          <a:custGeom>
            <a:avLst/>
            <a:gdLst/>
            <a:ahLst/>
            <a:cxnLst/>
            <a:rect l="l" t="t" r="r" b="b"/>
            <a:pathLst>
              <a:path w="118110" h="128270">
                <a:moveTo>
                  <a:pt x="117843" y="0"/>
                </a:moveTo>
                <a:lnTo>
                  <a:pt x="88150" y="0"/>
                </a:lnTo>
                <a:lnTo>
                  <a:pt x="88150" y="50800"/>
                </a:lnTo>
                <a:lnTo>
                  <a:pt x="29692" y="50800"/>
                </a:lnTo>
                <a:lnTo>
                  <a:pt x="29692" y="0"/>
                </a:lnTo>
                <a:lnTo>
                  <a:pt x="0" y="0"/>
                </a:lnTo>
                <a:lnTo>
                  <a:pt x="0" y="50800"/>
                </a:lnTo>
                <a:lnTo>
                  <a:pt x="0" y="76200"/>
                </a:lnTo>
                <a:lnTo>
                  <a:pt x="0" y="128270"/>
                </a:lnTo>
                <a:lnTo>
                  <a:pt x="29692" y="128270"/>
                </a:lnTo>
                <a:lnTo>
                  <a:pt x="29692" y="76200"/>
                </a:lnTo>
                <a:lnTo>
                  <a:pt x="88150" y="76200"/>
                </a:lnTo>
                <a:lnTo>
                  <a:pt x="88150" y="128270"/>
                </a:lnTo>
                <a:lnTo>
                  <a:pt x="117843" y="128270"/>
                </a:lnTo>
                <a:lnTo>
                  <a:pt x="117843" y="76200"/>
                </a:lnTo>
                <a:lnTo>
                  <a:pt x="117843" y="50800"/>
                </a:lnTo>
                <a:lnTo>
                  <a:pt x="1178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47733" y="9845420"/>
            <a:ext cx="117970" cy="12857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88095" y="9843176"/>
            <a:ext cx="140715" cy="132943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3851313" y="9843186"/>
            <a:ext cx="517525" cy="133350"/>
          </a:xfrm>
          <a:custGeom>
            <a:avLst/>
            <a:gdLst/>
            <a:ahLst/>
            <a:cxnLst/>
            <a:rect l="l" t="t" r="r" b="b"/>
            <a:pathLst>
              <a:path w="517525" h="133350">
                <a:moveTo>
                  <a:pt x="94272" y="106375"/>
                </a:moveTo>
                <a:lnTo>
                  <a:pt x="29819" y="106375"/>
                </a:lnTo>
                <a:lnTo>
                  <a:pt x="29819" y="2235"/>
                </a:lnTo>
                <a:lnTo>
                  <a:pt x="0" y="2235"/>
                </a:lnTo>
                <a:lnTo>
                  <a:pt x="0" y="106375"/>
                </a:lnTo>
                <a:lnTo>
                  <a:pt x="0" y="130505"/>
                </a:lnTo>
                <a:lnTo>
                  <a:pt x="94272" y="130505"/>
                </a:lnTo>
                <a:lnTo>
                  <a:pt x="94272" y="106375"/>
                </a:lnTo>
                <a:close/>
              </a:path>
              <a:path w="517525" h="133350">
                <a:moveTo>
                  <a:pt x="241452" y="66471"/>
                </a:moveTo>
                <a:lnTo>
                  <a:pt x="236169" y="39928"/>
                </a:lnTo>
                <a:lnTo>
                  <a:pt x="225996" y="25349"/>
                </a:lnTo>
                <a:lnTo>
                  <a:pt x="221488" y="18872"/>
                </a:lnTo>
                <a:lnTo>
                  <a:pt x="211289" y="12522"/>
                </a:lnTo>
                <a:lnTo>
                  <a:pt x="211289" y="66471"/>
                </a:lnTo>
                <a:lnTo>
                  <a:pt x="208229" y="83185"/>
                </a:lnTo>
                <a:lnTo>
                  <a:pt x="199771" y="96177"/>
                </a:lnTo>
                <a:lnTo>
                  <a:pt x="187032" y="104597"/>
                </a:lnTo>
                <a:lnTo>
                  <a:pt x="171107" y="107594"/>
                </a:lnTo>
                <a:lnTo>
                  <a:pt x="155181" y="104597"/>
                </a:lnTo>
                <a:lnTo>
                  <a:pt x="142443" y="96177"/>
                </a:lnTo>
                <a:lnTo>
                  <a:pt x="133985" y="83185"/>
                </a:lnTo>
                <a:lnTo>
                  <a:pt x="130911" y="66471"/>
                </a:lnTo>
                <a:lnTo>
                  <a:pt x="133985" y="49745"/>
                </a:lnTo>
                <a:lnTo>
                  <a:pt x="142443" y="36753"/>
                </a:lnTo>
                <a:lnTo>
                  <a:pt x="155181" y="28333"/>
                </a:lnTo>
                <a:lnTo>
                  <a:pt x="171107" y="25349"/>
                </a:lnTo>
                <a:lnTo>
                  <a:pt x="187032" y="28333"/>
                </a:lnTo>
                <a:lnTo>
                  <a:pt x="199771" y="36753"/>
                </a:lnTo>
                <a:lnTo>
                  <a:pt x="208229" y="49745"/>
                </a:lnTo>
                <a:lnTo>
                  <a:pt x="211289" y="66471"/>
                </a:lnTo>
                <a:lnTo>
                  <a:pt x="211289" y="12522"/>
                </a:lnTo>
                <a:lnTo>
                  <a:pt x="199199" y="4991"/>
                </a:lnTo>
                <a:lnTo>
                  <a:pt x="171107" y="0"/>
                </a:lnTo>
                <a:lnTo>
                  <a:pt x="143014" y="5016"/>
                </a:lnTo>
                <a:lnTo>
                  <a:pt x="120726" y="18910"/>
                </a:lnTo>
                <a:lnTo>
                  <a:pt x="106045" y="39966"/>
                </a:lnTo>
                <a:lnTo>
                  <a:pt x="100749" y="66471"/>
                </a:lnTo>
                <a:lnTo>
                  <a:pt x="106057" y="92964"/>
                </a:lnTo>
                <a:lnTo>
                  <a:pt x="120777" y="114020"/>
                </a:lnTo>
                <a:lnTo>
                  <a:pt x="143065" y="127927"/>
                </a:lnTo>
                <a:lnTo>
                  <a:pt x="171107" y="132943"/>
                </a:lnTo>
                <a:lnTo>
                  <a:pt x="199186" y="127927"/>
                </a:lnTo>
                <a:lnTo>
                  <a:pt x="221449" y="114071"/>
                </a:lnTo>
                <a:lnTo>
                  <a:pt x="225971" y="107594"/>
                </a:lnTo>
                <a:lnTo>
                  <a:pt x="236156" y="93014"/>
                </a:lnTo>
                <a:lnTo>
                  <a:pt x="241452" y="66471"/>
                </a:lnTo>
                <a:close/>
              </a:path>
              <a:path w="517525" h="133350">
                <a:moveTo>
                  <a:pt x="380517" y="22390"/>
                </a:moveTo>
                <a:lnTo>
                  <a:pt x="370014" y="12750"/>
                </a:lnTo>
                <a:lnTo>
                  <a:pt x="357390" y="5778"/>
                </a:lnTo>
                <a:lnTo>
                  <a:pt x="342874" y="1536"/>
                </a:lnTo>
                <a:lnTo>
                  <a:pt x="326669" y="114"/>
                </a:lnTo>
                <a:lnTo>
                  <a:pt x="298373" y="5041"/>
                </a:lnTo>
                <a:lnTo>
                  <a:pt x="275983" y="18808"/>
                </a:lnTo>
                <a:lnTo>
                  <a:pt x="261251" y="39839"/>
                </a:lnTo>
                <a:lnTo>
                  <a:pt x="255955" y="66586"/>
                </a:lnTo>
                <a:lnTo>
                  <a:pt x="261226" y="93332"/>
                </a:lnTo>
                <a:lnTo>
                  <a:pt x="275856" y="114363"/>
                </a:lnTo>
                <a:lnTo>
                  <a:pt x="298069" y="128117"/>
                </a:lnTo>
                <a:lnTo>
                  <a:pt x="326072" y="133057"/>
                </a:lnTo>
                <a:lnTo>
                  <a:pt x="339966" y="132003"/>
                </a:lnTo>
                <a:lnTo>
                  <a:pt x="378053" y="116674"/>
                </a:lnTo>
                <a:lnTo>
                  <a:pt x="378053" y="64465"/>
                </a:lnTo>
                <a:lnTo>
                  <a:pt x="350939" y="102298"/>
                </a:lnTo>
                <a:lnTo>
                  <a:pt x="343395" y="106299"/>
                </a:lnTo>
                <a:lnTo>
                  <a:pt x="335978" y="107835"/>
                </a:lnTo>
                <a:lnTo>
                  <a:pt x="327850" y="107835"/>
                </a:lnTo>
                <a:lnTo>
                  <a:pt x="310934" y="104838"/>
                </a:lnTo>
                <a:lnTo>
                  <a:pt x="297751" y="96418"/>
                </a:lnTo>
                <a:lnTo>
                  <a:pt x="289191" y="83413"/>
                </a:lnTo>
                <a:lnTo>
                  <a:pt x="286131" y="66700"/>
                </a:lnTo>
                <a:lnTo>
                  <a:pt x="289191" y="49987"/>
                </a:lnTo>
                <a:lnTo>
                  <a:pt x="297789" y="36995"/>
                </a:lnTo>
                <a:lnTo>
                  <a:pt x="311086" y="28575"/>
                </a:lnTo>
                <a:lnTo>
                  <a:pt x="328193" y="25577"/>
                </a:lnTo>
                <a:lnTo>
                  <a:pt x="337591" y="26454"/>
                </a:lnTo>
                <a:lnTo>
                  <a:pt x="346227" y="29108"/>
                </a:lnTo>
                <a:lnTo>
                  <a:pt x="354152" y="33629"/>
                </a:lnTo>
                <a:lnTo>
                  <a:pt x="361429" y="40068"/>
                </a:lnTo>
                <a:lnTo>
                  <a:pt x="380517" y="22390"/>
                </a:lnTo>
                <a:close/>
              </a:path>
              <a:path w="517525" h="133350">
                <a:moveTo>
                  <a:pt x="517334" y="2235"/>
                </a:moveTo>
                <a:lnTo>
                  <a:pt x="488111" y="2235"/>
                </a:lnTo>
                <a:lnTo>
                  <a:pt x="453821" y="59283"/>
                </a:lnTo>
                <a:lnTo>
                  <a:pt x="419404" y="2235"/>
                </a:lnTo>
                <a:lnTo>
                  <a:pt x="387819" y="2235"/>
                </a:lnTo>
                <a:lnTo>
                  <a:pt x="437553" y="84848"/>
                </a:lnTo>
                <a:lnTo>
                  <a:pt x="437553" y="130810"/>
                </a:lnTo>
                <a:lnTo>
                  <a:pt x="467372" y="130810"/>
                </a:lnTo>
                <a:lnTo>
                  <a:pt x="467372" y="85204"/>
                </a:lnTo>
                <a:lnTo>
                  <a:pt x="517334" y="2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2726" y="1611642"/>
            <a:ext cx="4342130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9ABE2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4335" y="2339721"/>
            <a:ext cx="7098030" cy="6713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81478" y="9460611"/>
            <a:ext cx="2523744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94335" y="9460611"/>
            <a:ext cx="1813941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78424" y="9460611"/>
            <a:ext cx="1813941" cy="508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25.png"/><Relationship Id="rId19" Type="http://schemas.openxmlformats.org/officeDocument/2006/relationships/image" Target="../media/image26.png"/><Relationship Id="rId20" Type="http://schemas.openxmlformats.org/officeDocument/2006/relationships/image" Target="../media/image27.png"/><Relationship Id="rId21" Type="http://schemas.openxmlformats.org/officeDocument/2006/relationships/image" Target="../media/image28.png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24" Type="http://schemas.openxmlformats.org/officeDocument/2006/relationships/image" Target="../media/image31.png"/><Relationship Id="rId25" Type="http://schemas.openxmlformats.org/officeDocument/2006/relationships/image" Target="../media/image32.png"/><Relationship Id="rId26" Type="http://schemas.openxmlformats.org/officeDocument/2006/relationships/image" Target="../media/image33.png"/><Relationship Id="rId27" Type="http://schemas.openxmlformats.org/officeDocument/2006/relationships/image" Target="../media/image3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4139" rIns="0" bIns="0" rtlCol="0" vert="horz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pc="-3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pc="-114"/>
              <a:t>Ultimate </a:t>
            </a:r>
            <a:r>
              <a:rPr dirty="0" spc="-235"/>
              <a:t>Countertop</a:t>
            </a:r>
            <a:r>
              <a:rPr dirty="0" spc="-455"/>
              <a:t> </a:t>
            </a:r>
            <a:r>
              <a:rPr dirty="0" spc="55">
                <a:solidFill>
                  <a:srgbClr val="FFFFFF"/>
                </a:solidFill>
                <a:latin typeface="Tahoma"/>
                <a:cs typeface="Tahoma"/>
              </a:rPr>
              <a:t>Solution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159439"/>
            <a:ext cx="7113270" cy="3988435"/>
            <a:chOff x="0" y="159439"/>
            <a:chExt cx="7113270" cy="3988435"/>
          </a:xfrm>
        </p:grpSpPr>
        <p:sp>
          <p:nvSpPr>
            <p:cNvPr id="4" name="object 4" descr=""/>
            <p:cNvSpPr/>
            <p:nvPr/>
          </p:nvSpPr>
          <p:spPr>
            <a:xfrm>
              <a:off x="0" y="912661"/>
              <a:ext cx="4721860" cy="448309"/>
            </a:xfrm>
            <a:custGeom>
              <a:avLst/>
              <a:gdLst/>
              <a:ahLst/>
              <a:cxnLst/>
              <a:rect l="l" t="t" r="r" b="b"/>
              <a:pathLst>
                <a:path w="4721860" h="448309">
                  <a:moveTo>
                    <a:pt x="4721517" y="0"/>
                  </a:moveTo>
                  <a:lnTo>
                    <a:pt x="0" y="0"/>
                  </a:lnTo>
                  <a:lnTo>
                    <a:pt x="0" y="448208"/>
                  </a:lnTo>
                  <a:lnTo>
                    <a:pt x="4322025" y="448208"/>
                  </a:lnTo>
                  <a:lnTo>
                    <a:pt x="4721517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8529" y="3988054"/>
              <a:ext cx="2002421" cy="15953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7218" y="159439"/>
              <a:ext cx="1855594" cy="398283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731" y="1041767"/>
              <a:ext cx="173316" cy="190385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490004" y="1041666"/>
              <a:ext cx="212725" cy="190500"/>
            </a:xfrm>
            <a:custGeom>
              <a:avLst/>
              <a:gdLst/>
              <a:ahLst/>
              <a:cxnLst/>
              <a:rect l="l" t="t" r="r" b="b"/>
              <a:pathLst>
                <a:path w="212725" h="190500">
                  <a:moveTo>
                    <a:pt x="117589" y="157480"/>
                  </a:moveTo>
                  <a:lnTo>
                    <a:pt x="40373" y="157480"/>
                  </a:lnTo>
                  <a:lnTo>
                    <a:pt x="40373" y="0"/>
                  </a:lnTo>
                  <a:lnTo>
                    <a:pt x="0" y="0"/>
                  </a:lnTo>
                  <a:lnTo>
                    <a:pt x="0" y="157480"/>
                  </a:lnTo>
                  <a:lnTo>
                    <a:pt x="0" y="190500"/>
                  </a:lnTo>
                  <a:lnTo>
                    <a:pt x="117589" y="190500"/>
                  </a:lnTo>
                  <a:lnTo>
                    <a:pt x="117589" y="157480"/>
                  </a:lnTo>
                  <a:close/>
                </a:path>
                <a:path w="212725" h="190500">
                  <a:moveTo>
                    <a:pt x="212318" y="17170"/>
                  </a:moveTo>
                  <a:lnTo>
                    <a:pt x="192316" y="17170"/>
                  </a:lnTo>
                  <a:lnTo>
                    <a:pt x="154457" y="37439"/>
                  </a:lnTo>
                  <a:lnTo>
                    <a:pt x="158978" y="55308"/>
                  </a:lnTo>
                  <a:lnTo>
                    <a:pt x="189115" y="39039"/>
                  </a:lnTo>
                  <a:lnTo>
                    <a:pt x="189649" y="39039"/>
                  </a:lnTo>
                  <a:lnTo>
                    <a:pt x="189649" y="190500"/>
                  </a:lnTo>
                  <a:lnTo>
                    <a:pt x="212318" y="190500"/>
                  </a:lnTo>
                  <a:lnTo>
                    <a:pt x="212318" y="17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3159" y="1055896"/>
              <a:ext cx="117571" cy="17919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975" y="1055896"/>
              <a:ext cx="117571" cy="179197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1905" y="3882691"/>
              <a:ext cx="141173" cy="19038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116" y="3924742"/>
              <a:ext cx="134137" cy="15093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5546" y="3924743"/>
              <a:ext cx="134391" cy="14833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1970" y="3869017"/>
              <a:ext cx="311232" cy="206664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68215" y="3896497"/>
              <a:ext cx="101053" cy="17918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89846" y="3924752"/>
              <a:ext cx="110426" cy="150926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292726" y="2801467"/>
            <a:ext cx="38658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Explore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VL100,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ultimate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countertop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solution,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>
                <a:solidFill>
                  <a:srgbClr val="FFFFFF"/>
                </a:solidFill>
                <a:latin typeface="Tahoma"/>
                <a:cs typeface="Tahoma"/>
              </a:rPr>
              <a:t>featuring</a:t>
            </a:r>
            <a:r>
              <a:rPr dirty="0" sz="1000" spc="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5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dirty="0" sz="1000" spc="10">
                <a:solidFill>
                  <a:srgbClr val="FFFFFF"/>
                </a:solidFill>
                <a:latin typeface="Tahoma"/>
                <a:cs typeface="Tahoma"/>
              </a:rPr>
              <a:t>user-friendly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Tahoma"/>
                <a:cs typeface="Tahoma"/>
              </a:rPr>
              <a:t>display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Tahoma"/>
                <a:cs typeface="Tahoma"/>
              </a:rPr>
              <a:t>advanced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FFFFFF"/>
                </a:solidFill>
                <a:latin typeface="Tahoma"/>
                <a:cs typeface="Tahoma"/>
              </a:rPr>
              <a:t>technology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55">
                <a:solidFill>
                  <a:srgbClr val="FFFFFF"/>
                </a:solidFill>
                <a:latin typeface="Tahoma"/>
                <a:cs typeface="Tahoma"/>
              </a:rPr>
              <a:t>improve</a:t>
            </a:r>
            <a:r>
              <a:rPr dirty="0" sz="1000" spc="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25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dirty="0" sz="1000" spc="50">
                <a:solidFill>
                  <a:srgbClr val="FFFFFF"/>
                </a:solidFill>
                <a:latin typeface="Tahoma"/>
                <a:cs typeface="Tahoma"/>
              </a:rPr>
              <a:t>customer</a:t>
            </a:r>
            <a:r>
              <a:rPr dirty="0" sz="10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Tahoma"/>
                <a:cs typeface="Tahoma"/>
              </a:rPr>
              <a:t>experience.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331915" y="6911703"/>
            <a:ext cx="1133475" cy="193675"/>
            <a:chOff x="331915" y="6911703"/>
            <a:chExt cx="1133475" cy="193675"/>
          </a:xfrm>
        </p:grpSpPr>
        <p:sp>
          <p:nvSpPr>
            <p:cNvPr id="19" name="object 19" descr=""/>
            <p:cNvSpPr/>
            <p:nvPr/>
          </p:nvSpPr>
          <p:spPr>
            <a:xfrm>
              <a:off x="331914" y="6911708"/>
              <a:ext cx="109220" cy="190500"/>
            </a:xfrm>
            <a:custGeom>
              <a:avLst/>
              <a:gdLst/>
              <a:ahLst/>
              <a:cxnLst/>
              <a:rect l="l" t="t" r="r" b="b"/>
              <a:pathLst>
                <a:path w="109220" h="190500">
                  <a:moveTo>
                    <a:pt x="10911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82550"/>
                  </a:lnTo>
                  <a:lnTo>
                    <a:pt x="0" y="115570"/>
                  </a:lnTo>
                  <a:lnTo>
                    <a:pt x="0" y="190500"/>
                  </a:lnTo>
                  <a:lnTo>
                    <a:pt x="39712" y="190500"/>
                  </a:lnTo>
                  <a:lnTo>
                    <a:pt x="39712" y="115570"/>
                  </a:lnTo>
                  <a:lnTo>
                    <a:pt x="104305" y="115570"/>
                  </a:lnTo>
                  <a:lnTo>
                    <a:pt x="104305" y="82550"/>
                  </a:lnTo>
                  <a:lnTo>
                    <a:pt x="39712" y="82550"/>
                  </a:lnTo>
                  <a:lnTo>
                    <a:pt x="39712" y="33020"/>
                  </a:lnTo>
                  <a:lnTo>
                    <a:pt x="109118" y="33020"/>
                  </a:lnTo>
                  <a:lnTo>
                    <a:pt x="109118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6299" y="6953866"/>
              <a:ext cx="134137" cy="15093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3095" y="6953607"/>
              <a:ext cx="129832" cy="15120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9104" y="6925621"/>
              <a:ext cx="101053" cy="179184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8800" y="6956610"/>
              <a:ext cx="134391" cy="148196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4874" y="6953866"/>
              <a:ext cx="246382" cy="15093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4697" y="6953876"/>
              <a:ext cx="110426" cy="150926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506027" y="4414404"/>
            <a:ext cx="3174365" cy="1083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10">
                <a:solidFill>
                  <a:srgbClr val="29ABE2"/>
                </a:solidFill>
                <a:latin typeface="Tahoma"/>
                <a:cs typeface="Tahoma"/>
              </a:rPr>
              <a:t>User-friendly</a:t>
            </a:r>
            <a:r>
              <a:rPr dirty="0" sz="1000" spc="10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and</a:t>
            </a:r>
            <a:r>
              <a:rPr dirty="0" sz="1000" spc="10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10">
                <a:solidFill>
                  <a:srgbClr val="29ABE2"/>
                </a:solidFill>
                <a:latin typeface="Tahoma"/>
                <a:cs typeface="Tahoma"/>
              </a:rPr>
              <a:t>Intuitive</a:t>
            </a:r>
            <a:r>
              <a:rPr dirty="0" sz="1000" spc="10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Experience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Enjoy a user-friendly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experience with a</a:t>
            </a:r>
            <a:r>
              <a:rPr dirty="0" sz="900" spc="2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spacious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touchscreen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display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on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our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intuitive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interface</a:t>
            </a:r>
            <a:r>
              <a:rPr dirty="0" sz="900" spc="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3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digital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signature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capture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feature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print,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SMS,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or</a:t>
            </a:r>
            <a:r>
              <a:rPr dirty="0" sz="900" spc="4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email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receipt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options.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The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636569"/>
                </a:solidFill>
                <a:latin typeface="Verdana"/>
                <a:cs typeface="Verdana"/>
              </a:rPr>
              <a:t>VL100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oﬀers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eﬀortless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bill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splitting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functionality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tailored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to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group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payments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to</a:t>
            </a:r>
            <a:r>
              <a:rPr dirty="0" sz="900" spc="7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enhance convenience.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114818" y="4414404"/>
            <a:ext cx="3225800" cy="809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Secure</a:t>
            </a:r>
            <a:r>
              <a:rPr dirty="0" sz="1000" spc="8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50">
                <a:solidFill>
                  <a:srgbClr val="29ABE2"/>
                </a:solidFill>
                <a:latin typeface="Tahoma"/>
                <a:cs typeface="Tahoma"/>
              </a:rPr>
              <a:t>and</a:t>
            </a:r>
            <a:r>
              <a:rPr dirty="0" sz="1000" spc="8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Convenient</a:t>
            </a:r>
            <a:r>
              <a:rPr dirty="0" sz="1000" spc="90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Contactless</a:t>
            </a:r>
            <a:r>
              <a:rPr dirty="0" sz="1000" spc="8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Payments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Embrace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the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future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of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payments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through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cutting-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edge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EMV 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card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technology,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oﬀering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swipe,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tap,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and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dip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card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payment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options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along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with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EBT-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enabled 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devices,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catering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to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a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wide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range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of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customers'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needs.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6027" y="5631509"/>
            <a:ext cx="3193415" cy="946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Advanced</a:t>
            </a:r>
            <a:r>
              <a:rPr dirty="0" sz="1000" spc="125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20">
                <a:solidFill>
                  <a:srgbClr val="29ABE2"/>
                </a:solidFill>
                <a:latin typeface="Tahoma"/>
                <a:cs typeface="Tahoma"/>
              </a:rPr>
              <a:t>Technological</a:t>
            </a:r>
            <a:r>
              <a:rPr dirty="0" sz="1000" spc="130">
                <a:solidFill>
                  <a:srgbClr val="29ABE2"/>
                </a:solidFill>
                <a:latin typeface="Tahoma"/>
                <a:cs typeface="Tahom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Tahoma"/>
                <a:cs typeface="Tahoma"/>
              </a:rPr>
              <a:t>Expertise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50"/>
              </a:spcBef>
            </a:pP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Utilize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cutting-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edge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technology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for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ﬂexible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transaction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processing</a:t>
            </a:r>
            <a:r>
              <a:rPr dirty="0" sz="900" spc="1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1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dual</a:t>
            </a:r>
            <a:r>
              <a:rPr dirty="0" sz="900" spc="1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merchant</a:t>
            </a:r>
            <a:r>
              <a:rPr dirty="0" sz="900" spc="1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IDs</a:t>
            </a:r>
            <a:r>
              <a:rPr dirty="0" sz="900" spc="1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(MIDs),</a:t>
            </a:r>
            <a:r>
              <a:rPr dirty="0" sz="900" spc="13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uninterrupted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service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with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the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auto-connection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failback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procedure,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and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enhanced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ethernet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and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10">
                <a:solidFill>
                  <a:srgbClr val="636569"/>
                </a:solidFill>
                <a:latin typeface="Tahoma"/>
                <a:cs typeface="Tahoma"/>
              </a:rPr>
              <a:t>Wi-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Fi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options,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ensuring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secure</a:t>
            </a:r>
            <a:r>
              <a:rPr dirty="0" sz="900" spc="6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Tahoma"/>
                <a:cs typeface="Tahoma"/>
              </a:rPr>
              <a:t>and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reliable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services.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114830" y="5631509"/>
            <a:ext cx="3160395" cy="946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80">
                <a:solidFill>
                  <a:srgbClr val="29ABE2"/>
                </a:solidFill>
                <a:latin typeface="Verdana"/>
                <a:cs typeface="Verdana"/>
              </a:rPr>
              <a:t>SMS</a:t>
            </a:r>
            <a:r>
              <a:rPr dirty="0" sz="1000" spc="-65">
                <a:solidFill>
                  <a:srgbClr val="29ABE2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29ABE2"/>
                </a:solidFill>
                <a:latin typeface="Verdana"/>
                <a:cs typeface="Verdana"/>
              </a:rPr>
              <a:t>&amp;</a:t>
            </a:r>
            <a:r>
              <a:rPr dirty="0" sz="1000" spc="-60">
                <a:solidFill>
                  <a:srgbClr val="29ABE2"/>
                </a:solidFill>
                <a:latin typeface="Verdana"/>
                <a:cs typeface="Verdana"/>
              </a:rPr>
              <a:t> </a:t>
            </a:r>
            <a:r>
              <a:rPr dirty="0" sz="1000" spc="-45">
                <a:solidFill>
                  <a:srgbClr val="29ABE2"/>
                </a:solidFill>
                <a:latin typeface="Verdana"/>
                <a:cs typeface="Verdana"/>
              </a:rPr>
              <a:t>Email</a:t>
            </a:r>
            <a:r>
              <a:rPr dirty="0" sz="1000" spc="-65">
                <a:solidFill>
                  <a:srgbClr val="29ABE2"/>
                </a:solidFill>
                <a:latin typeface="Verdana"/>
                <a:cs typeface="Verdana"/>
              </a:rPr>
              <a:t> </a:t>
            </a:r>
            <a:r>
              <a:rPr dirty="0" sz="1000" spc="-35">
                <a:solidFill>
                  <a:srgbClr val="29ABE2"/>
                </a:solidFill>
                <a:latin typeface="Verdana"/>
                <a:cs typeface="Verdana"/>
              </a:rPr>
              <a:t>Marketing</a:t>
            </a:r>
            <a:r>
              <a:rPr dirty="0" sz="1000" spc="-60">
                <a:solidFill>
                  <a:srgbClr val="29ABE2"/>
                </a:solidFill>
                <a:latin typeface="Verdana"/>
                <a:cs typeface="Verdana"/>
              </a:rPr>
              <a:t> </a:t>
            </a:r>
            <a:r>
              <a:rPr dirty="0" sz="1000" spc="-10">
                <a:solidFill>
                  <a:srgbClr val="29ABE2"/>
                </a:solidFill>
                <a:latin typeface="Verdana"/>
                <a:cs typeface="Verdana"/>
              </a:rPr>
              <a:t>Opportunities</a:t>
            </a:r>
            <a:endParaRPr sz="10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655"/>
              </a:spcBef>
            </a:pP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Increase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customer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loyalty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with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our </a:t>
            </a:r>
            <a:r>
              <a:rPr dirty="0" sz="900">
                <a:solidFill>
                  <a:srgbClr val="636569"/>
                </a:solidFill>
                <a:latin typeface="Tahoma"/>
                <a:cs typeface="Tahoma"/>
              </a:rPr>
              <a:t>Engage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70">
                <a:solidFill>
                  <a:srgbClr val="636569"/>
                </a:solidFill>
                <a:latin typeface="Tahoma"/>
                <a:cs typeface="Tahoma"/>
              </a:rPr>
              <a:t>My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Customer™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via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personalized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SMS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and</a:t>
            </a:r>
            <a:r>
              <a:rPr dirty="0" sz="900" spc="55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email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20">
                <a:solidFill>
                  <a:srgbClr val="636569"/>
                </a:solidFill>
                <a:latin typeface="Tahoma"/>
                <a:cs typeface="Tahoma"/>
              </a:rPr>
              <a:t>campaigns,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enhancing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brand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awareness.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636569"/>
                </a:solidFill>
                <a:latin typeface="Verdana"/>
                <a:cs typeface="Verdana"/>
              </a:rPr>
              <a:t>Utilize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636569"/>
                </a:solidFill>
                <a:latin typeface="Verdana"/>
                <a:cs typeface="Verdana"/>
              </a:rPr>
              <a:t>our</a:t>
            </a:r>
            <a:r>
              <a:rPr dirty="0" sz="900" spc="-35">
                <a:solidFill>
                  <a:srgbClr val="636569"/>
                </a:solidFill>
                <a:latin typeface="Verdana"/>
                <a:cs typeface="Verdana"/>
              </a:rPr>
              <a:t> integrated feedback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rating 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system</a:t>
            </a:r>
            <a:r>
              <a:rPr dirty="0" sz="900" spc="-50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for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636569"/>
                </a:solidFill>
                <a:latin typeface="Verdana"/>
                <a:cs typeface="Verdana"/>
              </a:rPr>
              <a:t>insights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to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reﬁne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services </a:t>
            </a:r>
            <a:r>
              <a:rPr dirty="0" sz="900" spc="-30">
                <a:solidFill>
                  <a:srgbClr val="636569"/>
                </a:solidFill>
                <a:latin typeface="Verdana"/>
                <a:cs typeface="Verdana"/>
              </a:rPr>
              <a:t>and</a:t>
            </a:r>
            <a:r>
              <a:rPr dirty="0" sz="900" spc="-45">
                <a:solidFill>
                  <a:srgbClr val="636569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Verdana"/>
                <a:cs typeface="Verdana"/>
              </a:rPr>
              <a:t>elevate </a:t>
            </a:r>
            <a:r>
              <a:rPr dirty="0" sz="900" spc="50">
                <a:solidFill>
                  <a:srgbClr val="636569"/>
                </a:solidFill>
                <a:latin typeface="Tahoma"/>
                <a:cs typeface="Tahoma"/>
              </a:rPr>
              <a:t>customer</a:t>
            </a:r>
            <a:r>
              <a:rPr dirty="0" sz="900" spc="-50">
                <a:solidFill>
                  <a:srgbClr val="636569"/>
                </a:solidFill>
                <a:latin typeface="Tahoma"/>
                <a:cs typeface="Tahoma"/>
              </a:rPr>
              <a:t> </a:t>
            </a:r>
            <a:r>
              <a:rPr dirty="0" sz="900" spc="-10">
                <a:solidFill>
                  <a:srgbClr val="636569"/>
                </a:solidFill>
                <a:latin typeface="Tahoma"/>
                <a:cs typeface="Tahoma"/>
              </a:rPr>
              <a:t>satisfaction.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436758" y="9246457"/>
            <a:ext cx="97916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064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Full</a:t>
            </a:r>
            <a:r>
              <a:rPr dirty="0" sz="800" spc="5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Transaction </a:t>
            </a:r>
            <a:r>
              <a:rPr dirty="0" sz="800" spc="20">
                <a:solidFill>
                  <a:srgbClr val="215EAC"/>
                </a:solidFill>
                <a:latin typeface="Tahoma"/>
                <a:cs typeface="Tahoma"/>
              </a:rPr>
              <a:t>Information</a:t>
            </a:r>
            <a:r>
              <a:rPr dirty="0" sz="800" spc="10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Display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3706990" y="8692226"/>
            <a:ext cx="438150" cy="438150"/>
            <a:chOff x="3706990" y="8692226"/>
            <a:chExt cx="438150" cy="438150"/>
          </a:xfrm>
        </p:grpSpPr>
        <p:sp>
          <p:nvSpPr>
            <p:cNvPr id="32" name="object 32" descr=""/>
            <p:cNvSpPr/>
            <p:nvPr/>
          </p:nvSpPr>
          <p:spPr>
            <a:xfrm>
              <a:off x="3706990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51687" y="8801350"/>
              <a:ext cx="148348" cy="219494"/>
            </a:xfrm>
            <a:prstGeom prst="rect">
              <a:avLst/>
            </a:prstGeom>
          </p:spPr>
        </p:pic>
      </p:grpSp>
      <p:sp>
        <p:nvSpPr>
          <p:cNvPr id="34" name="object 34" descr=""/>
          <p:cNvSpPr txBox="1"/>
          <p:nvPr/>
        </p:nvSpPr>
        <p:spPr>
          <a:xfrm>
            <a:off x="4975317" y="8010328"/>
            <a:ext cx="94297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Auto-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Connection </a:t>
            </a:r>
            <a:r>
              <a:rPr dirty="0" sz="800" spc="-35">
                <a:solidFill>
                  <a:srgbClr val="215EAC"/>
                </a:solidFill>
                <a:latin typeface="Verdana"/>
                <a:cs typeface="Verdana"/>
              </a:rPr>
              <a:t>Failback</a:t>
            </a:r>
            <a:r>
              <a:rPr dirty="0" sz="800" spc="-25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Verdana"/>
                <a:cs typeface="Verdana"/>
              </a:rPr>
              <a:t>Procedure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5227687" y="7465552"/>
            <a:ext cx="438150" cy="438150"/>
            <a:chOff x="5227687" y="7465552"/>
            <a:chExt cx="438150" cy="438150"/>
          </a:xfrm>
        </p:grpSpPr>
        <p:sp>
          <p:nvSpPr>
            <p:cNvPr id="36" name="object 36" descr=""/>
            <p:cNvSpPr/>
            <p:nvPr/>
          </p:nvSpPr>
          <p:spPr>
            <a:xfrm>
              <a:off x="5227687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31132" y="7571833"/>
              <a:ext cx="219900" cy="208813"/>
            </a:xfrm>
            <a:prstGeom prst="rect">
              <a:avLst/>
            </a:prstGeom>
          </p:spPr>
        </p:pic>
      </p:grpSp>
      <p:grpSp>
        <p:nvGrpSpPr>
          <p:cNvPr id="38" name="object 38" descr=""/>
          <p:cNvGrpSpPr/>
          <p:nvPr/>
        </p:nvGrpSpPr>
        <p:grpSpPr>
          <a:xfrm>
            <a:off x="660974" y="7465552"/>
            <a:ext cx="438150" cy="438150"/>
            <a:chOff x="660974" y="7465552"/>
            <a:chExt cx="438150" cy="438150"/>
          </a:xfrm>
        </p:grpSpPr>
        <p:sp>
          <p:nvSpPr>
            <p:cNvPr id="39" name="object 39" descr=""/>
            <p:cNvSpPr/>
            <p:nvPr/>
          </p:nvSpPr>
          <p:spPr>
            <a:xfrm>
              <a:off x="660974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4972" y="7580010"/>
              <a:ext cx="149741" cy="208817"/>
            </a:xfrm>
            <a:prstGeom prst="rect">
              <a:avLst/>
            </a:prstGeom>
          </p:spPr>
        </p:pic>
      </p:grpSp>
      <p:sp>
        <p:nvSpPr>
          <p:cNvPr id="41" name="object 41" descr=""/>
          <p:cNvSpPr txBox="1"/>
          <p:nvPr/>
        </p:nvSpPr>
        <p:spPr>
          <a:xfrm>
            <a:off x="371396" y="8010328"/>
            <a:ext cx="10179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7314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Large</a:t>
            </a:r>
            <a:r>
              <a:rPr dirty="0" sz="800" spc="5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Scale</a:t>
            </a:r>
            <a:r>
              <a:rPr dirty="0" sz="800" spc="5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20">
                <a:solidFill>
                  <a:srgbClr val="215EAC"/>
                </a:solidFill>
                <a:latin typeface="Tahoma"/>
                <a:cs typeface="Tahoma"/>
              </a:rPr>
              <a:t>3.5” </a:t>
            </a:r>
            <a:r>
              <a:rPr dirty="0" sz="800" spc="10">
                <a:solidFill>
                  <a:srgbClr val="215EAC"/>
                </a:solidFill>
                <a:latin typeface="Tahoma"/>
                <a:cs typeface="Tahoma"/>
              </a:rPr>
              <a:t>Touchscreen</a:t>
            </a:r>
            <a:r>
              <a:rPr dirty="0" sz="800" spc="16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Display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567729" y="9246457"/>
            <a:ext cx="6191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solidFill>
                  <a:srgbClr val="215EAC"/>
                </a:solidFill>
                <a:latin typeface="Verdana"/>
                <a:cs typeface="Verdana"/>
              </a:rPr>
              <a:t>EBT</a:t>
            </a:r>
            <a:r>
              <a:rPr dirty="0" sz="800" spc="-60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Verdana"/>
                <a:cs typeface="Verdana"/>
              </a:rPr>
              <a:t>Enabled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658484" y="8692226"/>
            <a:ext cx="438150" cy="438150"/>
            <a:chOff x="658484" y="8692226"/>
            <a:chExt cx="438150" cy="438150"/>
          </a:xfrm>
        </p:grpSpPr>
        <p:sp>
          <p:nvSpPr>
            <p:cNvPr id="44" name="object 44" descr=""/>
            <p:cNvSpPr/>
            <p:nvPr/>
          </p:nvSpPr>
          <p:spPr>
            <a:xfrm>
              <a:off x="658484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740656" y="8833311"/>
              <a:ext cx="262255" cy="170180"/>
            </a:xfrm>
            <a:custGeom>
              <a:avLst/>
              <a:gdLst/>
              <a:ahLst/>
              <a:cxnLst/>
              <a:rect l="l" t="t" r="r" b="b"/>
              <a:pathLst>
                <a:path w="262255" h="170179">
                  <a:moveTo>
                    <a:pt x="256895" y="0"/>
                  </a:moveTo>
                  <a:lnTo>
                    <a:pt x="5219" y="0"/>
                  </a:lnTo>
                  <a:lnTo>
                    <a:pt x="0" y="5105"/>
                  </a:lnTo>
                  <a:lnTo>
                    <a:pt x="0" y="164630"/>
                  </a:lnTo>
                  <a:lnTo>
                    <a:pt x="5219" y="169735"/>
                  </a:lnTo>
                  <a:lnTo>
                    <a:pt x="256895" y="169735"/>
                  </a:lnTo>
                  <a:lnTo>
                    <a:pt x="262001" y="164630"/>
                  </a:lnTo>
                  <a:lnTo>
                    <a:pt x="262001" y="153822"/>
                  </a:lnTo>
                  <a:lnTo>
                    <a:pt x="18084" y="153822"/>
                  </a:lnTo>
                  <a:lnTo>
                    <a:pt x="18084" y="143865"/>
                  </a:lnTo>
                  <a:lnTo>
                    <a:pt x="262001" y="143865"/>
                  </a:lnTo>
                  <a:lnTo>
                    <a:pt x="262001" y="130759"/>
                  </a:lnTo>
                  <a:lnTo>
                    <a:pt x="22694" y="130759"/>
                  </a:lnTo>
                  <a:lnTo>
                    <a:pt x="18084" y="126149"/>
                  </a:lnTo>
                  <a:lnTo>
                    <a:pt x="18084" y="89484"/>
                  </a:lnTo>
                  <a:lnTo>
                    <a:pt x="22694" y="84861"/>
                  </a:lnTo>
                  <a:lnTo>
                    <a:pt x="262001" y="84861"/>
                  </a:lnTo>
                  <a:lnTo>
                    <a:pt x="262001" y="74307"/>
                  </a:lnTo>
                  <a:lnTo>
                    <a:pt x="106832" y="74307"/>
                  </a:lnTo>
                  <a:lnTo>
                    <a:pt x="106832" y="18694"/>
                  </a:lnTo>
                  <a:lnTo>
                    <a:pt x="262001" y="18694"/>
                  </a:lnTo>
                  <a:lnTo>
                    <a:pt x="262001" y="5105"/>
                  </a:lnTo>
                  <a:lnTo>
                    <a:pt x="256895" y="0"/>
                  </a:lnTo>
                  <a:close/>
                </a:path>
                <a:path w="262255" h="170179">
                  <a:moveTo>
                    <a:pt x="262001" y="143865"/>
                  </a:moveTo>
                  <a:lnTo>
                    <a:pt x="244995" y="143865"/>
                  </a:lnTo>
                  <a:lnTo>
                    <a:pt x="244995" y="153822"/>
                  </a:lnTo>
                  <a:lnTo>
                    <a:pt x="262001" y="153822"/>
                  </a:lnTo>
                  <a:lnTo>
                    <a:pt x="262001" y="143865"/>
                  </a:lnTo>
                  <a:close/>
                </a:path>
                <a:path w="262255" h="170179">
                  <a:moveTo>
                    <a:pt x="262001" y="84861"/>
                  </a:moveTo>
                  <a:lnTo>
                    <a:pt x="59372" y="84861"/>
                  </a:lnTo>
                  <a:lnTo>
                    <a:pt x="63982" y="89484"/>
                  </a:lnTo>
                  <a:lnTo>
                    <a:pt x="63982" y="126149"/>
                  </a:lnTo>
                  <a:lnTo>
                    <a:pt x="59372" y="130759"/>
                  </a:lnTo>
                  <a:lnTo>
                    <a:pt x="262001" y="130759"/>
                  </a:lnTo>
                  <a:lnTo>
                    <a:pt x="262001" y="84861"/>
                  </a:lnTo>
                  <a:close/>
                </a:path>
                <a:path w="262255" h="170179">
                  <a:moveTo>
                    <a:pt x="150418" y="18694"/>
                  </a:moveTo>
                  <a:lnTo>
                    <a:pt x="138772" y="18694"/>
                  </a:lnTo>
                  <a:lnTo>
                    <a:pt x="138772" y="28295"/>
                  </a:lnTo>
                  <a:lnTo>
                    <a:pt x="118618" y="28295"/>
                  </a:lnTo>
                  <a:lnTo>
                    <a:pt x="118618" y="40551"/>
                  </a:lnTo>
                  <a:lnTo>
                    <a:pt x="137439" y="40551"/>
                  </a:lnTo>
                  <a:lnTo>
                    <a:pt x="137439" y="50266"/>
                  </a:lnTo>
                  <a:lnTo>
                    <a:pt x="118618" y="50266"/>
                  </a:lnTo>
                  <a:lnTo>
                    <a:pt x="118618" y="64592"/>
                  </a:lnTo>
                  <a:lnTo>
                    <a:pt x="138772" y="64592"/>
                  </a:lnTo>
                  <a:lnTo>
                    <a:pt x="138772" y="74307"/>
                  </a:lnTo>
                  <a:lnTo>
                    <a:pt x="150418" y="74307"/>
                  </a:lnTo>
                  <a:lnTo>
                    <a:pt x="150418" y="18694"/>
                  </a:lnTo>
                  <a:close/>
                </a:path>
                <a:path w="262255" h="170179">
                  <a:moveTo>
                    <a:pt x="197294" y="18694"/>
                  </a:moveTo>
                  <a:lnTo>
                    <a:pt x="175552" y="18694"/>
                  </a:lnTo>
                  <a:lnTo>
                    <a:pt x="181267" y="19799"/>
                  </a:lnTo>
                  <a:lnTo>
                    <a:pt x="184785" y="22098"/>
                  </a:lnTo>
                  <a:lnTo>
                    <a:pt x="188429" y="24282"/>
                  </a:lnTo>
                  <a:lnTo>
                    <a:pt x="190119" y="27927"/>
                  </a:lnTo>
                  <a:lnTo>
                    <a:pt x="189993" y="36550"/>
                  </a:lnTo>
                  <a:lnTo>
                    <a:pt x="189395" y="38862"/>
                  </a:lnTo>
                  <a:lnTo>
                    <a:pt x="187820" y="40919"/>
                  </a:lnTo>
                  <a:lnTo>
                    <a:pt x="186245" y="43103"/>
                  </a:lnTo>
                  <a:lnTo>
                    <a:pt x="184175" y="44323"/>
                  </a:lnTo>
                  <a:lnTo>
                    <a:pt x="181622" y="44805"/>
                  </a:lnTo>
                  <a:lnTo>
                    <a:pt x="181622" y="45173"/>
                  </a:lnTo>
                  <a:lnTo>
                    <a:pt x="185153" y="45897"/>
                  </a:lnTo>
                  <a:lnTo>
                    <a:pt x="187693" y="47358"/>
                  </a:lnTo>
                  <a:lnTo>
                    <a:pt x="190855" y="51727"/>
                  </a:lnTo>
                  <a:lnTo>
                    <a:pt x="191579" y="54635"/>
                  </a:lnTo>
                  <a:lnTo>
                    <a:pt x="191579" y="63258"/>
                  </a:lnTo>
                  <a:lnTo>
                    <a:pt x="189763" y="67144"/>
                  </a:lnTo>
                  <a:lnTo>
                    <a:pt x="186118" y="70053"/>
                  </a:lnTo>
                  <a:lnTo>
                    <a:pt x="182473" y="72847"/>
                  </a:lnTo>
                  <a:lnTo>
                    <a:pt x="177495" y="74307"/>
                  </a:lnTo>
                  <a:lnTo>
                    <a:pt x="212344" y="74307"/>
                  </a:lnTo>
                  <a:lnTo>
                    <a:pt x="212344" y="28536"/>
                  </a:lnTo>
                  <a:lnTo>
                    <a:pt x="197294" y="28536"/>
                  </a:lnTo>
                  <a:lnTo>
                    <a:pt x="197294" y="18694"/>
                  </a:lnTo>
                  <a:close/>
                </a:path>
                <a:path w="262255" h="170179">
                  <a:moveTo>
                    <a:pt x="262001" y="18694"/>
                  </a:moveTo>
                  <a:lnTo>
                    <a:pt x="239179" y="18694"/>
                  </a:lnTo>
                  <a:lnTo>
                    <a:pt x="239179" y="28536"/>
                  </a:lnTo>
                  <a:lnTo>
                    <a:pt x="224116" y="28536"/>
                  </a:lnTo>
                  <a:lnTo>
                    <a:pt x="224116" y="74307"/>
                  </a:lnTo>
                  <a:lnTo>
                    <a:pt x="262001" y="74307"/>
                  </a:lnTo>
                  <a:lnTo>
                    <a:pt x="262001" y="18694"/>
                  </a:lnTo>
                  <a:close/>
                </a:path>
                <a:path w="262255" h="170179">
                  <a:moveTo>
                    <a:pt x="176047" y="50025"/>
                  </a:moveTo>
                  <a:lnTo>
                    <a:pt x="162204" y="50025"/>
                  </a:lnTo>
                  <a:lnTo>
                    <a:pt x="162204" y="64592"/>
                  </a:lnTo>
                  <a:lnTo>
                    <a:pt x="173126" y="64592"/>
                  </a:lnTo>
                  <a:lnTo>
                    <a:pt x="175437" y="63868"/>
                  </a:lnTo>
                  <a:lnTo>
                    <a:pt x="178587" y="61442"/>
                  </a:lnTo>
                  <a:lnTo>
                    <a:pt x="179324" y="59499"/>
                  </a:lnTo>
                  <a:lnTo>
                    <a:pt x="179324" y="52336"/>
                  </a:lnTo>
                  <a:lnTo>
                    <a:pt x="176047" y="50025"/>
                  </a:lnTo>
                  <a:close/>
                </a:path>
                <a:path w="262255" h="170179">
                  <a:moveTo>
                    <a:pt x="171792" y="28295"/>
                  </a:moveTo>
                  <a:lnTo>
                    <a:pt x="162204" y="28295"/>
                  </a:lnTo>
                  <a:lnTo>
                    <a:pt x="162204" y="40678"/>
                  </a:lnTo>
                  <a:lnTo>
                    <a:pt x="172161" y="40678"/>
                  </a:lnTo>
                  <a:lnTo>
                    <a:pt x="174459" y="40195"/>
                  </a:lnTo>
                  <a:lnTo>
                    <a:pt x="177380" y="38252"/>
                  </a:lnTo>
                  <a:lnTo>
                    <a:pt x="178104" y="36550"/>
                  </a:lnTo>
                  <a:lnTo>
                    <a:pt x="178104" y="32181"/>
                  </a:lnTo>
                  <a:lnTo>
                    <a:pt x="177253" y="30721"/>
                  </a:lnTo>
                  <a:lnTo>
                    <a:pt x="175793" y="29756"/>
                  </a:lnTo>
                  <a:lnTo>
                    <a:pt x="174218" y="28778"/>
                  </a:lnTo>
                  <a:lnTo>
                    <a:pt x="171792" y="28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1899542" y="8018240"/>
            <a:ext cx="100456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0029" marR="5080" indent="-227965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Dual</a:t>
            </a:r>
            <a:r>
              <a:rPr dirty="0" sz="800" spc="6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MID</a:t>
            </a:r>
            <a:r>
              <a:rPr dirty="0" sz="800" spc="6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Supported Technology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47" name="object 47" descr=""/>
          <p:cNvGrpSpPr/>
          <p:nvPr/>
        </p:nvGrpSpPr>
        <p:grpSpPr>
          <a:xfrm>
            <a:off x="2196016" y="7465552"/>
            <a:ext cx="438150" cy="438150"/>
            <a:chOff x="2196016" y="7465552"/>
            <a:chExt cx="438150" cy="438150"/>
          </a:xfrm>
        </p:grpSpPr>
        <p:sp>
          <p:nvSpPr>
            <p:cNvPr id="48" name="object 48" descr=""/>
            <p:cNvSpPr/>
            <p:nvPr/>
          </p:nvSpPr>
          <p:spPr>
            <a:xfrm>
              <a:off x="2196016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10480" y="7613622"/>
              <a:ext cx="208817" cy="148488"/>
            </a:xfrm>
            <a:prstGeom prst="rect">
              <a:avLst/>
            </a:prstGeom>
          </p:spPr>
        </p:pic>
      </p:grpSp>
      <p:sp>
        <p:nvSpPr>
          <p:cNvPr id="50" name="object 50" descr=""/>
          <p:cNvSpPr txBox="1"/>
          <p:nvPr/>
        </p:nvSpPr>
        <p:spPr>
          <a:xfrm>
            <a:off x="6367395" y="9231847"/>
            <a:ext cx="118999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732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Built-in</a:t>
            </a:r>
            <a:r>
              <a:rPr dirty="0" sz="800" spc="17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Customer </a:t>
            </a:r>
            <a:r>
              <a:rPr dirty="0" sz="800" spc="-35">
                <a:solidFill>
                  <a:srgbClr val="215EAC"/>
                </a:solidFill>
                <a:latin typeface="Verdana"/>
                <a:cs typeface="Verdana"/>
              </a:rPr>
              <a:t>Feedback</a:t>
            </a:r>
            <a:r>
              <a:rPr dirty="0" sz="800" spc="-30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40">
                <a:solidFill>
                  <a:srgbClr val="215EAC"/>
                </a:solidFill>
                <a:latin typeface="Verdana"/>
                <a:cs typeface="Verdana"/>
              </a:rPr>
              <a:t>Rating</a:t>
            </a:r>
            <a:r>
              <a:rPr dirty="0" sz="800" spc="-30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45">
                <a:solidFill>
                  <a:srgbClr val="215EAC"/>
                </a:solidFill>
                <a:latin typeface="Verdana"/>
                <a:cs typeface="Verdana"/>
              </a:rPr>
              <a:t>System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51" name="object 51" descr=""/>
          <p:cNvGrpSpPr/>
          <p:nvPr/>
        </p:nvGrpSpPr>
        <p:grpSpPr>
          <a:xfrm>
            <a:off x="6743616" y="8692226"/>
            <a:ext cx="438150" cy="438150"/>
            <a:chOff x="6743616" y="8692226"/>
            <a:chExt cx="438150" cy="438150"/>
          </a:xfrm>
        </p:grpSpPr>
        <p:sp>
          <p:nvSpPr>
            <p:cNvPr id="52" name="object 52" descr=""/>
            <p:cNvSpPr/>
            <p:nvPr/>
          </p:nvSpPr>
          <p:spPr>
            <a:xfrm>
              <a:off x="6743616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66576" y="8808187"/>
              <a:ext cx="191554" cy="191554"/>
            </a:xfrm>
            <a:prstGeom prst="rect">
              <a:avLst/>
            </a:prstGeom>
          </p:spPr>
        </p:pic>
      </p:grpSp>
      <p:sp>
        <p:nvSpPr>
          <p:cNvPr id="54" name="object 54" descr=""/>
          <p:cNvSpPr/>
          <p:nvPr/>
        </p:nvSpPr>
        <p:spPr>
          <a:xfrm>
            <a:off x="0" y="9816960"/>
            <a:ext cx="7880984" cy="349885"/>
          </a:xfrm>
          <a:custGeom>
            <a:avLst/>
            <a:gdLst/>
            <a:ahLst/>
            <a:cxnLst/>
            <a:rect l="l" t="t" r="r" b="b"/>
            <a:pathLst>
              <a:path w="7880984" h="349884">
                <a:moveTo>
                  <a:pt x="7880401" y="0"/>
                </a:moveTo>
                <a:lnTo>
                  <a:pt x="7880401" y="349440"/>
                </a:lnTo>
                <a:lnTo>
                  <a:pt x="0" y="349440"/>
                </a:lnTo>
                <a:lnTo>
                  <a:pt x="0" y="0"/>
                </a:lnTo>
                <a:lnTo>
                  <a:pt x="7880401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/>
          <p:nvPr/>
        </p:nvSpPr>
        <p:spPr>
          <a:xfrm>
            <a:off x="307948" y="7235835"/>
            <a:ext cx="1617345" cy="0"/>
          </a:xfrm>
          <a:custGeom>
            <a:avLst/>
            <a:gdLst/>
            <a:ahLst/>
            <a:cxnLst/>
            <a:rect l="l" t="t" r="r" b="b"/>
            <a:pathLst>
              <a:path w="1617345" h="0">
                <a:moveTo>
                  <a:pt x="0" y="0"/>
                </a:moveTo>
                <a:lnTo>
                  <a:pt x="1617027" y="0"/>
                </a:lnTo>
              </a:path>
            </a:pathLst>
          </a:custGeom>
          <a:ln w="12700">
            <a:solidFill>
              <a:srgbClr val="29ABE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"/>
          <p:cNvSpPr/>
          <p:nvPr/>
        </p:nvSpPr>
        <p:spPr>
          <a:xfrm>
            <a:off x="307948" y="4206152"/>
            <a:ext cx="1617345" cy="0"/>
          </a:xfrm>
          <a:custGeom>
            <a:avLst/>
            <a:gdLst/>
            <a:ahLst/>
            <a:cxnLst/>
            <a:rect l="l" t="t" r="r" b="b"/>
            <a:pathLst>
              <a:path w="1617345" h="0">
                <a:moveTo>
                  <a:pt x="0" y="0"/>
                </a:moveTo>
                <a:lnTo>
                  <a:pt x="1617027" y="0"/>
                </a:lnTo>
              </a:path>
            </a:pathLst>
          </a:custGeom>
          <a:ln w="12700">
            <a:solidFill>
              <a:srgbClr val="29ABE2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7" name="object 57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39522" y="5661047"/>
            <a:ext cx="129159" cy="115187"/>
          </a:xfrm>
          <a:prstGeom prst="rect">
            <a:avLst/>
          </a:prstGeom>
        </p:spPr>
      </p:pic>
      <p:pic>
        <p:nvPicPr>
          <p:cNvPr id="58" name="object 58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39522" y="4457301"/>
            <a:ext cx="129159" cy="115188"/>
          </a:xfrm>
          <a:prstGeom prst="rect">
            <a:avLst/>
          </a:prstGeom>
        </p:spPr>
      </p:pic>
      <p:pic>
        <p:nvPicPr>
          <p:cNvPr id="59" name="object 59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26877" y="4457301"/>
            <a:ext cx="129159" cy="115188"/>
          </a:xfrm>
          <a:prstGeom prst="rect">
            <a:avLst/>
          </a:prstGeom>
        </p:spPr>
      </p:pic>
      <p:pic>
        <p:nvPicPr>
          <p:cNvPr id="60" name="object 60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26877" y="5662678"/>
            <a:ext cx="129159" cy="115188"/>
          </a:xfrm>
          <a:prstGeom prst="rect">
            <a:avLst/>
          </a:prstGeom>
        </p:spPr>
      </p:pic>
      <p:sp>
        <p:nvSpPr>
          <p:cNvPr id="61" name="object 61" descr=""/>
          <p:cNvSpPr txBox="1"/>
          <p:nvPr/>
        </p:nvSpPr>
        <p:spPr>
          <a:xfrm>
            <a:off x="3450480" y="8007996"/>
            <a:ext cx="91566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2720" marR="5080" indent="-160655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15EAC"/>
                </a:solidFill>
                <a:latin typeface="Tahoma"/>
                <a:cs typeface="Tahoma"/>
              </a:rPr>
              <a:t>Ethernet</a:t>
            </a:r>
            <a:r>
              <a:rPr dirty="0" sz="800" spc="10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10">
                <a:solidFill>
                  <a:srgbClr val="215EAC"/>
                </a:solidFill>
                <a:latin typeface="Tahoma"/>
                <a:cs typeface="Tahoma"/>
              </a:rPr>
              <a:t>and</a:t>
            </a:r>
            <a:r>
              <a:rPr dirty="0" sz="800" spc="11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Wi-</a:t>
            </a:r>
            <a:r>
              <a:rPr dirty="0" sz="800" spc="-25">
                <a:solidFill>
                  <a:srgbClr val="215EAC"/>
                </a:solidFill>
                <a:latin typeface="Tahoma"/>
                <a:cs typeface="Tahoma"/>
              </a:rPr>
              <a:t>Fi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Connectivity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62" name="object 62" descr=""/>
          <p:cNvGrpSpPr/>
          <p:nvPr/>
        </p:nvGrpSpPr>
        <p:grpSpPr>
          <a:xfrm>
            <a:off x="3702300" y="7465552"/>
            <a:ext cx="438150" cy="438150"/>
            <a:chOff x="3702300" y="7465552"/>
            <a:chExt cx="438150" cy="438150"/>
          </a:xfrm>
        </p:grpSpPr>
        <p:sp>
          <p:nvSpPr>
            <p:cNvPr id="63" name="object 63" descr=""/>
            <p:cNvSpPr/>
            <p:nvPr/>
          </p:nvSpPr>
          <p:spPr>
            <a:xfrm>
              <a:off x="3702300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808286" y="7599270"/>
              <a:ext cx="225602" cy="169256"/>
            </a:xfrm>
            <a:prstGeom prst="rect">
              <a:avLst/>
            </a:prstGeom>
          </p:spPr>
        </p:pic>
      </p:grpSp>
      <p:sp>
        <p:nvSpPr>
          <p:cNvPr id="65" name="object 65" descr=""/>
          <p:cNvSpPr txBox="1"/>
          <p:nvPr/>
        </p:nvSpPr>
        <p:spPr>
          <a:xfrm>
            <a:off x="6345833" y="8007314"/>
            <a:ext cx="12344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15EAC"/>
                </a:solidFill>
                <a:latin typeface="Tahoma"/>
                <a:cs typeface="Tahoma"/>
              </a:rPr>
              <a:t>Digital</a:t>
            </a:r>
            <a:r>
              <a:rPr dirty="0" sz="800" spc="8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10">
                <a:solidFill>
                  <a:srgbClr val="215EAC"/>
                </a:solidFill>
                <a:latin typeface="Tahoma"/>
                <a:cs typeface="Tahoma"/>
              </a:rPr>
              <a:t>Signature</a:t>
            </a:r>
            <a:r>
              <a:rPr dirty="0" sz="800" spc="8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Capture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with</a:t>
            </a:r>
            <a:r>
              <a:rPr dirty="0" sz="800" spc="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SMS</a:t>
            </a:r>
            <a:r>
              <a:rPr dirty="0" sz="800" spc="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&amp;</a:t>
            </a:r>
            <a:r>
              <a:rPr dirty="0" sz="800" spc="4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Email</a:t>
            </a:r>
            <a:r>
              <a:rPr dirty="0" sz="800" spc="500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35">
                <a:solidFill>
                  <a:srgbClr val="215EAC"/>
                </a:solidFill>
                <a:latin typeface="Verdana"/>
                <a:cs typeface="Verdana"/>
              </a:rPr>
              <a:t>Receipt</a:t>
            </a:r>
            <a:r>
              <a:rPr dirty="0" sz="800" spc="-10">
                <a:solidFill>
                  <a:srgbClr val="215EAC"/>
                </a:solidFill>
                <a:latin typeface="Verdana"/>
                <a:cs typeface="Verdana"/>
              </a:rPr>
              <a:t> options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66" name="object 66" descr=""/>
          <p:cNvGrpSpPr/>
          <p:nvPr/>
        </p:nvGrpSpPr>
        <p:grpSpPr>
          <a:xfrm>
            <a:off x="6743616" y="7465552"/>
            <a:ext cx="438150" cy="438150"/>
            <a:chOff x="6743616" y="7465552"/>
            <a:chExt cx="438150" cy="438150"/>
          </a:xfrm>
        </p:grpSpPr>
        <p:sp>
          <p:nvSpPr>
            <p:cNvPr id="67" name="object 67" descr=""/>
            <p:cNvSpPr/>
            <p:nvPr/>
          </p:nvSpPr>
          <p:spPr>
            <a:xfrm>
              <a:off x="6743616" y="7465552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98" y="5782"/>
                  </a:lnTo>
                  <a:lnTo>
                    <a:pt x="122634" y="22253"/>
                  </a:lnTo>
                  <a:lnTo>
                    <a:pt x="81995" y="48095"/>
                  </a:lnTo>
                  <a:lnTo>
                    <a:pt x="48095" y="81995"/>
                  </a:lnTo>
                  <a:lnTo>
                    <a:pt x="22253" y="122634"/>
                  </a:lnTo>
                  <a:lnTo>
                    <a:pt x="5782" y="168698"/>
                  </a:lnTo>
                  <a:lnTo>
                    <a:pt x="0" y="218871"/>
                  </a:lnTo>
                  <a:lnTo>
                    <a:pt x="5782" y="269044"/>
                  </a:lnTo>
                  <a:lnTo>
                    <a:pt x="22253" y="315108"/>
                  </a:lnTo>
                  <a:lnTo>
                    <a:pt x="48095" y="355748"/>
                  </a:lnTo>
                  <a:lnTo>
                    <a:pt x="81995" y="389647"/>
                  </a:lnTo>
                  <a:lnTo>
                    <a:pt x="122634" y="415490"/>
                  </a:lnTo>
                  <a:lnTo>
                    <a:pt x="168698" y="431960"/>
                  </a:lnTo>
                  <a:lnTo>
                    <a:pt x="218871" y="437743"/>
                  </a:lnTo>
                  <a:lnTo>
                    <a:pt x="269044" y="431960"/>
                  </a:lnTo>
                  <a:lnTo>
                    <a:pt x="315108" y="415490"/>
                  </a:lnTo>
                  <a:lnTo>
                    <a:pt x="355748" y="389647"/>
                  </a:lnTo>
                  <a:lnTo>
                    <a:pt x="389647" y="355748"/>
                  </a:lnTo>
                  <a:lnTo>
                    <a:pt x="415490" y="315108"/>
                  </a:lnTo>
                  <a:lnTo>
                    <a:pt x="431960" y="269044"/>
                  </a:lnTo>
                  <a:lnTo>
                    <a:pt x="437743" y="218871"/>
                  </a:lnTo>
                  <a:lnTo>
                    <a:pt x="431960" y="168698"/>
                  </a:lnTo>
                  <a:lnTo>
                    <a:pt x="415490" y="122634"/>
                  </a:lnTo>
                  <a:lnTo>
                    <a:pt x="389647" y="81995"/>
                  </a:lnTo>
                  <a:lnTo>
                    <a:pt x="355748" y="48095"/>
                  </a:lnTo>
                  <a:lnTo>
                    <a:pt x="315108" y="22253"/>
                  </a:lnTo>
                  <a:lnTo>
                    <a:pt x="269044" y="5782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62801" y="7612013"/>
              <a:ext cx="208826" cy="151866"/>
            </a:xfrm>
            <a:prstGeom prst="rect">
              <a:avLst/>
            </a:prstGeom>
          </p:spPr>
        </p:pic>
      </p:grpSp>
      <p:sp>
        <p:nvSpPr>
          <p:cNvPr id="69" name="object 69" descr=""/>
          <p:cNvSpPr txBox="1"/>
          <p:nvPr/>
        </p:nvSpPr>
        <p:spPr>
          <a:xfrm>
            <a:off x="1678514" y="9243717"/>
            <a:ext cx="143065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 indent="107314">
              <a:lnSpc>
                <a:spcPct val="100000"/>
              </a:lnSpc>
              <a:spcBef>
                <a:spcPts val="100"/>
              </a:spcBef>
            </a:pPr>
            <a:r>
              <a:rPr dirty="0" sz="800" spc="-65">
                <a:solidFill>
                  <a:srgbClr val="215EAC"/>
                </a:solidFill>
                <a:latin typeface="Verdana"/>
                <a:cs typeface="Verdana"/>
              </a:rPr>
              <a:t>SMS</a:t>
            </a:r>
            <a:r>
              <a:rPr dirty="0" sz="800" spc="-55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Verdana"/>
                <a:cs typeface="Verdana"/>
              </a:rPr>
              <a:t>&amp;</a:t>
            </a:r>
            <a:r>
              <a:rPr dirty="0" sz="800" spc="-55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35">
                <a:solidFill>
                  <a:srgbClr val="215EAC"/>
                </a:solidFill>
                <a:latin typeface="Verdana"/>
                <a:cs typeface="Verdana"/>
              </a:rPr>
              <a:t>Email</a:t>
            </a:r>
            <a:r>
              <a:rPr dirty="0" sz="800" spc="-55">
                <a:solidFill>
                  <a:srgbClr val="215EAC"/>
                </a:solidFill>
                <a:latin typeface="Verdana"/>
                <a:cs typeface="Verdan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Verdana"/>
                <a:cs typeface="Verdana"/>
              </a:rPr>
              <a:t>Marketing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With</a:t>
            </a:r>
            <a:r>
              <a:rPr dirty="0" sz="800" spc="3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Engage</a:t>
            </a:r>
            <a:r>
              <a:rPr dirty="0" sz="800" spc="3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55">
                <a:solidFill>
                  <a:srgbClr val="215EAC"/>
                </a:solidFill>
                <a:latin typeface="Tahoma"/>
                <a:cs typeface="Tahoma"/>
              </a:rPr>
              <a:t>My</a:t>
            </a:r>
            <a:r>
              <a:rPr dirty="0" sz="800" spc="3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Customer</a:t>
            </a:r>
            <a:r>
              <a:rPr dirty="0" baseline="30864" sz="675" spc="-15">
                <a:solidFill>
                  <a:srgbClr val="215EAC"/>
                </a:solidFill>
                <a:latin typeface="Tahoma"/>
                <a:cs typeface="Tahoma"/>
              </a:rPr>
              <a:t>TM</a:t>
            </a:r>
            <a:endParaRPr baseline="30864" sz="675">
              <a:latin typeface="Tahoma"/>
              <a:cs typeface="Tahoma"/>
            </a:endParaRPr>
          </a:p>
        </p:txBody>
      </p:sp>
      <p:grpSp>
        <p:nvGrpSpPr>
          <p:cNvPr id="70" name="object 70" descr=""/>
          <p:cNvGrpSpPr/>
          <p:nvPr/>
        </p:nvGrpSpPr>
        <p:grpSpPr>
          <a:xfrm>
            <a:off x="2174767" y="8692220"/>
            <a:ext cx="438150" cy="438150"/>
            <a:chOff x="2174767" y="8692220"/>
            <a:chExt cx="438150" cy="438150"/>
          </a:xfrm>
        </p:grpSpPr>
        <p:sp>
          <p:nvSpPr>
            <p:cNvPr id="71" name="object 71" descr=""/>
            <p:cNvSpPr/>
            <p:nvPr/>
          </p:nvSpPr>
          <p:spPr>
            <a:xfrm>
              <a:off x="2174767" y="8692220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98" y="5782"/>
                  </a:lnTo>
                  <a:lnTo>
                    <a:pt x="122634" y="22253"/>
                  </a:lnTo>
                  <a:lnTo>
                    <a:pt x="81995" y="48095"/>
                  </a:lnTo>
                  <a:lnTo>
                    <a:pt x="48095" y="81995"/>
                  </a:lnTo>
                  <a:lnTo>
                    <a:pt x="22253" y="122634"/>
                  </a:lnTo>
                  <a:lnTo>
                    <a:pt x="5782" y="168698"/>
                  </a:lnTo>
                  <a:lnTo>
                    <a:pt x="0" y="218871"/>
                  </a:lnTo>
                  <a:lnTo>
                    <a:pt x="5782" y="269049"/>
                  </a:lnTo>
                  <a:lnTo>
                    <a:pt x="22253" y="315117"/>
                  </a:lnTo>
                  <a:lnTo>
                    <a:pt x="48095" y="355758"/>
                  </a:lnTo>
                  <a:lnTo>
                    <a:pt x="81995" y="389659"/>
                  </a:lnTo>
                  <a:lnTo>
                    <a:pt x="122634" y="415502"/>
                  </a:lnTo>
                  <a:lnTo>
                    <a:pt x="168698" y="431973"/>
                  </a:lnTo>
                  <a:lnTo>
                    <a:pt x="218871" y="437756"/>
                  </a:lnTo>
                  <a:lnTo>
                    <a:pt x="269044" y="431973"/>
                  </a:lnTo>
                  <a:lnTo>
                    <a:pt x="315108" y="415502"/>
                  </a:lnTo>
                  <a:lnTo>
                    <a:pt x="355748" y="389659"/>
                  </a:lnTo>
                  <a:lnTo>
                    <a:pt x="389647" y="355758"/>
                  </a:lnTo>
                  <a:lnTo>
                    <a:pt x="415490" y="315117"/>
                  </a:lnTo>
                  <a:lnTo>
                    <a:pt x="431960" y="269049"/>
                  </a:lnTo>
                  <a:lnTo>
                    <a:pt x="437743" y="218871"/>
                  </a:lnTo>
                  <a:lnTo>
                    <a:pt x="431960" y="168698"/>
                  </a:lnTo>
                  <a:lnTo>
                    <a:pt x="415490" y="122634"/>
                  </a:lnTo>
                  <a:lnTo>
                    <a:pt x="389647" y="81995"/>
                  </a:lnTo>
                  <a:lnTo>
                    <a:pt x="355748" y="48095"/>
                  </a:lnTo>
                  <a:lnTo>
                    <a:pt x="315108" y="22253"/>
                  </a:lnTo>
                  <a:lnTo>
                    <a:pt x="269044" y="5782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08807" y="8793191"/>
              <a:ext cx="210337" cy="235813"/>
            </a:xfrm>
            <a:prstGeom prst="rect">
              <a:avLst/>
            </a:prstGeom>
          </p:spPr>
        </p:pic>
      </p:grpSp>
      <p:sp>
        <p:nvSpPr>
          <p:cNvPr id="73" name="object 73" descr=""/>
          <p:cNvSpPr txBox="1"/>
          <p:nvPr/>
        </p:nvSpPr>
        <p:spPr>
          <a:xfrm>
            <a:off x="5189612" y="9233224"/>
            <a:ext cx="5943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215EAC"/>
                </a:solidFill>
                <a:latin typeface="Tahoma"/>
                <a:cs typeface="Tahoma"/>
              </a:rPr>
              <a:t>Bill</a:t>
            </a:r>
            <a:r>
              <a:rPr dirty="0" sz="800" spc="65">
                <a:solidFill>
                  <a:srgbClr val="215EAC"/>
                </a:solidFill>
                <a:latin typeface="Tahoma"/>
                <a:cs typeface="Tahoma"/>
              </a:rPr>
              <a:t> </a:t>
            </a:r>
            <a:r>
              <a:rPr dirty="0" sz="800" spc="-10">
                <a:solidFill>
                  <a:srgbClr val="215EAC"/>
                </a:solidFill>
                <a:latin typeface="Tahoma"/>
                <a:cs typeface="Tahoma"/>
              </a:rPr>
              <a:t>Splitting</a:t>
            </a:r>
            <a:endParaRPr sz="800">
              <a:latin typeface="Tahoma"/>
              <a:cs typeface="Tahoma"/>
            </a:endParaRPr>
          </a:p>
        </p:txBody>
      </p:sp>
      <p:grpSp>
        <p:nvGrpSpPr>
          <p:cNvPr id="74" name="object 74" descr=""/>
          <p:cNvGrpSpPr/>
          <p:nvPr/>
        </p:nvGrpSpPr>
        <p:grpSpPr>
          <a:xfrm>
            <a:off x="5225303" y="8692226"/>
            <a:ext cx="438150" cy="438150"/>
            <a:chOff x="5225303" y="8692226"/>
            <a:chExt cx="438150" cy="438150"/>
          </a:xfrm>
        </p:grpSpPr>
        <p:sp>
          <p:nvSpPr>
            <p:cNvPr id="75" name="object 75" descr=""/>
            <p:cNvSpPr/>
            <p:nvPr/>
          </p:nvSpPr>
          <p:spPr>
            <a:xfrm>
              <a:off x="5225303" y="8692226"/>
              <a:ext cx="438150" cy="438150"/>
            </a:xfrm>
            <a:custGeom>
              <a:avLst/>
              <a:gdLst/>
              <a:ahLst/>
              <a:cxnLst/>
              <a:rect l="l" t="t" r="r" b="b"/>
              <a:pathLst>
                <a:path w="438150" h="438150">
                  <a:moveTo>
                    <a:pt x="218871" y="0"/>
                  </a:moveTo>
                  <a:lnTo>
                    <a:pt x="168686" y="5780"/>
                  </a:lnTo>
                  <a:lnTo>
                    <a:pt x="122617" y="22246"/>
                  </a:lnTo>
                  <a:lnTo>
                    <a:pt x="81979" y="48083"/>
                  </a:lnTo>
                  <a:lnTo>
                    <a:pt x="48083" y="81979"/>
                  </a:lnTo>
                  <a:lnTo>
                    <a:pt x="22246" y="122617"/>
                  </a:lnTo>
                  <a:lnTo>
                    <a:pt x="5780" y="168686"/>
                  </a:lnTo>
                  <a:lnTo>
                    <a:pt x="0" y="218871"/>
                  </a:lnTo>
                  <a:lnTo>
                    <a:pt x="5780" y="269056"/>
                  </a:lnTo>
                  <a:lnTo>
                    <a:pt x="22246" y="315125"/>
                  </a:lnTo>
                  <a:lnTo>
                    <a:pt x="48083" y="355764"/>
                  </a:lnTo>
                  <a:lnTo>
                    <a:pt x="81979" y="389659"/>
                  </a:lnTo>
                  <a:lnTo>
                    <a:pt x="122617" y="415497"/>
                  </a:lnTo>
                  <a:lnTo>
                    <a:pt x="168686" y="431962"/>
                  </a:lnTo>
                  <a:lnTo>
                    <a:pt x="218871" y="437743"/>
                  </a:lnTo>
                  <a:lnTo>
                    <a:pt x="269056" y="431962"/>
                  </a:lnTo>
                  <a:lnTo>
                    <a:pt x="315125" y="415497"/>
                  </a:lnTo>
                  <a:lnTo>
                    <a:pt x="355764" y="389659"/>
                  </a:lnTo>
                  <a:lnTo>
                    <a:pt x="389659" y="355764"/>
                  </a:lnTo>
                  <a:lnTo>
                    <a:pt x="415497" y="315125"/>
                  </a:lnTo>
                  <a:lnTo>
                    <a:pt x="431962" y="269056"/>
                  </a:lnTo>
                  <a:lnTo>
                    <a:pt x="437743" y="218871"/>
                  </a:lnTo>
                  <a:lnTo>
                    <a:pt x="431962" y="168686"/>
                  </a:lnTo>
                  <a:lnTo>
                    <a:pt x="415497" y="122617"/>
                  </a:lnTo>
                  <a:lnTo>
                    <a:pt x="389659" y="81979"/>
                  </a:lnTo>
                  <a:lnTo>
                    <a:pt x="355764" y="48083"/>
                  </a:lnTo>
                  <a:lnTo>
                    <a:pt x="315125" y="22246"/>
                  </a:lnTo>
                  <a:lnTo>
                    <a:pt x="269056" y="5780"/>
                  </a:lnTo>
                  <a:lnTo>
                    <a:pt x="218871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67422" y="8806693"/>
              <a:ext cx="167848" cy="2088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261491" y="674747"/>
          <a:ext cx="7390765" cy="5828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8590"/>
                <a:gridCol w="1663700"/>
                <a:gridCol w="4232275"/>
              </a:tblGrid>
              <a:tr h="234950">
                <a:tc gridSpan="2"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Processor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5405">
                    <a:lnR w="3175">
                      <a:solidFill>
                        <a:srgbClr val="2362A8"/>
                      </a:solidFill>
                      <a:prstDash val="lgDash"/>
                    </a:lnR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32-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bit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secure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microprocessor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running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a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powerful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Linux-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based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operating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system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5244">
                    <a:lnL w="3175">
                      <a:solidFill>
                        <a:srgbClr val="2362A8"/>
                      </a:solidFill>
                      <a:prstDash val="lgDash"/>
                    </a:lnL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097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Memory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2476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Flash/DDRRAM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937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522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128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MB/64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(up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256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MB/128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MB)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937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33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476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Micro-SD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Socket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810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556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Display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286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24587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3.5”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Color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TFT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LCD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320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480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Pixels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350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Touchscreen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143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2069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4320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dirty="0" sz="800" spc="-7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Card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Reader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Magnetic</a:t>
                      </a:r>
                      <a:r>
                        <a:rPr dirty="0" sz="800" spc="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Stripe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096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9925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7810,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7811,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7813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Triple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track,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bi-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directional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470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Card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(User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Card)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143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7816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ID-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7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1.8V/3V/5V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6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T=0,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T=1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27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3803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Contactless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(Optional)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10922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14443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Type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A,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18092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NFC</a:t>
                      </a:r>
                      <a:endParaRPr sz="800">
                        <a:latin typeface="Lucida Sans"/>
                        <a:cs typeface="Lucida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Mifare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&amp;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Sony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FeliCa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Working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Frequency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13.56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MHz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715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6350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4635">
                <a:tc rowSpan="2">
                  <a:txBody>
                    <a:bodyPr/>
                    <a:lstStyle/>
                    <a:p>
                      <a:pPr marL="105410" marR="448309">
                        <a:lnSpc>
                          <a:spcPct val="131000"/>
                        </a:lnSpc>
                        <a:spcBef>
                          <a:spcPts val="545"/>
                        </a:spcBef>
                      </a:pPr>
                      <a:r>
                        <a:rPr dirty="0" sz="800" spc="-5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Communications </a:t>
                      </a:r>
                      <a:r>
                        <a:rPr dirty="0" sz="800" spc="-7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Interface</a:t>
                      </a:r>
                      <a:r>
                        <a:rPr dirty="0" sz="800" spc="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Options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9215">
                    <a:lnR w="3175">
                      <a:solidFill>
                        <a:srgbClr val="2362A8"/>
                      </a:solidFill>
                      <a:prstDash val="lgDash"/>
                    </a:lnR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Wireless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7112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R="234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Wi-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Fi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L w="3175">
                      <a:solidFill>
                        <a:srgbClr val="2362A8"/>
                      </a:solidFill>
                      <a:prstDash val="lgDash"/>
                    </a:lnL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4320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215">
                    <a:lnR w="3175">
                      <a:solidFill>
                        <a:srgbClr val="2362A8"/>
                      </a:solidFill>
                      <a:prstDash val="lgDash"/>
                    </a:lnR>
                    <a:lnT w="6350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Wired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921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Ethernet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953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025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330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Indicators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29209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LED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-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Contactless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508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No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2544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20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9209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Audio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Buzzer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350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Yes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096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86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Keypad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461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Standard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Keys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7366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15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7366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461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Function Keys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5880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No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858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33045">
                <a:tc gridSpan="2"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Printer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969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127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57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mm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50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mm,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100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mm/sec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969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2729">
                <a:tc gridSpan="2"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Software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778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SDK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KMS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TMS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GDB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CTOS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ISO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8583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Crypto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library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8419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50825">
                <a:tc gridSpan="2"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Crypto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6223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TRNG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1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T’DES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1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RSA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MK/SK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DUKPT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T’DES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DUKPT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4769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4629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7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Power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Supply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4064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Power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Adapter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27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DC</a:t>
                      </a: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9V/4A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27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34950">
                <a:tc gridSpan="2"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65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Dimensions</a:t>
                      </a:r>
                      <a:r>
                        <a:rPr dirty="0" sz="800" spc="3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(mm)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080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190(L)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78(W)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8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x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78(H)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5080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27965">
                <a:tc gridSpan="2"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Weight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43815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800" spc="-4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350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g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191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907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Environment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Operating</a:t>
                      </a:r>
                      <a:r>
                        <a:rPr dirty="0" sz="800" spc="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Temperature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4000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0°C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50°C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873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08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Storage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Temperature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2857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-20°C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70°C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937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2101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Relative</a:t>
                      </a:r>
                      <a:r>
                        <a:rPr dirty="0" sz="800" spc="-1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Humidity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6195">
                    <a:lnL w="3175">
                      <a:solidFill>
                        <a:srgbClr val="2362A8"/>
                      </a:solidFill>
                      <a:prstDash val="lgDash"/>
                    </a:lnL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5%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to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90%</a:t>
                      </a:r>
                      <a:r>
                        <a:rPr dirty="0" sz="800" spc="-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non-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condensing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36195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  <a:tr h="4006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09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10">
                          <a:solidFill>
                            <a:srgbClr val="215EAC"/>
                          </a:solidFill>
                          <a:latin typeface="Arial Black"/>
                          <a:cs typeface="Arial Black"/>
                        </a:rPr>
                        <a:t>Certiﬁcations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17780">
                    <a:lnR w="3175">
                      <a:solidFill>
                        <a:srgbClr val="2362A8"/>
                      </a:solidFill>
                      <a:prstDash val="lgDash"/>
                    </a:lnR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PCI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PTS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4.x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EMV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5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L1/L2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payWave|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PayPass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ExperssPay</a:t>
                      </a:r>
                      <a:r>
                        <a:rPr dirty="0" sz="800" spc="18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D-</a:t>
                      </a:r>
                      <a:r>
                        <a:rPr dirty="0" sz="800" spc="-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PAS</a:t>
                      </a:r>
                      <a:endParaRPr sz="800">
                        <a:latin typeface="Lucida Sans"/>
                        <a:cs typeface="Lucida Sans"/>
                      </a:endParaRPr>
                    </a:p>
                    <a:p>
                      <a:pPr algn="ctr" marR="74930">
                        <a:lnSpc>
                          <a:spcPct val="100000"/>
                        </a:lnSpc>
                      </a:pP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Interac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Flash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J-Speedy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17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FeliCa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UnionPay</a:t>
                      </a:r>
                      <a:r>
                        <a:rPr dirty="0" sz="800" spc="-4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UICS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1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TQM</a:t>
                      </a:r>
                      <a:r>
                        <a:rPr dirty="0" sz="800" spc="-3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22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|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PBOC</a:t>
                      </a:r>
                      <a:r>
                        <a:rPr dirty="0" sz="800" spc="-35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800" spc="-20">
                          <a:solidFill>
                            <a:srgbClr val="215EAC"/>
                          </a:solidFill>
                          <a:latin typeface="Lucida Sans"/>
                          <a:cs typeface="Lucida Sans"/>
                        </a:rPr>
                        <a:t>L1/L2</a:t>
                      </a:r>
                      <a:endParaRPr sz="800">
                        <a:latin typeface="Lucida Sans"/>
                        <a:cs typeface="Lucida Sans"/>
                      </a:endParaRPr>
                    </a:p>
                  </a:txBody>
                  <a:tcPr marL="0" marR="0" marB="0" marT="67310">
                    <a:lnL w="3175">
                      <a:solidFill>
                        <a:srgbClr val="2362A8"/>
                      </a:solidFill>
                      <a:prstDash val="lgDash"/>
                    </a:lnL>
                    <a:lnT w="3175">
                      <a:solidFill>
                        <a:srgbClr val="2362A8"/>
                      </a:solidFill>
                      <a:prstDash val="lgDash"/>
                    </a:lnT>
                    <a:lnB w="3175">
                      <a:solidFill>
                        <a:srgbClr val="2362A8"/>
                      </a:solidFill>
                      <a:prstDash val="lgDash"/>
                    </a:lnB>
                  </a:tcPr>
                </a:tc>
              </a:tr>
            </a:tbl>
          </a:graphicData>
        </a:graphic>
      </p:graphicFrame>
      <p:grpSp>
        <p:nvGrpSpPr>
          <p:cNvPr id="3" name="object 3" descr=""/>
          <p:cNvGrpSpPr/>
          <p:nvPr/>
        </p:nvGrpSpPr>
        <p:grpSpPr>
          <a:xfrm>
            <a:off x="0" y="0"/>
            <a:ext cx="7880984" cy="664845"/>
            <a:chOff x="0" y="0"/>
            <a:chExt cx="7880984" cy="664845"/>
          </a:xfrm>
        </p:grpSpPr>
        <p:sp>
          <p:nvSpPr>
            <p:cNvPr id="4" name="object 4" descr=""/>
            <p:cNvSpPr/>
            <p:nvPr/>
          </p:nvSpPr>
          <p:spPr>
            <a:xfrm>
              <a:off x="4801532" y="0"/>
              <a:ext cx="3079115" cy="664845"/>
            </a:xfrm>
            <a:custGeom>
              <a:avLst/>
              <a:gdLst/>
              <a:ahLst/>
              <a:cxnLst/>
              <a:rect l="l" t="t" r="r" b="b"/>
              <a:pathLst>
                <a:path w="3079115" h="664845">
                  <a:moveTo>
                    <a:pt x="3078868" y="0"/>
                  </a:moveTo>
                  <a:lnTo>
                    <a:pt x="426262" y="0"/>
                  </a:lnTo>
                  <a:lnTo>
                    <a:pt x="0" y="664248"/>
                  </a:lnTo>
                  <a:lnTo>
                    <a:pt x="3078868" y="664248"/>
                  </a:lnTo>
                  <a:lnTo>
                    <a:pt x="3078868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5244465" cy="664845"/>
            </a:xfrm>
            <a:custGeom>
              <a:avLst/>
              <a:gdLst/>
              <a:ahLst/>
              <a:cxnLst/>
              <a:rect l="l" t="t" r="r" b="b"/>
              <a:pathLst>
                <a:path w="5244465" h="664845">
                  <a:moveTo>
                    <a:pt x="5243847" y="0"/>
                  </a:moveTo>
                  <a:lnTo>
                    <a:pt x="0" y="0"/>
                  </a:lnTo>
                  <a:lnTo>
                    <a:pt x="0" y="664248"/>
                  </a:lnTo>
                  <a:lnTo>
                    <a:pt x="4820848" y="664248"/>
                  </a:lnTo>
                  <a:lnTo>
                    <a:pt x="5243847" y="0"/>
                  </a:lnTo>
                  <a:close/>
                </a:path>
              </a:pathLst>
            </a:custGeom>
            <a:solidFill>
              <a:srgbClr val="29ABE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6208936" y="31286"/>
            <a:ext cx="1351915" cy="521334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730250">
              <a:lnSpc>
                <a:spcPct val="100000"/>
              </a:lnSpc>
              <a:spcBef>
                <a:spcPts val="409"/>
              </a:spcBef>
            </a:pPr>
            <a:r>
              <a:rPr dirty="0" sz="1600" spc="-10" b="1">
                <a:solidFill>
                  <a:srgbClr val="FFFFFF"/>
                </a:solidFill>
                <a:latin typeface="Lucida Sans"/>
                <a:cs typeface="Lucida Sans"/>
              </a:rPr>
              <a:t>VL</a:t>
            </a:r>
            <a:r>
              <a:rPr dirty="0" sz="1600" spc="-10">
                <a:solidFill>
                  <a:srgbClr val="FFFFFF"/>
                </a:solidFill>
                <a:latin typeface="Tahoma"/>
                <a:cs typeface="Tahoma"/>
              </a:rPr>
              <a:t>100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1200" spc="-85">
                <a:solidFill>
                  <a:srgbClr val="FFFFFF"/>
                </a:solidFill>
                <a:latin typeface="Arial Black"/>
                <a:cs typeface="Arial Black"/>
              </a:rPr>
              <a:t>Countertop</a:t>
            </a:r>
            <a:r>
              <a:rPr dirty="0" sz="1200" spc="-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95">
                <a:solidFill>
                  <a:srgbClr val="FFFFFF"/>
                </a:solidFill>
                <a:latin typeface="Arial Black"/>
                <a:cs typeface="Arial Black"/>
              </a:rPr>
              <a:t>Series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0935" y="201055"/>
            <a:ext cx="12553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0">
                <a:solidFill>
                  <a:srgbClr val="FFFFFF"/>
                </a:solidFill>
                <a:latin typeface="Arial Black"/>
                <a:cs typeface="Arial Black"/>
              </a:rPr>
              <a:t>Speciﬁcations</a:t>
            </a:r>
            <a:endParaRPr sz="1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 Partner Brochure VL100 092023</dc:title>
  <dcterms:created xsi:type="dcterms:W3CDTF">2024-03-24T17:32:59Z</dcterms:created>
  <dcterms:modified xsi:type="dcterms:W3CDTF">2024-03-24T17:32:59Z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2023-09-25T00:00:00Z</vt:filetime>
  </property>
  <property fmtid="{D5CDD505-2E9C-101B-9397-08002B2CF9AE}" pid="3" name="Creator">
    <vt:lpwstr>Adobe Illustrator 27.8 (Windows)</vt:lpwstr>
  </property>
  <property fmtid="{D5CDD505-2E9C-101B-9397-08002B2CF9AE}" pid="4" name="GTS_PDFXVersion">
    <vt:lpwstr>PDF/X-4</vt:lpwstr>
  </property>
  <property fmtid="{D5CDD505-2E9C-101B-9397-08002B2CF9AE}" pid="5" name="LastSaved">
    <vt:filetime>2024-03-24T00:00:00Z</vt:filetime>
  </property>
  <property fmtid="{D5CDD505-2E9C-101B-9397-08002B2CF9AE}" pid="6" name="Producer">
    <vt:lpwstr>Adobe PDF library 17.00</vt:lpwstr>
  </property>
</Properties>
</file>