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886700" cy="10172700"/>
  <p:notesSz cx="7886700" cy="10172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91502" y="3153537"/>
            <a:ext cx="6703695" cy="2136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6A8E0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83005" y="5696712"/>
            <a:ext cx="5520690" cy="2543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6A8E0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2660"/>
            <a:ext cx="7880400" cy="276096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6A8E0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94335" y="2339721"/>
            <a:ext cx="3430714" cy="67139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61650" y="2339721"/>
            <a:ext cx="3430714" cy="67139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6A8E0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799727" y="4702"/>
            <a:ext cx="3081020" cy="664845"/>
          </a:xfrm>
          <a:custGeom>
            <a:avLst/>
            <a:gdLst/>
            <a:ahLst/>
            <a:cxnLst/>
            <a:rect l="l" t="t" r="r" b="b"/>
            <a:pathLst>
              <a:path w="3081020" h="664845">
                <a:moveTo>
                  <a:pt x="3080613" y="0"/>
                </a:moveTo>
                <a:lnTo>
                  <a:pt x="426262" y="0"/>
                </a:lnTo>
                <a:lnTo>
                  <a:pt x="0" y="664248"/>
                </a:lnTo>
                <a:lnTo>
                  <a:pt x="3080613" y="664248"/>
                </a:lnTo>
                <a:lnTo>
                  <a:pt x="3080613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4702"/>
            <a:ext cx="5242560" cy="664845"/>
          </a:xfrm>
          <a:custGeom>
            <a:avLst/>
            <a:gdLst/>
            <a:ahLst/>
            <a:cxnLst/>
            <a:rect l="l" t="t" r="r" b="b"/>
            <a:pathLst>
              <a:path w="5242560" h="664845">
                <a:moveTo>
                  <a:pt x="5242039" y="0"/>
                </a:moveTo>
                <a:lnTo>
                  <a:pt x="0" y="0"/>
                </a:lnTo>
                <a:lnTo>
                  <a:pt x="0" y="664248"/>
                </a:lnTo>
                <a:lnTo>
                  <a:pt x="4819040" y="664248"/>
                </a:lnTo>
                <a:lnTo>
                  <a:pt x="5242039" y="0"/>
                </a:lnTo>
                <a:close/>
              </a:path>
            </a:pathLst>
          </a:custGeom>
          <a:solidFill>
            <a:srgbClr val="29ABE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9892" y="1607066"/>
            <a:ext cx="4304030" cy="1031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6A8E0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4335" y="2339721"/>
            <a:ext cx="7098030" cy="67139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81478" y="9460611"/>
            <a:ext cx="2523744" cy="508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94335" y="9460611"/>
            <a:ext cx="1813941" cy="508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678424" y="9460611"/>
            <a:ext cx="1813941" cy="508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image" Target="../media/image22.png"/><Relationship Id="rId23" Type="http://schemas.openxmlformats.org/officeDocument/2006/relationships/image" Target="../media/image23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96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pc="-3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pc="-275"/>
              <a:t>Trusted</a:t>
            </a:r>
            <a:r>
              <a:rPr dirty="0" spc="-405"/>
              <a:t> </a:t>
            </a:r>
            <a:r>
              <a:rPr dirty="0" spc="-235"/>
              <a:t>Pin</a:t>
            </a:r>
            <a:r>
              <a:rPr dirty="0" spc="-415"/>
              <a:t> </a:t>
            </a:r>
            <a:r>
              <a:rPr dirty="0" spc="-365"/>
              <a:t>Pad</a:t>
            </a:r>
          </a:p>
          <a:p>
            <a:pPr marL="12700">
              <a:lnSpc>
                <a:spcPts val="3960"/>
              </a:lnSpc>
            </a:pPr>
            <a:r>
              <a:rPr dirty="0" spc="105">
                <a:solidFill>
                  <a:srgbClr val="FFFFFF"/>
                </a:solidFill>
                <a:latin typeface="Tahoma"/>
                <a:cs typeface="Tahoma"/>
              </a:rPr>
              <a:t>Payment</a:t>
            </a:r>
            <a:r>
              <a:rPr dirty="0" spc="-3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pc="55">
                <a:solidFill>
                  <a:srgbClr val="FFFFFF"/>
                </a:solidFill>
                <a:latin typeface="Tahoma"/>
                <a:cs typeface="Tahoma"/>
              </a:rPr>
              <a:t>Solution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319925" y="4347299"/>
            <a:ext cx="1068705" cy="207010"/>
            <a:chOff x="319925" y="4347299"/>
            <a:chExt cx="1068705" cy="20701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9925" y="4360976"/>
              <a:ext cx="141173" cy="19038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135" y="4403026"/>
              <a:ext cx="134137" cy="15093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3564" y="4403028"/>
              <a:ext cx="134391" cy="148336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9989" y="4347299"/>
              <a:ext cx="311237" cy="206667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7865" y="4403037"/>
              <a:ext cx="110426" cy="150926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56235" y="4374782"/>
              <a:ext cx="101053" cy="179184"/>
            </a:xfrm>
            <a:prstGeom prst="rect">
              <a:avLst/>
            </a:prstGeom>
          </p:spPr>
        </p:pic>
      </p:grpSp>
      <p:grpSp>
        <p:nvGrpSpPr>
          <p:cNvPr id="10" name="object 10" descr=""/>
          <p:cNvGrpSpPr/>
          <p:nvPr/>
        </p:nvGrpSpPr>
        <p:grpSpPr>
          <a:xfrm>
            <a:off x="0" y="0"/>
            <a:ext cx="7880984" cy="4509135"/>
            <a:chOff x="0" y="0"/>
            <a:chExt cx="7880984" cy="4509135"/>
          </a:xfrm>
        </p:grpSpPr>
        <p:sp>
          <p:nvSpPr>
            <p:cNvPr id="11" name="object 11" descr=""/>
            <p:cNvSpPr/>
            <p:nvPr/>
          </p:nvSpPr>
          <p:spPr>
            <a:xfrm>
              <a:off x="0" y="912661"/>
              <a:ext cx="4721860" cy="448309"/>
            </a:xfrm>
            <a:custGeom>
              <a:avLst/>
              <a:gdLst/>
              <a:ahLst/>
              <a:cxnLst/>
              <a:rect l="l" t="t" r="r" b="b"/>
              <a:pathLst>
                <a:path w="4721860" h="448309">
                  <a:moveTo>
                    <a:pt x="4721517" y="0"/>
                  </a:moveTo>
                  <a:lnTo>
                    <a:pt x="0" y="0"/>
                  </a:lnTo>
                  <a:lnTo>
                    <a:pt x="0" y="448208"/>
                  </a:lnTo>
                  <a:lnTo>
                    <a:pt x="4322025" y="448208"/>
                  </a:lnTo>
                  <a:lnTo>
                    <a:pt x="4721517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2731" y="1041767"/>
              <a:ext cx="173316" cy="190385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490004" y="1041666"/>
              <a:ext cx="118110" cy="190500"/>
            </a:xfrm>
            <a:custGeom>
              <a:avLst/>
              <a:gdLst/>
              <a:ahLst/>
              <a:cxnLst/>
              <a:rect l="l" t="t" r="r" b="b"/>
              <a:pathLst>
                <a:path w="118109" h="190500">
                  <a:moveTo>
                    <a:pt x="117589" y="157480"/>
                  </a:moveTo>
                  <a:lnTo>
                    <a:pt x="40373" y="157480"/>
                  </a:lnTo>
                  <a:lnTo>
                    <a:pt x="40373" y="0"/>
                  </a:lnTo>
                  <a:lnTo>
                    <a:pt x="0" y="0"/>
                  </a:lnTo>
                  <a:lnTo>
                    <a:pt x="0" y="157480"/>
                  </a:lnTo>
                  <a:lnTo>
                    <a:pt x="0" y="190500"/>
                  </a:lnTo>
                  <a:lnTo>
                    <a:pt x="117589" y="190500"/>
                  </a:lnTo>
                  <a:lnTo>
                    <a:pt x="117589" y="157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7921" y="1055897"/>
              <a:ext cx="108267" cy="179197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3159" y="1055896"/>
              <a:ext cx="117571" cy="179197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9975" y="1055896"/>
              <a:ext cx="117571" cy="179197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01997" y="0"/>
              <a:ext cx="3278403" cy="4508905"/>
            </a:xfrm>
            <a:prstGeom prst="rect">
              <a:avLst/>
            </a:prstGeom>
          </p:spPr>
        </p:pic>
      </p:grpSp>
      <p:grpSp>
        <p:nvGrpSpPr>
          <p:cNvPr id="18" name="object 18" descr=""/>
          <p:cNvGrpSpPr/>
          <p:nvPr/>
        </p:nvGrpSpPr>
        <p:grpSpPr>
          <a:xfrm>
            <a:off x="316703" y="7787892"/>
            <a:ext cx="1133475" cy="193675"/>
            <a:chOff x="316703" y="7787892"/>
            <a:chExt cx="1133475" cy="193675"/>
          </a:xfrm>
        </p:grpSpPr>
        <p:sp>
          <p:nvSpPr>
            <p:cNvPr id="19" name="object 19" descr=""/>
            <p:cNvSpPr/>
            <p:nvPr/>
          </p:nvSpPr>
          <p:spPr>
            <a:xfrm>
              <a:off x="316699" y="7787894"/>
              <a:ext cx="109220" cy="190500"/>
            </a:xfrm>
            <a:custGeom>
              <a:avLst/>
              <a:gdLst/>
              <a:ahLst/>
              <a:cxnLst/>
              <a:rect l="l" t="t" r="r" b="b"/>
              <a:pathLst>
                <a:path w="109220" h="190500">
                  <a:moveTo>
                    <a:pt x="10911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82550"/>
                  </a:lnTo>
                  <a:lnTo>
                    <a:pt x="0" y="115570"/>
                  </a:lnTo>
                  <a:lnTo>
                    <a:pt x="0" y="190500"/>
                  </a:lnTo>
                  <a:lnTo>
                    <a:pt x="39712" y="190500"/>
                  </a:lnTo>
                  <a:lnTo>
                    <a:pt x="39712" y="115570"/>
                  </a:lnTo>
                  <a:lnTo>
                    <a:pt x="104305" y="115570"/>
                  </a:lnTo>
                  <a:lnTo>
                    <a:pt x="104305" y="82550"/>
                  </a:lnTo>
                  <a:lnTo>
                    <a:pt x="39712" y="82550"/>
                  </a:lnTo>
                  <a:lnTo>
                    <a:pt x="39712" y="33020"/>
                  </a:lnTo>
                  <a:lnTo>
                    <a:pt x="109118" y="33020"/>
                  </a:lnTo>
                  <a:lnTo>
                    <a:pt x="109118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1087" y="7830054"/>
              <a:ext cx="134137" cy="150939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7882" y="7829795"/>
              <a:ext cx="129832" cy="151206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3893" y="7801810"/>
              <a:ext cx="101053" cy="179184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3588" y="7832799"/>
              <a:ext cx="134391" cy="148196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69662" y="7830054"/>
              <a:ext cx="246383" cy="150939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39486" y="7830064"/>
              <a:ext cx="110426" cy="150926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/>
          <p:nvPr/>
        </p:nvSpPr>
        <p:spPr>
          <a:xfrm>
            <a:off x="506027" y="4968926"/>
            <a:ext cx="3101340" cy="808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10">
                <a:solidFill>
                  <a:srgbClr val="29ABE2"/>
                </a:solidFill>
                <a:latin typeface="Tahoma"/>
                <a:cs typeface="Tahoma"/>
              </a:rPr>
              <a:t>User-friendly</a:t>
            </a:r>
            <a:r>
              <a:rPr dirty="0" sz="1000" spc="10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50">
                <a:solidFill>
                  <a:srgbClr val="29ABE2"/>
                </a:solidFill>
                <a:latin typeface="Tahoma"/>
                <a:cs typeface="Tahoma"/>
              </a:rPr>
              <a:t>and</a:t>
            </a:r>
            <a:r>
              <a:rPr dirty="0" sz="1000" spc="10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10">
                <a:solidFill>
                  <a:srgbClr val="29ABE2"/>
                </a:solidFill>
                <a:latin typeface="Tahoma"/>
                <a:cs typeface="Tahoma"/>
              </a:rPr>
              <a:t>Intuitive</a:t>
            </a:r>
            <a:r>
              <a:rPr dirty="0" sz="1000" spc="10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-10">
                <a:solidFill>
                  <a:srgbClr val="29ABE2"/>
                </a:solidFill>
                <a:latin typeface="Tahoma"/>
                <a:cs typeface="Tahoma"/>
              </a:rPr>
              <a:t>Experience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650"/>
              </a:spcBef>
            </a:pP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Enjoy a user-friendly</a:t>
            </a:r>
            <a:r>
              <a:rPr dirty="0" sz="900" spc="2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experience with a</a:t>
            </a:r>
            <a:r>
              <a:rPr dirty="0" sz="900" spc="2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spacious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touchscreen</a:t>
            </a:r>
            <a:r>
              <a:rPr dirty="0" sz="900" spc="-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display</a:t>
            </a:r>
            <a:r>
              <a:rPr dirty="0" sz="900" spc="-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on</a:t>
            </a:r>
            <a:r>
              <a:rPr dirty="0" sz="900" spc="-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our</a:t>
            </a:r>
            <a:r>
              <a:rPr dirty="0" sz="900" spc="-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intuitive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interface.</a:t>
            </a:r>
            <a:r>
              <a:rPr dirty="0" sz="900" spc="-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The</a:t>
            </a:r>
            <a:r>
              <a:rPr dirty="0" sz="900" spc="-1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VL300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oﬀers</a:t>
            </a:r>
            <a:r>
              <a:rPr dirty="0" sz="900" spc="10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enhanced</a:t>
            </a:r>
            <a:r>
              <a:rPr dirty="0" sz="900" spc="10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visibility</a:t>
            </a:r>
            <a:r>
              <a:rPr dirty="0" sz="900" spc="1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in</a:t>
            </a:r>
            <a:r>
              <a:rPr dirty="0" sz="900" spc="10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dimly</a:t>
            </a:r>
            <a:r>
              <a:rPr dirty="0" sz="900" spc="1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lit</a:t>
            </a:r>
            <a:r>
              <a:rPr dirty="0" sz="900" spc="10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environments</a:t>
            </a:r>
            <a:endParaRPr sz="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with</a:t>
            </a:r>
            <a:r>
              <a:rPr dirty="0" sz="900" spc="9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backlit</a:t>
            </a:r>
            <a:r>
              <a:rPr dirty="0" sz="900" spc="9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keys,</a:t>
            </a:r>
            <a:r>
              <a:rPr dirty="0" sz="900" spc="9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providing</a:t>
            </a:r>
            <a:r>
              <a:rPr dirty="0" sz="900" spc="9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a</a:t>
            </a:r>
            <a:r>
              <a:rPr dirty="0" sz="900" spc="9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user-friendly</a:t>
            </a:r>
            <a:r>
              <a:rPr dirty="0" sz="900" spc="9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experience.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4114818" y="4968926"/>
            <a:ext cx="3199130" cy="809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00"/>
              </a:spcBef>
            </a:pPr>
            <a:r>
              <a:rPr dirty="0" sz="1000" spc="20">
                <a:solidFill>
                  <a:srgbClr val="29ABE2"/>
                </a:solidFill>
                <a:latin typeface="Tahoma"/>
                <a:cs typeface="Tahoma"/>
              </a:rPr>
              <a:t>Enhanced</a:t>
            </a:r>
            <a:r>
              <a:rPr dirty="0" sz="1000" spc="120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29ABE2"/>
                </a:solidFill>
                <a:latin typeface="Tahoma"/>
                <a:cs typeface="Tahoma"/>
              </a:rPr>
              <a:t>Payment</a:t>
            </a:r>
            <a:r>
              <a:rPr dirty="0" sz="1000" spc="12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-10">
                <a:solidFill>
                  <a:srgbClr val="29ABE2"/>
                </a:solidFill>
                <a:latin typeface="Tahoma"/>
                <a:cs typeface="Tahoma"/>
              </a:rPr>
              <a:t>Security</a:t>
            </a:r>
            <a:endParaRPr sz="1000">
              <a:latin typeface="Tahoma"/>
              <a:cs typeface="Tahoma"/>
            </a:endParaRPr>
          </a:p>
          <a:p>
            <a:pPr algn="just" marL="12700" marR="5080">
              <a:lnSpc>
                <a:spcPct val="100000"/>
              </a:lnSpc>
              <a:spcBef>
                <a:spcPts val="650"/>
              </a:spcBef>
            </a:pP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Provide</a:t>
            </a:r>
            <a:r>
              <a:rPr dirty="0" sz="900" spc="9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your</a:t>
            </a:r>
            <a:r>
              <a:rPr dirty="0" sz="900" spc="9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customers</a:t>
            </a:r>
            <a:r>
              <a:rPr dirty="0" sz="900" spc="9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heightened</a:t>
            </a:r>
            <a:r>
              <a:rPr dirty="0" sz="900" spc="9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security</a:t>
            </a:r>
            <a:r>
              <a:rPr dirty="0" sz="900" spc="9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features</a:t>
            </a:r>
            <a:r>
              <a:rPr dirty="0" sz="900" spc="9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20">
                <a:solidFill>
                  <a:srgbClr val="636569"/>
                </a:solidFill>
                <a:latin typeface="Tahoma"/>
                <a:cs typeface="Tahoma"/>
              </a:rPr>
              <a:t>with 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our</a:t>
            </a:r>
            <a:r>
              <a:rPr dirty="0" sz="900" spc="7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enhanced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pin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pad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technology,</a:t>
            </a:r>
            <a:r>
              <a:rPr dirty="0" sz="900" spc="7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providing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an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extra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layer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of</a:t>
            </a:r>
            <a:r>
              <a:rPr dirty="0" sz="900" spc="1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protection</a:t>
            </a:r>
            <a:r>
              <a:rPr dirty="0" sz="900" spc="1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during</a:t>
            </a:r>
            <a:r>
              <a:rPr dirty="0" sz="900" spc="1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the</a:t>
            </a:r>
            <a:r>
              <a:rPr dirty="0" sz="900" spc="1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PIN</a:t>
            </a:r>
            <a:r>
              <a:rPr dirty="0" sz="900" spc="1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entry</a:t>
            </a:r>
            <a:r>
              <a:rPr dirty="0" sz="900" spc="1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process.</a:t>
            </a:r>
            <a:r>
              <a:rPr dirty="0" sz="900" spc="1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The</a:t>
            </a:r>
            <a:r>
              <a:rPr dirty="0" sz="900" spc="1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PCI-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PTS</a:t>
            </a:r>
            <a:r>
              <a:rPr dirty="0" sz="900" spc="1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25">
                <a:solidFill>
                  <a:srgbClr val="636569"/>
                </a:solidFill>
                <a:latin typeface="Tahoma"/>
                <a:cs typeface="Tahoma"/>
              </a:rPr>
              <a:t>5.0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ensures</a:t>
            </a:r>
            <a:r>
              <a:rPr dirty="0" sz="900" spc="6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customer</a:t>
            </a:r>
            <a:r>
              <a:rPr dirty="0" sz="900" spc="7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security.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506027" y="6251790"/>
            <a:ext cx="3192145" cy="84328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dirty="0" sz="1000" spc="50">
                <a:solidFill>
                  <a:srgbClr val="29ABE2"/>
                </a:solidFill>
                <a:latin typeface="Tahoma"/>
                <a:cs typeface="Tahoma"/>
              </a:rPr>
              <a:t>Customer</a:t>
            </a:r>
            <a:r>
              <a:rPr dirty="0" sz="1000" spc="2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10">
                <a:solidFill>
                  <a:srgbClr val="29ABE2"/>
                </a:solidFill>
                <a:latin typeface="Tahoma"/>
                <a:cs typeface="Tahoma"/>
              </a:rPr>
              <a:t>Feedback</a:t>
            </a:r>
            <a:r>
              <a:rPr dirty="0" sz="1000" spc="2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50">
                <a:solidFill>
                  <a:srgbClr val="29ABE2"/>
                </a:solidFill>
                <a:latin typeface="Tahoma"/>
                <a:cs typeface="Tahoma"/>
              </a:rPr>
              <a:t>&amp;</a:t>
            </a:r>
            <a:r>
              <a:rPr dirty="0" sz="1000" spc="2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-10">
                <a:solidFill>
                  <a:srgbClr val="29ABE2"/>
                </a:solidFill>
                <a:latin typeface="Tahoma"/>
                <a:cs typeface="Tahoma"/>
              </a:rPr>
              <a:t>Satisfaction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434"/>
              </a:spcBef>
            </a:pP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Utilize</a:t>
            </a:r>
            <a:r>
              <a:rPr dirty="0" sz="900" spc="8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our</a:t>
            </a:r>
            <a:r>
              <a:rPr dirty="0" sz="900" spc="9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integrated</a:t>
            </a:r>
            <a:r>
              <a:rPr dirty="0" sz="900" spc="9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built-in</a:t>
            </a:r>
            <a:r>
              <a:rPr dirty="0" sz="900" spc="8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customer</a:t>
            </a:r>
            <a:r>
              <a:rPr dirty="0" sz="900" spc="9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feedback</a:t>
            </a:r>
            <a:r>
              <a:rPr dirty="0" sz="900" spc="9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rating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system</a:t>
            </a:r>
            <a:r>
              <a:rPr dirty="0" sz="900" spc="1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for</a:t>
            </a:r>
            <a:r>
              <a:rPr dirty="0" sz="900" spc="1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insights</a:t>
            </a:r>
            <a:r>
              <a:rPr dirty="0" sz="900" spc="10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to</a:t>
            </a:r>
            <a:r>
              <a:rPr dirty="0" sz="900" spc="1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reﬁne</a:t>
            </a:r>
            <a:r>
              <a:rPr dirty="0" sz="900" spc="1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services</a:t>
            </a:r>
            <a:r>
              <a:rPr dirty="0" sz="900" spc="10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and</a:t>
            </a:r>
            <a:r>
              <a:rPr dirty="0" sz="900" spc="1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increase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customer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satisfaction.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Elevate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your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service</a:t>
            </a:r>
            <a:r>
              <a:rPr dirty="0" sz="900" spc="3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excellence,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25">
                <a:solidFill>
                  <a:srgbClr val="636569"/>
                </a:solidFill>
                <a:latin typeface="Tahoma"/>
                <a:cs typeface="Tahoma"/>
              </a:rPr>
              <a:t>one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feedback</a:t>
            </a:r>
            <a:r>
              <a:rPr dirty="0" sz="900" spc="4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survey</a:t>
            </a:r>
            <a:r>
              <a:rPr dirty="0" sz="900" spc="4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at</a:t>
            </a:r>
            <a:r>
              <a:rPr dirty="0" sz="900" spc="4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a</a:t>
            </a:r>
            <a:r>
              <a:rPr dirty="0" sz="900" spc="4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time.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4114830" y="6313030"/>
            <a:ext cx="3205480" cy="9467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20">
                <a:solidFill>
                  <a:srgbClr val="29ABE2"/>
                </a:solidFill>
                <a:latin typeface="Tahoma"/>
                <a:cs typeface="Tahoma"/>
              </a:rPr>
              <a:t>Secure</a:t>
            </a:r>
            <a:r>
              <a:rPr dirty="0" sz="1000" spc="8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50">
                <a:solidFill>
                  <a:srgbClr val="29ABE2"/>
                </a:solidFill>
                <a:latin typeface="Tahoma"/>
                <a:cs typeface="Tahoma"/>
              </a:rPr>
              <a:t>and</a:t>
            </a:r>
            <a:r>
              <a:rPr dirty="0" sz="1000" spc="8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29ABE2"/>
                </a:solidFill>
                <a:latin typeface="Tahoma"/>
                <a:cs typeface="Tahoma"/>
              </a:rPr>
              <a:t>Convenient</a:t>
            </a:r>
            <a:r>
              <a:rPr dirty="0" sz="1000" spc="90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29ABE2"/>
                </a:solidFill>
                <a:latin typeface="Tahoma"/>
                <a:cs typeface="Tahoma"/>
              </a:rPr>
              <a:t>Contactless</a:t>
            </a:r>
            <a:r>
              <a:rPr dirty="0" sz="1000" spc="8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-10">
                <a:solidFill>
                  <a:srgbClr val="29ABE2"/>
                </a:solidFill>
                <a:latin typeface="Tahoma"/>
                <a:cs typeface="Tahoma"/>
              </a:rPr>
              <a:t>Payments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650"/>
              </a:spcBef>
            </a:pP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Embrace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the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future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of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payments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with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advanced</a:t>
            </a:r>
            <a:r>
              <a:rPr dirty="0" sz="900" spc="6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25">
                <a:solidFill>
                  <a:srgbClr val="636569"/>
                </a:solidFill>
                <a:latin typeface="Tahoma"/>
                <a:cs typeface="Tahoma"/>
              </a:rPr>
              <a:t>EMV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technology,</a:t>
            </a:r>
            <a:r>
              <a:rPr dirty="0" sz="900" spc="9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ensuring</a:t>
            </a:r>
            <a:r>
              <a:rPr dirty="0" sz="900" spc="8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utmost</a:t>
            </a:r>
            <a:r>
              <a:rPr dirty="0" sz="900" spc="9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security</a:t>
            </a:r>
            <a:r>
              <a:rPr dirty="0" sz="900" spc="9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for</a:t>
            </a:r>
            <a:r>
              <a:rPr dirty="0" sz="900" spc="9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transactions.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Choose 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from</a:t>
            </a:r>
            <a:r>
              <a:rPr dirty="0" sz="900" spc="2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swipe,</a:t>
            </a:r>
            <a:r>
              <a:rPr dirty="0" sz="900" spc="2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tap,</a:t>
            </a:r>
            <a:r>
              <a:rPr dirty="0" sz="900" spc="2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and dip</a:t>
            </a:r>
            <a:r>
              <a:rPr dirty="0" sz="900" spc="2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card</a:t>
            </a:r>
            <a:r>
              <a:rPr dirty="0" sz="900" spc="2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payment</a:t>
            </a:r>
            <a:r>
              <a:rPr dirty="0" sz="900" spc="2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options,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accompanied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by</a:t>
            </a:r>
            <a:r>
              <a:rPr dirty="0" sz="900" spc="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a</a:t>
            </a:r>
            <a:r>
              <a:rPr dirty="0" sz="900" spc="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secure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digital</a:t>
            </a:r>
            <a:r>
              <a:rPr dirty="0" sz="900" spc="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signature</a:t>
            </a:r>
            <a:r>
              <a:rPr dirty="0" sz="900" spc="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capture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feature,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making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payments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safe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and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convenient.</a:t>
            </a:r>
            <a:endParaRPr sz="900">
              <a:latin typeface="Tahoma"/>
              <a:cs typeface="Tahoma"/>
            </a:endParaRPr>
          </a:p>
        </p:txBody>
      </p:sp>
      <p:grpSp>
        <p:nvGrpSpPr>
          <p:cNvPr id="30" name="object 30" descr=""/>
          <p:cNvGrpSpPr/>
          <p:nvPr/>
        </p:nvGrpSpPr>
        <p:grpSpPr>
          <a:xfrm>
            <a:off x="6694278" y="8472452"/>
            <a:ext cx="438150" cy="438150"/>
            <a:chOff x="6694278" y="8472452"/>
            <a:chExt cx="438150" cy="438150"/>
          </a:xfrm>
        </p:grpSpPr>
        <p:sp>
          <p:nvSpPr>
            <p:cNvPr id="31" name="object 31" descr=""/>
            <p:cNvSpPr/>
            <p:nvPr/>
          </p:nvSpPr>
          <p:spPr>
            <a:xfrm>
              <a:off x="6694278" y="84724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810799" y="8572208"/>
              <a:ext cx="204698" cy="238239"/>
            </a:xfrm>
            <a:prstGeom prst="rect">
              <a:avLst/>
            </a:prstGeom>
          </p:spPr>
        </p:pic>
      </p:grpSp>
      <p:grpSp>
        <p:nvGrpSpPr>
          <p:cNvPr id="33" name="object 33" descr=""/>
          <p:cNvGrpSpPr/>
          <p:nvPr/>
        </p:nvGrpSpPr>
        <p:grpSpPr>
          <a:xfrm>
            <a:off x="739551" y="8472452"/>
            <a:ext cx="438150" cy="438150"/>
            <a:chOff x="739551" y="8472452"/>
            <a:chExt cx="438150" cy="438150"/>
          </a:xfrm>
        </p:grpSpPr>
        <p:sp>
          <p:nvSpPr>
            <p:cNvPr id="34" name="object 34" descr=""/>
            <p:cNvSpPr/>
            <p:nvPr/>
          </p:nvSpPr>
          <p:spPr>
            <a:xfrm>
              <a:off x="739551" y="84724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83550" y="8586910"/>
              <a:ext cx="149743" cy="208817"/>
            </a:xfrm>
            <a:prstGeom prst="rect">
              <a:avLst/>
            </a:prstGeom>
          </p:spPr>
        </p:pic>
      </p:grpSp>
      <p:sp>
        <p:nvSpPr>
          <p:cNvPr id="36" name="object 36" descr=""/>
          <p:cNvSpPr txBox="1"/>
          <p:nvPr/>
        </p:nvSpPr>
        <p:spPr>
          <a:xfrm>
            <a:off x="449977" y="9008009"/>
            <a:ext cx="101790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8415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360AC"/>
                </a:solidFill>
                <a:latin typeface="Tahoma"/>
                <a:cs typeface="Tahoma"/>
              </a:rPr>
              <a:t>Large</a:t>
            </a:r>
            <a:r>
              <a:rPr dirty="0" sz="800" spc="50">
                <a:solidFill>
                  <a:srgbClr val="2360AC"/>
                </a:solidFill>
                <a:latin typeface="Tahoma"/>
                <a:cs typeface="Tahoma"/>
              </a:rPr>
              <a:t> </a:t>
            </a:r>
            <a:r>
              <a:rPr dirty="0" sz="800">
                <a:solidFill>
                  <a:srgbClr val="2360AC"/>
                </a:solidFill>
                <a:latin typeface="Tahoma"/>
                <a:cs typeface="Tahoma"/>
              </a:rPr>
              <a:t>Scale</a:t>
            </a:r>
            <a:r>
              <a:rPr dirty="0" sz="800" spc="50">
                <a:solidFill>
                  <a:srgbClr val="2360AC"/>
                </a:solidFill>
                <a:latin typeface="Tahoma"/>
                <a:cs typeface="Tahoma"/>
              </a:rPr>
              <a:t> </a:t>
            </a:r>
            <a:r>
              <a:rPr dirty="0" sz="800" spc="-20">
                <a:solidFill>
                  <a:srgbClr val="2360AC"/>
                </a:solidFill>
                <a:latin typeface="Tahoma"/>
                <a:cs typeface="Tahoma"/>
              </a:rPr>
              <a:t>3.5”</a:t>
            </a:r>
            <a:endParaRPr sz="8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800" spc="10">
                <a:solidFill>
                  <a:srgbClr val="2360AC"/>
                </a:solidFill>
                <a:latin typeface="Tahoma"/>
                <a:cs typeface="Tahoma"/>
              </a:rPr>
              <a:t>Touchscreen</a:t>
            </a:r>
            <a:r>
              <a:rPr dirty="0" sz="800" spc="160">
                <a:solidFill>
                  <a:srgbClr val="2360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360AC"/>
                </a:solidFill>
                <a:latin typeface="Tahoma"/>
                <a:cs typeface="Tahoma"/>
              </a:rPr>
              <a:t>Display</a:t>
            </a:r>
            <a:endParaRPr sz="800">
              <a:latin typeface="Tahoma"/>
              <a:cs typeface="Tahoma"/>
            </a:endParaRPr>
          </a:p>
        </p:txBody>
      </p:sp>
      <p:sp>
        <p:nvSpPr>
          <p:cNvPr id="37" name="object 37" descr=""/>
          <p:cNvSpPr/>
          <p:nvPr/>
        </p:nvSpPr>
        <p:spPr>
          <a:xfrm>
            <a:off x="0" y="9816960"/>
            <a:ext cx="7880984" cy="349885"/>
          </a:xfrm>
          <a:custGeom>
            <a:avLst/>
            <a:gdLst/>
            <a:ahLst/>
            <a:cxnLst/>
            <a:rect l="l" t="t" r="r" b="b"/>
            <a:pathLst>
              <a:path w="7880984" h="349884">
                <a:moveTo>
                  <a:pt x="7880401" y="0"/>
                </a:moveTo>
                <a:lnTo>
                  <a:pt x="7880401" y="349440"/>
                </a:lnTo>
                <a:lnTo>
                  <a:pt x="0" y="349440"/>
                </a:lnTo>
                <a:lnTo>
                  <a:pt x="0" y="0"/>
                </a:lnTo>
                <a:lnTo>
                  <a:pt x="7880401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/>
          <p:nvPr/>
        </p:nvSpPr>
        <p:spPr>
          <a:xfrm>
            <a:off x="292722" y="8112022"/>
            <a:ext cx="1617345" cy="0"/>
          </a:xfrm>
          <a:custGeom>
            <a:avLst/>
            <a:gdLst/>
            <a:ahLst/>
            <a:cxnLst/>
            <a:rect l="l" t="t" r="r" b="b"/>
            <a:pathLst>
              <a:path w="1617345" h="0">
                <a:moveTo>
                  <a:pt x="0" y="0"/>
                </a:moveTo>
                <a:lnTo>
                  <a:pt x="1617027" y="0"/>
                </a:lnTo>
              </a:path>
            </a:pathLst>
          </a:custGeom>
          <a:ln w="12700">
            <a:solidFill>
              <a:srgbClr val="29ABE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/>
          <p:nvPr/>
        </p:nvSpPr>
        <p:spPr>
          <a:xfrm>
            <a:off x="319929" y="4684433"/>
            <a:ext cx="1617345" cy="0"/>
          </a:xfrm>
          <a:custGeom>
            <a:avLst/>
            <a:gdLst/>
            <a:ahLst/>
            <a:cxnLst/>
            <a:rect l="l" t="t" r="r" b="b"/>
            <a:pathLst>
              <a:path w="1617345" h="0">
                <a:moveTo>
                  <a:pt x="0" y="0"/>
                </a:moveTo>
                <a:lnTo>
                  <a:pt x="1617027" y="0"/>
                </a:lnTo>
              </a:path>
            </a:pathLst>
          </a:custGeom>
          <a:ln w="12700">
            <a:solidFill>
              <a:srgbClr val="29ABE2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0" name="object 40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939522" y="5017518"/>
            <a:ext cx="129159" cy="115187"/>
          </a:xfrm>
          <a:prstGeom prst="rect">
            <a:avLst/>
          </a:prstGeom>
        </p:spPr>
      </p:pic>
      <p:sp>
        <p:nvSpPr>
          <p:cNvPr id="41" name="object 41" descr=""/>
          <p:cNvSpPr txBox="1"/>
          <p:nvPr/>
        </p:nvSpPr>
        <p:spPr>
          <a:xfrm>
            <a:off x="289880" y="2801541"/>
            <a:ext cx="3913504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20">
                <a:solidFill>
                  <a:srgbClr val="FFFFFF"/>
                </a:solidFill>
                <a:latin typeface="Tahoma"/>
                <a:cs typeface="Tahoma"/>
              </a:rPr>
              <a:t>Eﬀortlessly</a:t>
            </a:r>
            <a:r>
              <a:rPr dirty="0" sz="1000" spc="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FFFFFF"/>
                </a:solidFill>
                <a:latin typeface="Tahoma"/>
                <a:cs typeface="Tahoma"/>
              </a:rPr>
              <a:t>accept</a:t>
            </a:r>
            <a:r>
              <a:rPr dirty="0" sz="1000" spc="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FFFFFF"/>
                </a:solidFill>
                <a:latin typeface="Tahoma"/>
                <a:cs typeface="Tahoma"/>
              </a:rPr>
              <a:t>payments</a:t>
            </a:r>
            <a:r>
              <a:rPr dirty="0" sz="1000" spc="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FFFFFF"/>
                </a:solidFill>
                <a:latin typeface="Tahoma"/>
                <a:cs typeface="Tahoma"/>
              </a:rPr>
              <a:t>with</a:t>
            </a:r>
            <a:r>
              <a:rPr dirty="0" sz="1000" spc="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z="1000" spc="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10">
                <a:solidFill>
                  <a:srgbClr val="FFFFFF"/>
                </a:solidFill>
                <a:latin typeface="Tahoma"/>
                <a:cs typeface="Tahoma"/>
              </a:rPr>
              <a:t>VL300,</a:t>
            </a:r>
            <a:r>
              <a:rPr dirty="0" sz="1000" spc="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1000" spc="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FFFFFF"/>
                </a:solidFill>
                <a:latin typeface="Tahoma"/>
                <a:cs typeface="Tahoma"/>
              </a:rPr>
              <a:t>seamless,</a:t>
            </a:r>
            <a:r>
              <a:rPr dirty="0" sz="1000" spc="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Tahoma"/>
                <a:cs typeface="Tahoma"/>
              </a:rPr>
              <a:t>reliable </a:t>
            </a:r>
            <a:r>
              <a:rPr dirty="0" sz="1000" spc="50">
                <a:solidFill>
                  <a:srgbClr val="FFFFFF"/>
                </a:solidFill>
                <a:latin typeface="Tahoma"/>
                <a:cs typeface="Tahoma"/>
              </a:rPr>
              <a:t>solution</a:t>
            </a:r>
            <a:r>
              <a:rPr dirty="0" sz="1000" spc="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50">
                <a:solidFill>
                  <a:srgbClr val="FFFFFF"/>
                </a:solidFill>
                <a:latin typeface="Tahoma"/>
                <a:cs typeface="Tahoma"/>
              </a:rPr>
              <a:t>for</a:t>
            </a:r>
            <a:r>
              <a:rPr dirty="0" sz="1000" spc="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>
                <a:solidFill>
                  <a:srgbClr val="FFFFFF"/>
                </a:solidFill>
                <a:latin typeface="Tahoma"/>
                <a:cs typeface="Tahoma"/>
              </a:rPr>
              <a:t>growing</a:t>
            </a:r>
            <a:r>
              <a:rPr dirty="0" sz="1000" spc="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Tahoma"/>
                <a:cs typeface="Tahoma"/>
              </a:rPr>
              <a:t>businesses.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5090157" y="9008009"/>
            <a:ext cx="82105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6535" marR="5080" indent="-20447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360AC"/>
                </a:solidFill>
                <a:latin typeface="Tahoma"/>
                <a:cs typeface="Tahoma"/>
              </a:rPr>
              <a:t>Digital</a:t>
            </a:r>
            <a:r>
              <a:rPr dirty="0" sz="800" spc="130">
                <a:solidFill>
                  <a:srgbClr val="2360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360AC"/>
                </a:solidFill>
                <a:latin typeface="Tahoma"/>
                <a:cs typeface="Tahoma"/>
              </a:rPr>
              <a:t>Signature Capture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43" name="object 43" descr=""/>
          <p:cNvGrpSpPr/>
          <p:nvPr/>
        </p:nvGrpSpPr>
        <p:grpSpPr>
          <a:xfrm>
            <a:off x="5294589" y="8472452"/>
            <a:ext cx="438150" cy="438150"/>
            <a:chOff x="5294589" y="8472452"/>
            <a:chExt cx="438150" cy="438150"/>
          </a:xfrm>
        </p:grpSpPr>
        <p:sp>
          <p:nvSpPr>
            <p:cNvPr id="44" name="object 44" descr=""/>
            <p:cNvSpPr/>
            <p:nvPr/>
          </p:nvSpPr>
          <p:spPr>
            <a:xfrm>
              <a:off x="5294589" y="84724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98" y="5782"/>
                  </a:lnTo>
                  <a:lnTo>
                    <a:pt x="122634" y="22253"/>
                  </a:lnTo>
                  <a:lnTo>
                    <a:pt x="81995" y="48095"/>
                  </a:lnTo>
                  <a:lnTo>
                    <a:pt x="48095" y="81995"/>
                  </a:lnTo>
                  <a:lnTo>
                    <a:pt x="22253" y="122634"/>
                  </a:lnTo>
                  <a:lnTo>
                    <a:pt x="5782" y="168698"/>
                  </a:lnTo>
                  <a:lnTo>
                    <a:pt x="0" y="218871"/>
                  </a:lnTo>
                  <a:lnTo>
                    <a:pt x="5782" y="269044"/>
                  </a:lnTo>
                  <a:lnTo>
                    <a:pt x="22253" y="315108"/>
                  </a:lnTo>
                  <a:lnTo>
                    <a:pt x="48095" y="355748"/>
                  </a:lnTo>
                  <a:lnTo>
                    <a:pt x="81995" y="389647"/>
                  </a:lnTo>
                  <a:lnTo>
                    <a:pt x="122634" y="415490"/>
                  </a:lnTo>
                  <a:lnTo>
                    <a:pt x="168698" y="431960"/>
                  </a:lnTo>
                  <a:lnTo>
                    <a:pt x="218871" y="437743"/>
                  </a:lnTo>
                  <a:lnTo>
                    <a:pt x="269044" y="431960"/>
                  </a:lnTo>
                  <a:lnTo>
                    <a:pt x="315108" y="415490"/>
                  </a:lnTo>
                  <a:lnTo>
                    <a:pt x="355748" y="389647"/>
                  </a:lnTo>
                  <a:lnTo>
                    <a:pt x="389647" y="355748"/>
                  </a:lnTo>
                  <a:lnTo>
                    <a:pt x="415490" y="315108"/>
                  </a:lnTo>
                  <a:lnTo>
                    <a:pt x="431960" y="269044"/>
                  </a:lnTo>
                  <a:lnTo>
                    <a:pt x="437743" y="218871"/>
                  </a:lnTo>
                  <a:lnTo>
                    <a:pt x="431960" y="168698"/>
                  </a:lnTo>
                  <a:lnTo>
                    <a:pt x="415490" y="122634"/>
                  </a:lnTo>
                  <a:lnTo>
                    <a:pt x="389647" y="81995"/>
                  </a:lnTo>
                  <a:lnTo>
                    <a:pt x="355748" y="48095"/>
                  </a:lnTo>
                  <a:lnTo>
                    <a:pt x="315108" y="22253"/>
                  </a:lnTo>
                  <a:lnTo>
                    <a:pt x="269044" y="5782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413773" y="8618912"/>
              <a:ext cx="208826" cy="151866"/>
            </a:xfrm>
            <a:prstGeom prst="rect">
              <a:avLst/>
            </a:prstGeom>
          </p:spPr>
        </p:pic>
      </p:grpSp>
      <p:sp>
        <p:nvSpPr>
          <p:cNvPr id="46" name="object 46" descr=""/>
          <p:cNvSpPr txBox="1"/>
          <p:nvPr/>
        </p:nvSpPr>
        <p:spPr>
          <a:xfrm>
            <a:off x="2166590" y="9008009"/>
            <a:ext cx="59690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10">
                <a:solidFill>
                  <a:srgbClr val="2360AC"/>
                </a:solidFill>
                <a:latin typeface="Tahoma"/>
                <a:cs typeface="Tahoma"/>
              </a:rPr>
              <a:t>Backlit</a:t>
            </a:r>
            <a:r>
              <a:rPr dirty="0" sz="800" spc="90">
                <a:solidFill>
                  <a:srgbClr val="2360AC"/>
                </a:solidFill>
                <a:latin typeface="Tahoma"/>
                <a:cs typeface="Tahoma"/>
              </a:rPr>
              <a:t> </a:t>
            </a:r>
            <a:r>
              <a:rPr dirty="0" sz="800" spc="-20">
                <a:solidFill>
                  <a:srgbClr val="2360AC"/>
                </a:solidFill>
                <a:latin typeface="Tahoma"/>
                <a:cs typeface="Tahoma"/>
              </a:rPr>
              <a:t>Keys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47" name="object 47" descr=""/>
          <p:cNvGrpSpPr/>
          <p:nvPr/>
        </p:nvGrpSpPr>
        <p:grpSpPr>
          <a:xfrm>
            <a:off x="2245847" y="8472452"/>
            <a:ext cx="438150" cy="438150"/>
            <a:chOff x="2245847" y="8472452"/>
            <a:chExt cx="438150" cy="438150"/>
          </a:xfrm>
        </p:grpSpPr>
        <p:sp>
          <p:nvSpPr>
            <p:cNvPr id="48" name="object 48" descr=""/>
            <p:cNvSpPr/>
            <p:nvPr/>
          </p:nvSpPr>
          <p:spPr>
            <a:xfrm>
              <a:off x="2245847" y="84724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346553" y="8576856"/>
              <a:ext cx="236854" cy="125730"/>
            </a:xfrm>
            <a:custGeom>
              <a:avLst/>
              <a:gdLst/>
              <a:ahLst/>
              <a:cxnLst/>
              <a:rect l="l" t="t" r="r" b="b"/>
              <a:pathLst>
                <a:path w="236855" h="125729">
                  <a:moveTo>
                    <a:pt x="48006" y="102628"/>
                  </a:moveTo>
                  <a:lnTo>
                    <a:pt x="41389" y="96012"/>
                  </a:lnTo>
                  <a:lnTo>
                    <a:pt x="6616" y="96012"/>
                  </a:lnTo>
                  <a:lnTo>
                    <a:pt x="0" y="102628"/>
                  </a:lnTo>
                  <a:lnTo>
                    <a:pt x="0" y="118935"/>
                  </a:lnTo>
                  <a:lnTo>
                    <a:pt x="6616" y="125552"/>
                  </a:lnTo>
                  <a:lnTo>
                    <a:pt x="14770" y="125552"/>
                  </a:lnTo>
                  <a:lnTo>
                    <a:pt x="41389" y="125552"/>
                  </a:lnTo>
                  <a:lnTo>
                    <a:pt x="48006" y="118935"/>
                  </a:lnTo>
                  <a:lnTo>
                    <a:pt x="48006" y="102628"/>
                  </a:lnTo>
                  <a:close/>
                </a:path>
                <a:path w="236855" h="125729">
                  <a:moveTo>
                    <a:pt x="71602" y="47028"/>
                  </a:moveTo>
                  <a:lnTo>
                    <a:pt x="48983" y="24409"/>
                  </a:lnTo>
                  <a:lnTo>
                    <a:pt x="39624" y="24409"/>
                  </a:lnTo>
                  <a:lnTo>
                    <a:pt x="28079" y="35953"/>
                  </a:lnTo>
                  <a:lnTo>
                    <a:pt x="28079" y="45300"/>
                  </a:lnTo>
                  <a:lnTo>
                    <a:pt x="44932" y="62153"/>
                  </a:lnTo>
                  <a:lnTo>
                    <a:pt x="50698" y="67919"/>
                  </a:lnTo>
                  <a:lnTo>
                    <a:pt x="60058" y="67919"/>
                  </a:lnTo>
                  <a:lnTo>
                    <a:pt x="71602" y="56388"/>
                  </a:lnTo>
                  <a:lnTo>
                    <a:pt x="71602" y="47028"/>
                  </a:lnTo>
                  <a:close/>
                </a:path>
                <a:path w="236855" h="125729">
                  <a:moveTo>
                    <a:pt x="132918" y="6616"/>
                  </a:moveTo>
                  <a:lnTo>
                    <a:pt x="126301" y="0"/>
                  </a:lnTo>
                  <a:lnTo>
                    <a:pt x="109994" y="0"/>
                  </a:lnTo>
                  <a:lnTo>
                    <a:pt x="103378" y="6616"/>
                  </a:lnTo>
                  <a:lnTo>
                    <a:pt x="103378" y="41389"/>
                  </a:lnTo>
                  <a:lnTo>
                    <a:pt x="109994" y="48006"/>
                  </a:lnTo>
                  <a:lnTo>
                    <a:pt x="118148" y="48006"/>
                  </a:lnTo>
                  <a:lnTo>
                    <a:pt x="126301" y="48006"/>
                  </a:lnTo>
                  <a:lnTo>
                    <a:pt x="132918" y="41389"/>
                  </a:lnTo>
                  <a:lnTo>
                    <a:pt x="132918" y="6616"/>
                  </a:lnTo>
                  <a:close/>
                </a:path>
                <a:path w="236855" h="125729">
                  <a:moveTo>
                    <a:pt x="208216" y="35953"/>
                  </a:moveTo>
                  <a:lnTo>
                    <a:pt x="196672" y="24409"/>
                  </a:lnTo>
                  <a:lnTo>
                    <a:pt x="187312" y="24409"/>
                  </a:lnTo>
                  <a:lnTo>
                    <a:pt x="164693" y="47028"/>
                  </a:lnTo>
                  <a:lnTo>
                    <a:pt x="164693" y="56388"/>
                  </a:lnTo>
                  <a:lnTo>
                    <a:pt x="176237" y="67919"/>
                  </a:lnTo>
                  <a:lnTo>
                    <a:pt x="185597" y="67919"/>
                  </a:lnTo>
                  <a:lnTo>
                    <a:pt x="191363" y="62153"/>
                  </a:lnTo>
                  <a:lnTo>
                    <a:pt x="208216" y="45300"/>
                  </a:lnTo>
                  <a:lnTo>
                    <a:pt x="208216" y="35953"/>
                  </a:lnTo>
                  <a:close/>
                </a:path>
                <a:path w="236855" h="125729">
                  <a:moveTo>
                    <a:pt x="236308" y="102628"/>
                  </a:moveTo>
                  <a:lnTo>
                    <a:pt x="229692" y="96012"/>
                  </a:lnTo>
                  <a:lnTo>
                    <a:pt x="194919" y="96012"/>
                  </a:lnTo>
                  <a:lnTo>
                    <a:pt x="188302" y="102628"/>
                  </a:lnTo>
                  <a:lnTo>
                    <a:pt x="188302" y="110782"/>
                  </a:lnTo>
                  <a:lnTo>
                    <a:pt x="188302" y="118935"/>
                  </a:lnTo>
                  <a:lnTo>
                    <a:pt x="194919" y="125552"/>
                  </a:lnTo>
                  <a:lnTo>
                    <a:pt x="229692" y="125552"/>
                  </a:lnTo>
                  <a:lnTo>
                    <a:pt x="236308" y="118935"/>
                  </a:lnTo>
                  <a:lnTo>
                    <a:pt x="236308" y="1026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372396" y="8728252"/>
              <a:ext cx="184619" cy="77533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2420400" y="8672861"/>
              <a:ext cx="88900" cy="29845"/>
            </a:xfrm>
            <a:custGeom>
              <a:avLst/>
              <a:gdLst/>
              <a:ahLst/>
              <a:cxnLst/>
              <a:rect l="l" t="t" r="r" b="b"/>
              <a:pathLst>
                <a:path w="88900" h="29845">
                  <a:moveTo>
                    <a:pt x="82003" y="0"/>
                  </a:moveTo>
                  <a:lnTo>
                    <a:pt x="6616" y="0"/>
                  </a:lnTo>
                  <a:lnTo>
                    <a:pt x="0" y="6616"/>
                  </a:lnTo>
                  <a:lnTo>
                    <a:pt x="0" y="22923"/>
                  </a:lnTo>
                  <a:lnTo>
                    <a:pt x="6616" y="29540"/>
                  </a:lnTo>
                  <a:lnTo>
                    <a:pt x="14770" y="29540"/>
                  </a:lnTo>
                  <a:lnTo>
                    <a:pt x="82003" y="29540"/>
                  </a:lnTo>
                  <a:lnTo>
                    <a:pt x="88620" y="22923"/>
                  </a:lnTo>
                  <a:lnTo>
                    <a:pt x="88620" y="6616"/>
                  </a:lnTo>
                  <a:lnTo>
                    <a:pt x="820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2" name="object 52" descr=""/>
          <p:cNvSpPr txBox="1"/>
          <p:nvPr/>
        </p:nvSpPr>
        <p:spPr>
          <a:xfrm>
            <a:off x="3870424" y="9007997"/>
            <a:ext cx="236854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>
                <a:solidFill>
                  <a:srgbClr val="2360AC"/>
                </a:solidFill>
                <a:latin typeface="Tahoma"/>
                <a:cs typeface="Tahoma"/>
              </a:rPr>
              <a:t>EMV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53" name="object 53" descr=""/>
          <p:cNvGrpSpPr/>
          <p:nvPr/>
        </p:nvGrpSpPr>
        <p:grpSpPr>
          <a:xfrm>
            <a:off x="3769751" y="8472452"/>
            <a:ext cx="438150" cy="438150"/>
            <a:chOff x="3769751" y="8472452"/>
            <a:chExt cx="438150" cy="438150"/>
          </a:xfrm>
        </p:grpSpPr>
        <p:sp>
          <p:nvSpPr>
            <p:cNvPr id="54" name="object 54" descr=""/>
            <p:cNvSpPr/>
            <p:nvPr/>
          </p:nvSpPr>
          <p:spPr>
            <a:xfrm>
              <a:off x="3769751" y="84724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66003" y="8638199"/>
              <a:ext cx="271081" cy="153809"/>
            </a:xfrm>
            <a:prstGeom prst="rect">
              <a:avLst/>
            </a:prstGeom>
          </p:spPr>
        </p:pic>
      </p:grpSp>
      <p:sp>
        <p:nvSpPr>
          <p:cNvPr id="56" name="object 56" descr=""/>
          <p:cNvSpPr txBox="1"/>
          <p:nvPr/>
        </p:nvSpPr>
        <p:spPr>
          <a:xfrm>
            <a:off x="6500366" y="9008009"/>
            <a:ext cx="82550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8415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360AC"/>
                </a:solidFill>
                <a:latin typeface="Tahoma"/>
                <a:cs typeface="Tahoma"/>
              </a:rPr>
              <a:t>PCI-PTS</a:t>
            </a:r>
            <a:r>
              <a:rPr dirty="0" sz="800" spc="-45">
                <a:solidFill>
                  <a:srgbClr val="2360AC"/>
                </a:solidFill>
                <a:latin typeface="Tahoma"/>
                <a:cs typeface="Tahoma"/>
              </a:rPr>
              <a:t> </a:t>
            </a:r>
            <a:r>
              <a:rPr dirty="0" sz="800" spc="-25">
                <a:solidFill>
                  <a:srgbClr val="2360AC"/>
                </a:solidFill>
                <a:latin typeface="Tahoma"/>
                <a:cs typeface="Tahoma"/>
              </a:rPr>
              <a:t>5.0</a:t>
            </a:r>
            <a:endParaRPr sz="8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800" spc="20">
                <a:solidFill>
                  <a:srgbClr val="2360AC"/>
                </a:solidFill>
                <a:latin typeface="Tahoma"/>
                <a:cs typeface="Tahoma"/>
              </a:rPr>
              <a:t>Certiﬁed</a:t>
            </a:r>
            <a:r>
              <a:rPr dirty="0" sz="800" spc="35">
                <a:solidFill>
                  <a:srgbClr val="2360AC"/>
                </a:solidFill>
                <a:latin typeface="Tahoma"/>
                <a:cs typeface="Tahoma"/>
              </a:rPr>
              <a:t> </a:t>
            </a:r>
            <a:r>
              <a:rPr dirty="0" sz="800" spc="20">
                <a:solidFill>
                  <a:srgbClr val="2360AC"/>
                </a:solidFill>
                <a:latin typeface="Tahoma"/>
                <a:cs typeface="Tahoma"/>
              </a:rPr>
              <a:t>Pin</a:t>
            </a:r>
            <a:r>
              <a:rPr dirty="0" sz="800" spc="50">
                <a:solidFill>
                  <a:srgbClr val="2360AC"/>
                </a:solidFill>
                <a:latin typeface="Tahoma"/>
                <a:cs typeface="Tahoma"/>
              </a:rPr>
              <a:t> </a:t>
            </a:r>
            <a:r>
              <a:rPr dirty="0" sz="800" spc="-25">
                <a:solidFill>
                  <a:srgbClr val="2360AC"/>
                </a:solidFill>
                <a:latin typeface="Tahoma"/>
                <a:cs typeface="Tahoma"/>
              </a:rPr>
              <a:t>Pad</a:t>
            </a:r>
            <a:endParaRPr sz="800">
              <a:latin typeface="Tahoma"/>
              <a:cs typeface="Tahoma"/>
            </a:endParaRPr>
          </a:p>
        </p:txBody>
      </p:sp>
      <p:pic>
        <p:nvPicPr>
          <p:cNvPr id="57" name="object 57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939522" y="6363255"/>
            <a:ext cx="129159" cy="115188"/>
          </a:xfrm>
          <a:prstGeom prst="rect">
            <a:avLst/>
          </a:prstGeom>
        </p:spPr>
      </p:pic>
      <p:pic>
        <p:nvPicPr>
          <p:cNvPr id="58" name="object 58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30029" y="6350555"/>
            <a:ext cx="129159" cy="115188"/>
          </a:xfrm>
          <a:prstGeom prst="rect">
            <a:avLst/>
          </a:prstGeom>
        </p:spPr>
      </p:pic>
      <p:pic>
        <p:nvPicPr>
          <p:cNvPr id="59" name="object 59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30029" y="5016231"/>
            <a:ext cx="129159" cy="1151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924730" y="32371"/>
            <a:ext cx="633730" cy="521334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dirty="0" sz="1600" spc="-10" b="1">
                <a:solidFill>
                  <a:srgbClr val="FFFFFF"/>
                </a:solidFill>
                <a:latin typeface="Lucida Sans"/>
                <a:cs typeface="Lucida Sans"/>
              </a:rPr>
              <a:t>VL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300</a:t>
            </a:r>
            <a:endParaRPr sz="1600">
              <a:latin typeface="Tahoma"/>
              <a:cs typeface="Tahoma"/>
            </a:endParaRPr>
          </a:p>
          <a:p>
            <a:pPr marL="34290">
              <a:lnSpc>
                <a:spcPct val="100000"/>
              </a:lnSpc>
              <a:spcBef>
                <a:spcPts val="229"/>
              </a:spcBef>
            </a:pPr>
            <a:r>
              <a:rPr dirty="0" sz="1200" spc="-110">
                <a:solidFill>
                  <a:srgbClr val="FFFFFF"/>
                </a:solidFill>
                <a:latin typeface="Arial Black"/>
                <a:cs typeface="Arial Black"/>
              </a:rPr>
              <a:t>PIN</a:t>
            </a:r>
            <a:r>
              <a:rPr dirty="0" sz="1200" spc="-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 spc="-45">
                <a:solidFill>
                  <a:srgbClr val="FFFFFF"/>
                </a:solidFill>
                <a:latin typeface="Arial Black"/>
                <a:cs typeface="Arial Black"/>
              </a:rPr>
              <a:t>Pad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69130" y="205754"/>
            <a:ext cx="125539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0">
                <a:solidFill>
                  <a:srgbClr val="FFFFFF"/>
                </a:solidFill>
                <a:latin typeface="Arial Black"/>
                <a:cs typeface="Arial Black"/>
              </a:rPr>
              <a:t>Speciﬁcations</a:t>
            </a:r>
            <a:endParaRPr sz="1400">
              <a:latin typeface="Arial Black"/>
              <a:cs typeface="Arial Black"/>
            </a:endParaRPr>
          </a:p>
        </p:txBody>
      </p:sp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245450" y="667322"/>
          <a:ext cx="7526019" cy="5234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7970"/>
                <a:gridCol w="1628139"/>
                <a:gridCol w="4283710"/>
              </a:tblGrid>
              <a:tr h="38989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35890">
                        <a:lnSpc>
                          <a:spcPct val="100000"/>
                        </a:lnSpc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Processor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10795">
                    <a:lnR w="3175">
                      <a:solidFill>
                        <a:srgbClr val="215EAC"/>
                      </a:solidFill>
                      <a:prstDash val="lgDash"/>
                    </a:lnR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65405">
                        <a:lnSpc>
                          <a:spcPct val="100000"/>
                        </a:lnSpc>
                      </a:pPr>
                      <a:r>
                        <a:rPr dirty="0" sz="9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32-</a:t>
                      </a: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bit</a:t>
                      </a:r>
                      <a:r>
                        <a:rPr dirty="0" sz="9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secure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microprocessor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running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a</a:t>
                      </a:r>
                      <a:r>
                        <a:rPr dirty="0" sz="9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powerful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Linux-based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operating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system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11430">
                    <a:lnL w="3175">
                      <a:solidFill>
                        <a:srgbClr val="215EAC"/>
                      </a:solidFill>
                      <a:prstDash val="lgDash"/>
                    </a:lnL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273685">
                <a:tc>
                  <a:txBody>
                    <a:bodyPr/>
                    <a:lstStyle/>
                    <a:p>
                      <a:pPr marL="13589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Memory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61594"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Flash/RAM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7310">
                    <a:lnL w="3175">
                      <a:solidFill>
                        <a:srgbClr val="215EAC"/>
                      </a:solidFill>
                      <a:prstDash val="lgDash"/>
                    </a:lnL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11125" marR="4889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7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256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MB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/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128MB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2865">
                    <a:lnL w="3175">
                      <a:solidFill>
                        <a:srgbClr val="215EAC"/>
                      </a:solidFill>
                      <a:prstDash val="lgDash"/>
                    </a:lnL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274955">
                <a:tc gridSpan="2">
                  <a:txBody>
                    <a:bodyPr/>
                    <a:lstStyle/>
                    <a:p>
                      <a:pPr marL="13589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Display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52705"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11125" marR="4889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900" spc="-6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3.5”</a:t>
                      </a:r>
                      <a:r>
                        <a:rPr dirty="0" sz="9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Color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7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TFT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LCD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6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7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320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9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x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7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480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Pixels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52705">
                    <a:lnL w="3175">
                      <a:solidFill>
                        <a:srgbClr val="215EAC"/>
                      </a:solidFill>
                      <a:prstDash val="lgDash"/>
                    </a:lnL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276860">
                <a:tc gridSpan="2">
                  <a:txBody>
                    <a:bodyPr/>
                    <a:lstStyle/>
                    <a:p>
                      <a:pPr marL="13589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Touchscreen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66675"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11125" marR="4889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Yes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4135">
                    <a:lnL w="3175">
                      <a:solidFill>
                        <a:srgbClr val="215EAC"/>
                      </a:solidFill>
                      <a:prstDash val="lgDash"/>
                    </a:lnL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27559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358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00" spc="-7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Card</a:t>
                      </a:r>
                      <a:r>
                        <a:rPr dirty="0" sz="900" spc="-5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Reader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0">
                    <a:lnR w="952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Magnetic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Stripe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51435">
                    <a:lnL w="9525">
                      <a:solidFill>
                        <a:srgbClr val="215EAC"/>
                      </a:solidFill>
                      <a:prstDash val="lgDash"/>
                    </a:lnL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11125" marR="4889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9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7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7810,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7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7811,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7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7813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Triple 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track, 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bi-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directional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53340">
                    <a:lnL w="3175">
                      <a:solidFill>
                        <a:srgbClr val="215EAC"/>
                      </a:solidFill>
                      <a:prstDash val="lgDash"/>
                    </a:lnL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2800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952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Contact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Card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(User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Card)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74295">
                    <a:lnL w="9525">
                      <a:solidFill>
                        <a:srgbClr val="215EAC"/>
                      </a:solidFill>
                      <a:prstDash val="lgDash"/>
                    </a:lnL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11125" marR="4889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9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7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7816</a:t>
                      </a: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ID-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</a:t>
                      </a: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8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1.8V/3V/5V</a:t>
                      </a: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8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T=0,</a:t>
                      </a: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T=1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59690">
                    <a:lnL w="3175">
                      <a:solidFill>
                        <a:srgbClr val="215EAC"/>
                      </a:solidFill>
                      <a:prstDash val="lgDash"/>
                    </a:lnL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4368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952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212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Contactless</a:t>
                      </a:r>
                      <a:r>
                        <a:rPr dirty="0" sz="900" spc="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(Optional)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5715">
                    <a:lnL w="9525">
                      <a:solidFill>
                        <a:srgbClr val="215EAC"/>
                      </a:solidFill>
                      <a:prstDash val="lgDash"/>
                    </a:lnL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81915" marR="48895">
                        <a:lnSpc>
                          <a:spcPts val="1075"/>
                        </a:lnSpc>
                        <a:spcBef>
                          <a:spcPts val="545"/>
                        </a:spcBef>
                      </a:pPr>
                      <a:r>
                        <a:rPr dirty="0" sz="9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9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7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14443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Type</a:t>
                      </a:r>
                      <a:r>
                        <a:rPr dirty="0" sz="9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7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A,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6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B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6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7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18092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NFC</a:t>
                      </a:r>
                      <a:endParaRPr sz="900">
                        <a:latin typeface="Lucida Sans"/>
                        <a:cs typeface="Lucida Sans"/>
                      </a:endParaRPr>
                    </a:p>
                    <a:p>
                      <a:pPr algn="ctr" marL="111760" marR="48895">
                        <a:lnSpc>
                          <a:spcPts val="1075"/>
                        </a:lnSpc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Mifare</a:t>
                      </a: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&amp;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Sony</a:t>
                      </a: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FeliCa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Working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Frequency</a:t>
                      </a: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6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13.56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MHz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9215">
                    <a:lnL w="3175">
                      <a:solidFill>
                        <a:srgbClr val="215EAC"/>
                      </a:solidFill>
                      <a:prstDash val="lgDash"/>
                    </a:lnL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410209">
                <a:tc>
                  <a:txBody>
                    <a:bodyPr/>
                    <a:lstStyle/>
                    <a:p>
                      <a:pPr marL="135890" marR="435609">
                        <a:lnSpc>
                          <a:spcPct val="112900"/>
                        </a:lnSpc>
                        <a:spcBef>
                          <a:spcPts val="190"/>
                        </a:spcBef>
                      </a:pPr>
                      <a:r>
                        <a:rPr dirty="0" sz="900" spc="-6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Communications </a:t>
                      </a:r>
                      <a:r>
                        <a:rPr dirty="0" sz="900" spc="-8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Interface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5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Options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24130">
                    <a:lnR w="952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212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Wired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35">
                    <a:lnL w="9525">
                      <a:solidFill>
                        <a:srgbClr val="215EAC"/>
                      </a:solidFill>
                      <a:prstDash val="lgDash"/>
                    </a:lnL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81280" marR="48895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Ethernet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120650">
                    <a:lnL w="3175">
                      <a:solidFill>
                        <a:srgbClr val="215EAC"/>
                      </a:solidFill>
                      <a:prstDash val="lgDash"/>
                    </a:lnL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274955">
                <a:tc gridSpan="2">
                  <a:txBody>
                    <a:bodyPr/>
                    <a:lstStyle/>
                    <a:p>
                      <a:pPr marL="1358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Audio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52069"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11125" marR="4889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Speaker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52705">
                    <a:lnL w="3175">
                      <a:solidFill>
                        <a:srgbClr val="215EAC"/>
                      </a:solidFill>
                      <a:prstDash val="lgDash"/>
                    </a:lnL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277495">
                <a:tc>
                  <a:txBody>
                    <a:bodyPr/>
                    <a:lstStyle/>
                    <a:p>
                      <a:pPr marL="1358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Keypad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52069"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Standard</a:t>
                      </a:r>
                      <a:r>
                        <a:rPr dirty="0" sz="900" spc="-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Keys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52705">
                    <a:lnL w="3175">
                      <a:solidFill>
                        <a:srgbClr val="215EAC"/>
                      </a:solidFill>
                      <a:prstDash val="lgDash"/>
                    </a:lnL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11125" marR="4889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15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3500">
                    <a:lnL w="3175">
                      <a:solidFill>
                        <a:srgbClr val="215EAC"/>
                      </a:solidFill>
                      <a:prstDash val="lgDash"/>
                    </a:lnL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276860">
                <a:tc gridSpan="2">
                  <a:txBody>
                    <a:bodyPr/>
                    <a:lstStyle/>
                    <a:p>
                      <a:pPr marL="13589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Software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53340"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0" marR="4889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SDK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6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KMS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6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TMS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6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GDB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5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CTOS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library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6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7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8583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library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5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Crypto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library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56515">
                    <a:lnL w="3175">
                      <a:solidFill>
                        <a:srgbClr val="215EAC"/>
                      </a:solidFill>
                      <a:prstDash val="lgDash"/>
                    </a:lnL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266065">
                <a:tc gridSpan="2">
                  <a:txBody>
                    <a:bodyPr/>
                    <a:lstStyle/>
                    <a:p>
                      <a:pPr marL="13589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900" spc="-7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Dimensions</a:t>
                      </a:r>
                      <a:r>
                        <a:rPr dirty="0" sz="90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(mm)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54610"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6350">
                      <a:solidFill>
                        <a:srgbClr val="215EAC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11125" marR="4889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150(L)</a:t>
                      </a: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9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x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78.5(W)</a:t>
                      </a: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9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x</a:t>
                      </a: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39(H)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54610">
                    <a:lnL w="3175">
                      <a:solidFill>
                        <a:srgbClr val="215EAC"/>
                      </a:solidFill>
                      <a:prstDash val="lgDash"/>
                    </a:lnL>
                    <a:lnT w="3175">
                      <a:solidFill>
                        <a:srgbClr val="215EAC"/>
                      </a:solidFill>
                      <a:prstDash val="lgDash"/>
                    </a:lnT>
                    <a:lnB w="6350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271780">
                <a:tc gridSpan="2"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Weight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69215">
                    <a:lnR w="3175">
                      <a:solidFill>
                        <a:srgbClr val="215EAC"/>
                      </a:solidFill>
                      <a:prstDash val="lgDash"/>
                    </a:lnR>
                    <a:lnT w="6350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11125" marR="4889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225g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9215">
                    <a:lnL w="3175">
                      <a:solidFill>
                        <a:srgbClr val="215EAC"/>
                      </a:solidFill>
                      <a:prstDash val="lgDash"/>
                    </a:lnL>
                    <a:lnT w="6350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27622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358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Environment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0"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6350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Operating</a:t>
                      </a:r>
                      <a:r>
                        <a:rPr dirty="0" sz="9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Temperature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58419">
                    <a:lnL w="3175">
                      <a:solidFill>
                        <a:srgbClr val="215EAC"/>
                      </a:solidFill>
                      <a:prstDash val="lgDash"/>
                    </a:lnL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11125" marR="4889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9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0°C</a:t>
                      </a:r>
                      <a:r>
                        <a:rPr dirty="0" sz="900" spc="-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to</a:t>
                      </a:r>
                      <a:r>
                        <a:rPr dirty="0" sz="900" spc="-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50°C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4135">
                    <a:lnL w="3175">
                      <a:solidFill>
                        <a:srgbClr val="215EAC"/>
                      </a:solidFill>
                      <a:prstDash val="lgDash"/>
                    </a:lnL>
                    <a:lnT w="3175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2794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6350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Storage</a:t>
                      </a:r>
                      <a:r>
                        <a:rPr dirty="0" sz="9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Temperature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76200">
                    <a:lnL w="3175">
                      <a:solidFill>
                        <a:srgbClr val="215EAC"/>
                      </a:solidFill>
                      <a:prstDash val="lgDash"/>
                    </a:lnL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6350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11125" marR="4889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-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20°C</a:t>
                      </a:r>
                      <a:r>
                        <a:rPr dirty="0" sz="9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to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70°C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6040">
                    <a:lnL w="3175">
                      <a:solidFill>
                        <a:srgbClr val="215EAC"/>
                      </a:solidFill>
                      <a:prstDash val="lgDash"/>
                    </a:lnL>
                    <a:lnT w="3175">
                      <a:solidFill>
                        <a:srgbClr val="215EAC"/>
                      </a:solidFill>
                      <a:prstDash val="lgDash"/>
                    </a:lnT>
                    <a:lnB w="6350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2838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3175">
                      <a:solidFill>
                        <a:srgbClr val="215EAC"/>
                      </a:solidFill>
                      <a:prstDash val="lgDash"/>
                    </a:lnR>
                    <a:lnT w="3175">
                      <a:solidFill>
                        <a:srgbClr val="215EAC"/>
                      </a:solidFill>
                      <a:prstDash val="lgDash"/>
                    </a:lnT>
                    <a:lnB w="6350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Relative</a:t>
                      </a: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Humidity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83820">
                    <a:lnL w="3175">
                      <a:solidFill>
                        <a:srgbClr val="215EAC"/>
                      </a:solidFill>
                      <a:prstDash val="lgDash"/>
                    </a:lnL>
                    <a:lnR w="3175">
                      <a:solidFill>
                        <a:srgbClr val="215EAC"/>
                      </a:solidFill>
                      <a:prstDash val="lgDash"/>
                    </a:lnR>
                    <a:lnT w="6350">
                      <a:solidFill>
                        <a:srgbClr val="215EAC"/>
                      </a:solidFill>
                      <a:prstDash val="lgDash"/>
                    </a:lnT>
                    <a:lnB w="6350">
                      <a:solidFill>
                        <a:srgbClr val="215EAC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11125" marR="4889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9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5%</a:t>
                      </a: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to</a:t>
                      </a:r>
                      <a:r>
                        <a:rPr dirty="0" sz="9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90%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non-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condensing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55880">
                    <a:lnL w="3175">
                      <a:solidFill>
                        <a:srgbClr val="215EAC"/>
                      </a:solidFill>
                      <a:prstDash val="lgDash"/>
                    </a:lnL>
                    <a:lnT w="6350">
                      <a:solidFill>
                        <a:srgbClr val="215EAC"/>
                      </a:solidFill>
                      <a:prstDash val="lgDash"/>
                    </a:lnT>
                    <a:lnB w="6350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  <a:tr h="40957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35890">
                        <a:lnSpc>
                          <a:spcPct val="100000"/>
                        </a:lnSpc>
                      </a:pPr>
                      <a:r>
                        <a:rPr dirty="0" sz="9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Certiﬁcations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1905">
                    <a:lnR w="3175">
                      <a:solidFill>
                        <a:srgbClr val="215EAC"/>
                      </a:solidFill>
                      <a:prstDash val="lgDash"/>
                    </a:lnR>
                    <a:lnT w="6350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82550" marR="48895">
                        <a:lnSpc>
                          <a:spcPts val="1075"/>
                        </a:lnSpc>
                        <a:spcBef>
                          <a:spcPts val="425"/>
                        </a:spcBef>
                      </a:pP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PCI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PTS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7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4.x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5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EMV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6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L1/L2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5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payWave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5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PayPass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5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ExperssPay</a:t>
                      </a: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5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D-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PAS</a:t>
                      </a:r>
                      <a:endParaRPr sz="900">
                        <a:latin typeface="Lucida Sans"/>
                        <a:cs typeface="Lucida Sans"/>
                      </a:endParaRPr>
                    </a:p>
                    <a:p>
                      <a:pPr algn="ctr" marR="112395">
                        <a:lnSpc>
                          <a:spcPts val="1075"/>
                        </a:lnSpc>
                      </a:pP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6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Interac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Flash</a:t>
                      </a:r>
                      <a:r>
                        <a:rPr dirty="0" sz="9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6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J-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Speedy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5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FeliCa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5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UnionPay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UICS</a:t>
                      </a:r>
                      <a:r>
                        <a:rPr dirty="0" sz="9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24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dirty="0" sz="900" spc="-5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TQM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53975">
                    <a:lnL w="3175">
                      <a:solidFill>
                        <a:srgbClr val="215EAC"/>
                      </a:solidFill>
                      <a:prstDash val="lgDash"/>
                    </a:lnL>
                    <a:lnT w="6350">
                      <a:solidFill>
                        <a:srgbClr val="215EAC"/>
                      </a:solidFill>
                      <a:prstDash val="lgDash"/>
                    </a:lnT>
                    <a:lnB w="3175">
                      <a:solidFill>
                        <a:srgbClr val="215EAC"/>
                      </a:solidFill>
                      <a:prstDash val="lgDash"/>
                    </a:lnB>
                  </a:tcPr>
                </a:tc>
              </a:tr>
            </a:tbl>
          </a:graphicData>
        </a:graphic>
      </p:graphicFrame>
      <p:grpSp>
        <p:nvGrpSpPr>
          <p:cNvPr id="5" name="object 5" descr=""/>
          <p:cNvGrpSpPr/>
          <p:nvPr/>
        </p:nvGrpSpPr>
        <p:grpSpPr>
          <a:xfrm>
            <a:off x="0" y="9642856"/>
            <a:ext cx="7880350" cy="523875"/>
            <a:chOff x="0" y="9642856"/>
            <a:chExt cx="7880350" cy="523875"/>
          </a:xfrm>
        </p:grpSpPr>
        <p:sp>
          <p:nvSpPr>
            <p:cNvPr id="6" name="object 6" descr=""/>
            <p:cNvSpPr/>
            <p:nvPr/>
          </p:nvSpPr>
          <p:spPr>
            <a:xfrm>
              <a:off x="0" y="9642856"/>
              <a:ext cx="7880350" cy="523875"/>
            </a:xfrm>
            <a:custGeom>
              <a:avLst/>
              <a:gdLst/>
              <a:ahLst/>
              <a:cxnLst/>
              <a:rect l="l" t="t" r="r" b="b"/>
              <a:pathLst>
                <a:path w="7880350" h="523875">
                  <a:moveTo>
                    <a:pt x="7880350" y="0"/>
                  </a:moveTo>
                  <a:lnTo>
                    <a:pt x="0" y="0"/>
                  </a:lnTo>
                  <a:lnTo>
                    <a:pt x="0" y="523494"/>
                  </a:lnTo>
                  <a:lnTo>
                    <a:pt x="7880350" y="523494"/>
                  </a:lnTo>
                  <a:lnTo>
                    <a:pt x="7880350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29729" y="9845421"/>
              <a:ext cx="376555" cy="128905"/>
            </a:xfrm>
            <a:custGeom>
              <a:avLst/>
              <a:gdLst/>
              <a:ahLst/>
              <a:cxnLst/>
              <a:rect l="l" t="t" r="r" b="b"/>
              <a:pathLst>
                <a:path w="376555" h="128904">
                  <a:moveTo>
                    <a:pt x="112064" y="38"/>
                  </a:moveTo>
                  <a:lnTo>
                    <a:pt x="0" y="38"/>
                  </a:lnTo>
                  <a:lnTo>
                    <a:pt x="0" y="24168"/>
                  </a:lnTo>
                  <a:lnTo>
                    <a:pt x="41122" y="24168"/>
                  </a:lnTo>
                  <a:lnTo>
                    <a:pt x="41122" y="128308"/>
                  </a:lnTo>
                  <a:lnTo>
                    <a:pt x="70942" y="128308"/>
                  </a:lnTo>
                  <a:lnTo>
                    <a:pt x="70942" y="24168"/>
                  </a:lnTo>
                  <a:lnTo>
                    <a:pt x="112064" y="24168"/>
                  </a:lnTo>
                  <a:lnTo>
                    <a:pt x="112064" y="38"/>
                  </a:lnTo>
                  <a:close/>
                </a:path>
                <a:path w="376555" h="128904">
                  <a:moveTo>
                    <a:pt x="246062" y="0"/>
                  </a:moveTo>
                  <a:lnTo>
                    <a:pt x="216242" y="0"/>
                  </a:lnTo>
                  <a:lnTo>
                    <a:pt x="216242" y="50800"/>
                  </a:lnTo>
                  <a:lnTo>
                    <a:pt x="157911" y="50800"/>
                  </a:lnTo>
                  <a:lnTo>
                    <a:pt x="157911" y="0"/>
                  </a:lnTo>
                  <a:lnTo>
                    <a:pt x="128092" y="0"/>
                  </a:lnTo>
                  <a:lnTo>
                    <a:pt x="128092" y="50800"/>
                  </a:lnTo>
                  <a:lnTo>
                    <a:pt x="128092" y="76200"/>
                  </a:lnTo>
                  <a:lnTo>
                    <a:pt x="128092" y="128270"/>
                  </a:lnTo>
                  <a:lnTo>
                    <a:pt x="157911" y="128270"/>
                  </a:lnTo>
                  <a:lnTo>
                    <a:pt x="157911" y="76200"/>
                  </a:lnTo>
                  <a:lnTo>
                    <a:pt x="216242" y="76200"/>
                  </a:lnTo>
                  <a:lnTo>
                    <a:pt x="216242" y="128270"/>
                  </a:lnTo>
                  <a:lnTo>
                    <a:pt x="246062" y="128270"/>
                  </a:lnTo>
                  <a:lnTo>
                    <a:pt x="246062" y="76200"/>
                  </a:lnTo>
                  <a:lnTo>
                    <a:pt x="246062" y="50800"/>
                  </a:lnTo>
                  <a:lnTo>
                    <a:pt x="246062" y="0"/>
                  </a:lnTo>
                  <a:close/>
                </a:path>
                <a:path w="376555" h="128904">
                  <a:moveTo>
                    <a:pt x="376161" y="104648"/>
                  </a:moveTo>
                  <a:lnTo>
                    <a:pt x="306158" y="104648"/>
                  </a:lnTo>
                  <a:lnTo>
                    <a:pt x="306158" y="75450"/>
                  </a:lnTo>
                  <a:lnTo>
                    <a:pt x="365912" y="75450"/>
                  </a:lnTo>
                  <a:lnTo>
                    <a:pt x="365912" y="51320"/>
                  </a:lnTo>
                  <a:lnTo>
                    <a:pt x="306158" y="51320"/>
                  </a:lnTo>
                  <a:lnTo>
                    <a:pt x="306158" y="23380"/>
                  </a:lnTo>
                  <a:lnTo>
                    <a:pt x="373799" y="23380"/>
                  </a:lnTo>
                  <a:lnTo>
                    <a:pt x="373799" y="520"/>
                  </a:lnTo>
                  <a:lnTo>
                    <a:pt x="276580" y="520"/>
                  </a:lnTo>
                  <a:lnTo>
                    <a:pt x="276580" y="23380"/>
                  </a:lnTo>
                  <a:lnTo>
                    <a:pt x="276580" y="51320"/>
                  </a:lnTo>
                  <a:lnTo>
                    <a:pt x="276580" y="75450"/>
                  </a:lnTo>
                  <a:lnTo>
                    <a:pt x="276580" y="104648"/>
                  </a:lnTo>
                  <a:lnTo>
                    <a:pt x="276580" y="128778"/>
                  </a:lnTo>
                  <a:lnTo>
                    <a:pt x="376161" y="128778"/>
                  </a:lnTo>
                  <a:lnTo>
                    <a:pt x="376161" y="1046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1679" y="9845096"/>
              <a:ext cx="486709" cy="13113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7963" y="9845415"/>
              <a:ext cx="113957" cy="128689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533017" y="9845929"/>
              <a:ext cx="99695" cy="128270"/>
            </a:xfrm>
            <a:custGeom>
              <a:avLst/>
              <a:gdLst/>
              <a:ahLst/>
              <a:cxnLst/>
              <a:rect l="l" t="t" r="r" b="b"/>
              <a:pathLst>
                <a:path w="99694" h="128270">
                  <a:moveTo>
                    <a:pt x="99580" y="104140"/>
                  </a:moveTo>
                  <a:lnTo>
                    <a:pt x="29578" y="104140"/>
                  </a:lnTo>
                  <a:lnTo>
                    <a:pt x="29578" y="74930"/>
                  </a:lnTo>
                  <a:lnTo>
                    <a:pt x="89331" y="74930"/>
                  </a:lnTo>
                  <a:lnTo>
                    <a:pt x="89331" y="50800"/>
                  </a:lnTo>
                  <a:lnTo>
                    <a:pt x="29578" y="50800"/>
                  </a:lnTo>
                  <a:lnTo>
                    <a:pt x="29578" y="22860"/>
                  </a:lnTo>
                  <a:lnTo>
                    <a:pt x="97218" y="22860"/>
                  </a:lnTo>
                  <a:lnTo>
                    <a:pt x="97218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0" y="50800"/>
                  </a:lnTo>
                  <a:lnTo>
                    <a:pt x="0" y="74930"/>
                  </a:lnTo>
                  <a:lnTo>
                    <a:pt x="0" y="104140"/>
                  </a:lnTo>
                  <a:lnTo>
                    <a:pt x="0" y="128270"/>
                  </a:lnTo>
                  <a:lnTo>
                    <a:pt x="99580" y="128270"/>
                  </a:lnTo>
                  <a:lnTo>
                    <a:pt x="99580" y="104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0244" y="9843176"/>
              <a:ext cx="140716" cy="132943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863458" y="9845103"/>
              <a:ext cx="826769" cy="129539"/>
            </a:xfrm>
            <a:custGeom>
              <a:avLst/>
              <a:gdLst/>
              <a:ahLst/>
              <a:cxnLst/>
              <a:rect l="l" t="t" r="r" b="b"/>
              <a:pathLst>
                <a:path w="826769" h="129540">
                  <a:moveTo>
                    <a:pt x="97231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58420"/>
                  </a:lnTo>
                  <a:lnTo>
                    <a:pt x="0" y="82550"/>
                  </a:lnTo>
                  <a:lnTo>
                    <a:pt x="0" y="128270"/>
                  </a:lnTo>
                  <a:lnTo>
                    <a:pt x="29819" y="128270"/>
                  </a:lnTo>
                  <a:lnTo>
                    <a:pt x="29819" y="82550"/>
                  </a:lnTo>
                  <a:lnTo>
                    <a:pt x="89331" y="82550"/>
                  </a:lnTo>
                  <a:lnTo>
                    <a:pt x="89331" y="58420"/>
                  </a:lnTo>
                  <a:lnTo>
                    <a:pt x="29819" y="58420"/>
                  </a:lnTo>
                  <a:lnTo>
                    <a:pt x="29819" y="24130"/>
                  </a:lnTo>
                  <a:lnTo>
                    <a:pt x="97231" y="24130"/>
                  </a:lnTo>
                  <a:lnTo>
                    <a:pt x="97231" y="0"/>
                  </a:lnTo>
                  <a:close/>
                </a:path>
                <a:path w="826769" h="129540">
                  <a:moveTo>
                    <a:pt x="280949" y="46875"/>
                  </a:moveTo>
                  <a:lnTo>
                    <a:pt x="276923" y="27406"/>
                  </a:lnTo>
                  <a:lnTo>
                    <a:pt x="274713" y="24485"/>
                  </a:lnTo>
                  <a:lnTo>
                    <a:pt x="265760" y="12712"/>
                  </a:lnTo>
                  <a:lnTo>
                    <a:pt x="250659" y="4749"/>
                  </a:lnTo>
                  <a:lnTo>
                    <a:pt x="250659" y="46875"/>
                  </a:lnTo>
                  <a:lnTo>
                    <a:pt x="248945" y="56273"/>
                  </a:lnTo>
                  <a:lnTo>
                    <a:pt x="243789" y="63271"/>
                  </a:lnTo>
                  <a:lnTo>
                    <a:pt x="235242" y="67640"/>
                  </a:lnTo>
                  <a:lnTo>
                    <a:pt x="223316" y="69151"/>
                  </a:lnTo>
                  <a:lnTo>
                    <a:pt x="199047" y="69151"/>
                  </a:lnTo>
                  <a:lnTo>
                    <a:pt x="199047" y="24485"/>
                  </a:lnTo>
                  <a:lnTo>
                    <a:pt x="223316" y="24485"/>
                  </a:lnTo>
                  <a:lnTo>
                    <a:pt x="235242" y="25996"/>
                  </a:lnTo>
                  <a:lnTo>
                    <a:pt x="243789" y="30378"/>
                  </a:lnTo>
                  <a:lnTo>
                    <a:pt x="248945" y="37401"/>
                  </a:lnTo>
                  <a:lnTo>
                    <a:pt x="250659" y="46875"/>
                  </a:lnTo>
                  <a:lnTo>
                    <a:pt x="250659" y="4749"/>
                  </a:lnTo>
                  <a:lnTo>
                    <a:pt x="248158" y="3429"/>
                  </a:lnTo>
                  <a:lnTo>
                    <a:pt x="224967" y="203"/>
                  </a:lnTo>
                  <a:lnTo>
                    <a:pt x="169341" y="203"/>
                  </a:lnTo>
                  <a:lnTo>
                    <a:pt x="169341" y="128778"/>
                  </a:lnTo>
                  <a:lnTo>
                    <a:pt x="199161" y="128778"/>
                  </a:lnTo>
                  <a:lnTo>
                    <a:pt x="199161" y="93306"/>
                  </a:lnTo>
                  <a:lnTo>
                    <a:pt x="225082" y="93306"/>
                  </a:lnTo>
                  <a:lnTo>
                    <a:pt x="248335" y="90081"/>
                  </a:lnTo>
                  <a:lnTo>
                    <a:pt x="265925" y="80822"/>
                  </a:lnTo>
                  <a:lnTo>
                    <a:pt x="274815" y="69151"/>
                  </a:lnTo>
                  <a:lnTo>
                    <a:pt x="277063" y="66205"/>
                  </a:lnTo>
                  <a:lnTo>
                    <a:pt x="280949" y="46875"/>
                  </a:lnTo>
                  <a:close/>
                </a:path>
                <a:path w="826769" h="129540">
                  <a:moveTo>
                    <a:pt x="422948" y="128892"/>
                  </a:moveTo>
                  <a:lnTo>
                    <a:pt x="410616" y="101320"/>
                  </a:lnTo>
                  <a:lnTo>
                    <a:pt x="400494" y="78689"/>
                  </a:lnTo>
                  <a:lnTo>
                    <a:pt x="378472" y="29425"/>
                  </a:lnTo>
                  <a:lnTo>
                    <a:pt x="371094" y="12954"/>
                  </a:lnTo>
                  <a:lnTo>
                    <a:pt x="371094" y="78689"/>
                  </a:lnTo>
                  <a:lnTo>
                    <a:pt x="330314" y="78689"/>
                  </a:lnTo>
                  <a:lnTo>
                    <a:pt x="350710" y="29425"/>
                  </a:lnTo>
                  <a:lnTo>
                    <a:pt x="371094" y="78689"/>
                  </a:lnTo>
                  <a:lnTo>
                    <a:pt x="371094" y="12954"/>
                  </a:lnTo>
                  <a:lnTo>
                    <a:pt x="365442" y="317"/>
                  </a:lnTo>
                  <a:lnTo>
                    <a:pt x="336092" y="317"/>
                  </a:lnTo>
                  <a:lnTo>
                    <a:pt x="278815" y="128892"/>
                  </a:lnTo>
                  <a:lnTo>
                    <a:pt x="309346" y="128892"/>
                  </a:lnTo>
                  <a:lnTo>
                    <a:pt x="320776" y="101320"/>
                  </a:lnTo>
                  <a:lnTo>
                    <a:pt x="380288" y="101320"/>
                  </a:lnTo>
                  <a:lnTo>
                    <a:pt x="391718" y="128892"/>
                  </a:lnTo>
                  <a:lnTo>
                    <a:pt x="422948" y="128892"/>
                  </a:lnTo>
                  <a:close/>
                </a:path>
                <a:path w="826769" h="129540">
                  <a:moveTo>
                    <a:pt x="540321" y="317"/>
                  </a:moveTo>
                  <a:lnTo>
                    <a:pt x="511098" y="317"/>
                  </a:lnTo>
                  <a:lnTo>
                    <a:pt x="476694" y="57365"/>
                  </a:lnTo>
                  <a:lnTo>
                    <a:pt x="442391" y="317"/>
                  </a:lnTo>
                  <a:lnTo>
                    <a:pt x="410806" y="317"/>
                  </a:lnTo>
                  <a:lnTo>
                    <a:pt x="460540" y="82931"/>
                  </a:lnTo>
                  <a:lnTo>
                    <a:pt x="460540" y="128892"/>
                  </a:lnTo>
                  <a:lnTo>
                    <a:pt x="490359" y="128892"/>
                  </a:lnTo>
                  <a:lnTo>
                    <a:pt x="490359" y="83286"/>
                  </a:lnTo>
                  <a:lnTo>
                    <a:pt x="540321" y="317"/>
                  </a:lnTo>
                  <a:close/>
                </a:path>
                <a:path w="826769" h="129540">
                  <a:moveTo>
                    <a:pt x="696480" y="128892"/>
                  </a:moveTo>
                  <a:lnTo>
                    <a:pt x="696125" y="317"/>
                  </a:lnTo>
                  <a:lnTo>
                    <a:pt x="671741" y="317"/>
                  </a:lnTo>
                  <a:lnTo>
                    <a:pt x="624357" y="80098"/>
                  </a:lnTo>
                  <a:lnTo>
                    <a:pt x="576160" y="317"/>
                  </a:lnTo>
                  <a:lnTo>
                    <a:pt x="551535" y="317"/>
                  </a:lnTo>
                  <a:lnTo>
                    <a:pt x="551535" y="128892"/>
                  </a:lnTo>
                  <a:lnTo>
                    <a:pt x="579462" y="128892"/>
                  </a:lnTo>
                  <a:lnTo>
                    <a:pt x="579462" y="53352"/>
                  </a:lnTo>
                  <a:lnTo>
                    <a:pt x="617169" y="115227"/>
                  </a:lnTo>
                  <a:lnTo>
                    <a:pt x="630605" y="115227"/>
                  </a:lnTo>
                  <a:lnTo>
                    <a:pt x="668439" y="51701"/>
                  </a:lnTo>
                  <a:lnTo>
                    <a:pt x="668553" y="128892"/>
                  </a:lnTo>
                  <a:lnTo>
                    <a:pt x="696480" y="128892"/>
                  </a:lnTo>
                  <a:close/>
                </a:path>
                <a:path w="826769" h="129540">
                  <a:moveTo>
                    <a:pt x="826693" y="104965"/>
                  </a:moveTo>
                  <a:lnTo>
                    <a:pt x="756691" y="104965"/>
                  </a:lnTo>
                  <a:lnTo>
                    <a:pt x="756691" y="75755"/>
                  </a:lnTo>
                  <a:lnTo>
                    <a:pt x="816317" y="75755"/>
                  </a:lnTo>
                  <a:lnTo>
                    <a:pt x="816317" y="51625"/>
                  </a:lnTo>
                  <a:lnTo>
                    <a:pt x="756691" y="51625"/>
                  </a:lnTo>
                  <a:lnTo>
                    <a:pt x="756691" y="23685"/>
                  </a:lnTo>
                  <a:lnTo>
                    <a:pt x="824217" y="23685"/>
                  </a:lnTo>
                  <a:lnTo>
                    <a:pt x="824217" y="825"/>
                  </a:lnTo>
                  <a:lnTo>
                    <a:pt x="727113" y="825"/>
                  </a:lnTo>
                  <a:lnTo>
                    <a:pt x="727113" y="23685"/>
                  </a:lnTo>
                  <a:lnTo>
                    <a:pt x="727113" y="51625"/>
                  </a:lnTo>
                  <a:lnTo>
                    <a:pt x="727113" y="75755"/>
                  </a:lnTo>
                  <a:lnTo>
                    <a:pt x="727113" y="104965"/>
                  </a:lnTo>
                  <a:lnTo>
                    <a:pt x="727113" y="129095"/>
                  </a:lnTo>
                  <a:lnTo>
                    <a:pt x="826693" y="129095"/>
                  </a:lnTo>
                  <a:lnTo>
                    <a:pt x="826693" y="1049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3845" y="9845420"/>
              <a:ext cx="246067" cy="128574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13424" y="9843176"/>
              <a:ext cx="365677" cy="133057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3399244" y="9845421"/>
              <a:ext cx="118110" cy="128270"/>
            </a:xfrm>
            <a:custGeom>
              <a:avLst/>
              <a:gdLst/>
              <a:ahLst/>
              <a:cxnLst/>
              <a:rect l="l" t="t" r="r" b="b"/>
              <a:pathLst>
                <a:path w="118110" h="128270">
                  <a:moveTo>
                    <a:pt x="117843" y="0"/>
                  </a:moveTo>
                  <a:lnTo>
                    <a:pt x="88150" y="0"/>
                  </a:lnTo>
                  <a:lnTo>
                    <a:pt x="88150" y="50800"/>
                  </a:lnTo>
                  <a:lnTo>
                    <a:pt x="29692" y="50800"/>
                  </a:lnTo>
                  <a:lnTo>
                    <a:pt x="2969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76200"/>
                  </a:lnTo>
                  <a:lnTo>
                    <a:pt x="0" y="128270"/>
                  </a:lnTo>
                  <a:lnTo>
                    <a:pt x="29692" y="128270"/>
                  </a:lnTo>
                  <a:lnTo>
                    <a:pt x="29692" y="76200"/>
                  </a:lnTo>
                  <a:lnTo>
                    <a:pt x="88150" y="76200"/>
                  </a:lnTo>
                  <a:lnTo>
                    <a:pt x="88150" y="128270"/>
                  </a:lnTo>
                  <a:lnTo>
                    <a:pt x="117843" y="128270"/>
                  </a:lnTo>
                  <a:lnTo>
                    <a:pt x="117843" y="76200"/>
                  </a:lnTo>
                  <a:lnTo>
                    <a:pt x="117843" y="50800"/>
                  </a:lnTo>
                  <a:lnTo>
                    <a:pt x="117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47733" y="9845420"/>
              <a:ext cx="117970" cy="128574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88095" y="9843176"/>
              <a:ext cx="140715" cy="132943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851313" y="9843186"/>
              <a:ext cx="517525" cy="133350"/>
            </a:xfrm>
            <a:custGeom>
              <a:avLst/>
              <a:gdLst/>
              <a:ahLst/>
              <a:cxnLst/>
              <a:rect l="l" t="t" r="r" b="b"/>
              <a:pathLst>
                <a:path w="517525" h="133350">
                  <a:moveTo>
                    <a:pt x="94272" y="106375"/>
                  </a:moveTo>
                  <a:lnTo>
                    <a:pt x="29819" y="106375"/>
                  </a:lnTo>
                  <a:lnTo>
                    <a:pt x="29819" y="2235"/>
                  </a:lnTo>
                  <a:lnTo>
                    <a:pt x="0" y="2235"/>
                  </a:lnTo>
                  <a:lnTo>
                    <a:pt x="0" y="106375"/>
                  </a:lnTo>
                  <a:lnTo>
                    <a:pt x="0" y="130505"/>
                  </a:lnTo>
                  <a:lnTo>
                    <a:pt x="94272" y="130505"/>
                  </a:lnTo>
                  <a:lnTo>
                    <a:pt x="94272" y="106375"/>
                  </a:lnTo>
                  <a:close/>
                </a:path>
                <a:path w="517525" h="133350">
                  <a:moveTo>
                    <a:pt x="241452" y="66471"/>
                  </a:moveTo>
                  <a:lnTo>
                    <a:pt x="236169" y="39928"/>
                  </a:lnTo>
                  <a:lnTo>
                    <a:pt x="225996" y="25349"/>
                  </a:lnTo>
                  <a:lnTo>
                    <a:pt x="221488" y="18872"/>
                  </a:lnTo>
                  <a:lnTo>
                    <a:pt x="211289" y="12522"/>
                  </a:lnTo>
                  <a:lnTo>
                    <a:pt x="211289" y="66471"/>
                  </a:lnTo>
                  <a:lnTo>
                    <a:pt x="208229" y="83185"/>
                  </a:lnTo>
                  <a:lnTo>
                    <a:pt x="199771" y="96177"/>
                  </a:lnTo>
                  <a:lnTo>
                    <a:pt x="187032" y="104597"/>
                  </a:lnTo>
                  <a:lnTo>
                    <a:pt x="171107" y="107594"/>
                  </a:lnTo>
                  <a:lnTo>
                    <a:pt x="155181" y="104597"/>
                  </a:lnTo>
                  <a:lnTo>
                    <a:pt x="142443" y="96177"/>
                  </a:lnTo>
                  <a:lnTo>
                    <a:pt x="133985" y="83185"/>
                  </a:lnTo>
                  <a:lnTo>
                    <a:pt x="130911" y="66471"/>
                  </a:lnTo>
                  <a:lnTo>
                    <a:pt x="133985" y="49745"/>
                  </a:lnTo>
                  <a:lnTo>
                    <a:pt x="142443" y="36753"/>
                  </a:lnTo>
                  <a:lnTo>
                    <a:pt x="155181" y="28333"/>
                  </a:lnTo>
                  <a:lnTo>
                    <a:pt x="171107" y="25349"/>
                  </a:lnTo>
                  <a:lnTo>
                    <a:pt x="187032" y="28333"/>
                  </a:lnTo>
                  <a:lnTo>
                    <a:pt x="199771" y="36753"/>
                  </a:lnTo>
                  <a:lnTo>
                    <a:pt x="208229" y="49745"/>
                  </a:lnTo>
                  <a:lnTo>
                    <a:pt x="211289" y="66471"/>
                  </a:lnTo>
                  <a:lnTo>
                    <a:pt x="211289" y="12522"/>
                  </a:lnTo>
                  <a:lnTo>
                    <a:pt x="199199" y="4991"/>
                  </a:lnTo>
                  <a:lnTo>
                    <a:pt x="171107" y="0"/>
                  </a:lnTo>
                  <a:lnTo>
                    <a:pt x="143014" y="5016"/>
                  </a:lnTo>
                  <a:lnTo>
                    <a:pt x="120726" y="18910"/>
                  </a:lnTo>
                  <a:lnTo>
                    <a:pt x="106045" y="39966"/>
                  </a:lnTo>
                  <a:lnTo>
                    <a:pt x="100749" y="66471"/>
                  </a:lnTo>
                  <a:lnTo>
                    <a:pt x="106057" y="92964"/>
                  </a:lnTo>
                  <a:lnTo>
                    <a:pt x="120777" y="114020"/>
                  </a:lnTo>
                  <a:lnTo>
                    <a:pt x="143065" y="127927"/>
                  </a:lnTo>
                  <a:lnTo>
                    <a:pt x="171107" y="132943"/>
                  </a:lnTo>
                  <a:lnTo>
                    <a:pt x="199186" y="127927"/>
                  </a:lnTo>
                  <a:lnTo>
                    <a:pt x="221449" y="114071"/>
                  </a:lnTo>
                  <a:lnTo>
                    <a:pt x="225971" y="107594"/>
                  </a:lnTo>
                  <a:lnTo>
                    <a:pt x="236156" y="93014"/>
                  </a:lnTo>
                  <a:lnTo>
                    <a:pt x="241452" y="66471"/>
                  </a:lnTo>
                  <a:close/>
                </a:path>
                <a:path w="517525" h="133350">
                  <a:moveTo>
                    <a:pt x="380517" y="22390"/>
                  </a:moveTo>
                  <a:lnTo>
                    <a:pt x="370014" y="12750"/>
                  </a:lnTo>
                  <a:lnTo>
                    <a:pt x="357390" y="5778"/>
                  </a:lnTo>
                  <a:lnTo>
                    <a:pt x="342874" y="1536"/>
                  </a:lnTo>
                  <a:lnTo>
                    <a:pt x="326669" y="114"/>
                  </a:lnTo>
                  <a:lnTo>
                    <a:pt x="298373" y="5041"/>
                  </a:lnTo>
                  <a:lnTo>
                    <a:pt x="275983" y="18808"/>
                  </a:lnTo>
                  <a:lnTo>
                    <a:pt x="261251" y="39839"/>
                  </a:lnTo>
                  <a:lnTo>
                    <a:pt x="255955" y="66586"/>
                  </a:lnTo>
                  <a:lnTo>
                    <a:pt x="261226" y="93332"/>
                  </a:lnTo>
                  <a:lnTo>
                    <a:pt x="275856" y="114363"/>
                  </a:lnTo>
                  <a:lnTo>
                    <a:pt x="298069" y="128117"/>
                  </a:lnTo>
                  <a:lnTo>
                    <a:pt x="326072" y="133057"/>
                  </a:lnTo>
                  <a:lnTo>
                    <a:pt x="339966" y="132003"/>
                  </a:lnTo>
                  <a:lnTo>
                    <a:pt x="378053" y="116674"/>
                  </a:lnTo>
                  <a:lnTo>
                    <a:pt x="378053" y="64465"/>
                  </a:lnTo>
                  <a:lnTo>
                    <a:pt x="350939" y="102298"/>
                  </a:lnTo>
                  <a:lnTo>
                    <a:pt x="343395" y="106299"/>
                  </a:lnTo>
                  <a:lnTo>
                    <a:pt x="335978" y="107835"/>
                  </a:lnTo>
                  <a:lnTo>
                    <a:pt x="327850" y="107835"/>
                  </a:lnTo>
                  <a:lnTo>
                    <a:pt x="310934" y="104838"/>
                  </a:lnTo>
                  <a:lnTo>
                    <a:pt x="297751" y="96418"/>
                  </a:lnTo>
                  <a:lnTo>
                    <a:pt x="289191" y="83413"/>
                  </a:lnTo>
                  <a:lnTo>
                    <a:pt x="286131" y="66700"/>
                  </a:lnTo>
                  <a:lnTo>
                    <a:pt x="289191" y="49987"/>
                  </a:lnTo>
                  <a:lnTo>
                    <a:pt x="297789" y="36995"/>
                  </a:lnTo>
                  <a:lnTo>
                    <a:pt x="311086" y="28575"/>
                  </a:lnTo>
                  <a:lnTo>
                    <a:pt x="328193" y="25577"/>
                  </a:lnTo>
                  <a:lnTo>
                    <a:pt x="337591" y="26454"/>
                  </a:lnTo>
                  <a:lnTo>
                    <a:pt x="346227" y="29108"/>
                  </a:lnTo>
                  <a:lnTo>
                    <a:pt x="354152" y="33629"/>
                  </a:lnTo>
                  <a:lnTo>
                    <a:pt x="361429" y="40068"/>
                  </a:lnTo>
                  <a:lnTo>
                    <a:pt x="380517" y="22390"/>
                  </a:lnTo>
                  <a:close/>
                </a:path>
                <a:path w="517525" h="133350">
                  <a:moveTo>
                    <a:pt x="517334" y="2235"/>
                  </a:moveTo>
                  <a:lnTo>
                    <a:pt x="488111" y="2235"/>
                  </a:lnTo>
                  <a:lnTo>
                    <a:pt x="453821" y="59283"/>
                  </a:lnTo>
                  <a:lnTo>
                    <a:pt x="419404" y="2235"/>
                  </a:lnTo>
                  <a:lnTo>
                    <a:pt x="387819" y="2235"/>
                  </a:lnTo>
                  <a:lnTo>
                    <a:pt x="437553" y="84848"/>
                  </a:lnTo>
                  <a:lnTo>
                    <a:pt x="437553" y="130810"/>
                  </a:lnTo>
                  <a:lnTo>
                    <a:pt x="467372" y="130810"/>
                  </a:lnTo>
                  <a:lnTo>
                    <a:pt x="467372" y="85204"/>
                  </a:lnTo>
                  <a:lnTo>
                    <a:pt x="517334" y="22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Valor Partner Brochure VL300 092023</dc:title>
  <dcterms:created xsi:type="dcterms:W3CDTF">2024-03-24T17:31:23Z</dcterms:created>
  <dcterms:modified xsi:type="dcterms:W3CDTF">2024-03-24T17:31:23Z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2023-09-25T00:00:00Z</vt:filetime>
  </property>
  <property fmtid="{D5CDD505-2E9C-101B-9397-08002B2CF9AE}" pid="3" name="Creator">
    <vt:lpwstr>Adobe Illustrator 27.8 (Windows)</vt:lpwstr>
  </property>
  <property fmtid="{D5CDD505-2E9C-101B-9397-08002B2CF9AE}" pid="4" name="GTS_PDFXVersion">
    <vt:lpwstr>PDF/X-4</vt:lpwstr>
  </property>
  <property fmtid="{D5CDD505-2E9C-101B-9397-08002B2CF9AE}" pid="5" name="LastSaved">
    <vt:filetime>2024-03-24T00:00:00Z</vt:filetime>
  </property>
  <property fmtid="{D5CDD505-2E9C-101B-9397-08002B2CF9AE}" pid="6" name="Producer">
    <vt:lpwstr>Adobe PDF library 17.00</vt:lpwstr>
  </property>
</Properties>
</file>