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3" d="100"/>
          <a:sy n="133" d="100"/>
        </p:scale>
        <p:origin x="222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1920240"/>
            <a:ext cx="2240280" cy="14843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02208" y="929640"/>
            <a:ext cx="777240" cy="121920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Aft>
                <a:spcPts val="21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CREDIT SALE</a:t>
            </a:r>
          </a:p>
        </p:txBody>
      </p:sp>
      <p:sp>
        <p:nvSpPr>
          <p:cNvPr id="5" name="Rectangle 4"/>
          <p:cNvSpPr/>
          <p:nvPr/>
        </p:nvSpPr>
        <p:spPr>
          <a:xfrm>
            <a:off x="6696456" y="929640"/>
            <a:ext cx="938784" cy="121920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Aft>
                <a:spcPts val="63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MANUAL BATCH</a:t>
            </a:r>
          </a:p>
        </p:txBody>
      </p:sp>
      <p:sp>
        <p:nvSpPr>
          <p:cNvPr id="6" name="Rectangle 5"/>
          <p:cNvSpPr/>
          <p:nvPr/>
        </p:nvSpPr>
        <p:spPr>
          <a:xfrm>
            <a:off x="902208" y="1094232"/>
            <a:ext cx="2246376" cy="13167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96"/>
              </a:lnSpc>
              <a:spcBef>
                <a:spcPts val="210"/>
              </a:spcBef>
            </a:pPr>
            <a:r>
              <a:rPr lang="en-US" sz="900">
                <a:latin typeface="Trebuchet MS"/>
              </a:rPr>
              <a:t>On Idle Screen Verify </a:t>
            </a:r>
            <a:r>
              <a:rPr lang="en-US" sz="950" b="1">
                <a:latin typeface="Trebuchet MS"/>
              </a:rPr>
              <a:t>SALE </a:t>
            </a:r>
            <a:r>
              <a:rPr lang="en-US" sz="900">
                <a:latin typeface="Trebuchet MS"/>
              </a:rPr>
              <a:t>is selected Enter Transaction Amount and press </a:t>
            </a:r>
            <a:r>
              <a:rPr lang="en-US" sz="950" b="1">
                <a:latin typeface="Trebuchet MS"/>
              </a:rPr>
              <a:t>OK </a:t>
            </a:r>
            <a:r>
              <a:rPr lang="en-US" sz="900">
                <a:latin typeface="Trebuchet MS"/>
              </a:rPr>
              <a:t>Confirm Amount and Press </a:t>
            </a:r>
            <a:r>
              <a:rPr lang="en-US" sz="950" b="1">
                <a:latin typeface="Trebuchet MS"/>
              </a:rPr>
              <a:t>OK </a:t>
            </a:r>
            <a:r>
              <a:rPr lang="en-US" sz="900">
                <a:latin typeface="Trebuchet MS"/>
              </a:rPr>
              <a:t>Insert, Swipe, Tap or Manually enter Card Number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If Prompted Enter TIP and Press </a:t>
            </a:r>
            <a:r>
              <a:rPr lang="en-US" sz="950" b="1">
                <a:latin typeface="Trebuchet MS"/>
              </a:rPr>
              <a:t>OK</a:t>
            </a:r>
          </a:p>
          <a:p>
            <a:pPr indent="0">
              <a:lnSpc>
                <a:spcPts val="1296"/>
              </a:lnSpc>
            </a:pPr>
            <a:r>
              <a:rPr lang="en-US" sz="950" b="1">
                <a:latin typeface="Trebuchet MS"/>
              </a:rPr>
              <a:t>Merchant Copy </a:t>
            </a:r>
            <a:r>
              <a:rPr lang="en-US" sz="900">
                <a:latin typeface="Trebuchet MS"/>
              </a:rPr>
              <a:t>Will Print</a:t>
            </a:r>
          </a:p>
          <a:p>
            <a:pPr indent="0">
              <a:lnSpc>
                <a:spcPts val="1296"/>
              </a:lnSpc>
              <a:spcAft>
                <a:spcPts val="840"/>
              </a:spcAft>
            </a:pPr>
            <a:r>
              <a:rPr lang="en-US" sz="900">
                <a:latin typeface="Trebuchet MS"/>
              </a:rPr>
              <a:t>Press Yes if you want </a:t>
            </a:r>
            <a:r>
              <a:rPr lang="en-US" sz="950" b="1">
                <a:latin typeface="Trebuchet MS"/>
              </a:rPr>
              <a:t>Customer Copy</a:t>
            </a:r>
          </a:p>
        </p:txBody>
      </p:sp>
      <p:sp>
        <p:nvSpPr>
          <p:cNvPr id="7" name="Rectangle 6"/>
          <p:cNvSpPr/>
          <p:nvPr/>
        </p:nvSpPr>
        <p:spPr>
          <a:xfrm>
            <a:off x="902208" y="2602992"/>
            <a:ext cx="2069592" cy="124968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21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CREDIT VOID (ONLY IF BATCH OPEN</a:t>
            </a:r>
          </a:p>
        </p:txBody>
      </p:sp>
      <p:sp>
        <p:nvSpPr>
          <p:cNvPr id="8" name="Rectangle 7"/>
          <p:cNvSpPr/>
          <p:nvPr/>
        </p:nvSpPr>
        <p:spPr>
          <a:xfrm>
            <a:off x="896112" y="2767584"/>
            <a:ext cx="2270760" cy="13167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96"/>
              </a:lnSpc>
              <a:spcBef>
                <a:spcPts val="210"/>
              </a:spcBef>
            </a:pPr>
            <a:r>
              <a:rPr lang="en-US" sz="900">
                <a:latin typeface="Trebuchet MS"/>
              </a:rPr>
              <a:t>On Idle Screen Press Sale to Cycle until it Shows </a:t>
            </a:r>
            <a:r>
              <a:rPr lang="en-US" sz="950" b="1">
                <a:latin typeface="Trebuchet MS"/>
              </a:rPr>
              <a:t>VOID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Enter Trans Number and press </a:t>
            </a:r>
            <a:r>
              <a:rPr lang="en-US" sz="950" b="1">
                <a:latin typeface="Trebuchet MS"/>
              </a:rPr>
              <a:t>GREEN BUTTON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Enter Password and Press </a:t>
            </a:r>
            <a:r>
              <a:rPr lang="en-US" sz="950" b="1">
                <a:latin typeface="Trebuchet MS"/>
              </a:rPr>
              <a:t>OK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Verify Transaction Details and Press </a:t>
            </a:r>
            <a:r>
              <a:rPr lang="en-US" sz="950" b="1">
                <a:latin typeface="Trebuchet MS"/>
              </a:rPr>
              <a:t>OK</a:t>
            </a:r>
          </a:p>
          <a:p>
            <a:pPr indent="0">
              <a:lnSpc>
                <a:spcPts val="1296"/>
              </a:lnSpc>
            </a:pPr>
            <a:r>
              <a:rPr lang="en-US" sz="950" b="1">
                <a:latin typeface="Trebuchet MS"/>
              </a:rPr>
              <a:t>Merchant Copy </a:t>
            </a:r>
            <a:r>
              <a:rPr lang="en-US" sz="900">
                <a:latin typeface="Trebuchet MS"/>
              </a:rPr>
              <a:t>Will Print</a:t>
            </a:r>
          </a:p>
          <a:p>
            <a:pPr indent="0">
              <a:lnSpc>
                <a:spcPts val="1296"/>
              </a:lnSpc>
              <a:spcAft>
                <a:spcPts val="840"/>
              </a:spcAft>
            </a:pPr>
            <a:r>
              <a:rPr lang="en-US" sz="900">
                <a:latin typeface="Trebuchet MS"/>
              </a:rPr>
              <a:t>Press Yes if you want </a:t>
            </a:r>
            <a:r>
              <a:rPr lang="en-US" sz="950" b="1">
                <a:latin typeface="Trebuchet MS"/>
              </a:rPr>
              <a:t>Customer Copy</a:t>
            </a:r>
          </a:p>
        </p:txBody>
      </p:sp>
      <p:sp>
        <p:nvSpPr>
          <p:cNvPr id="9" name="Rectangle 8"/>
          <p:cNvSpPr/>
          <p:nvPr/>
        </p:nvSpPr>
        <p:spPr>
          <a:xfrm>
            <a:off x="902208" y="4276344"/>
            <a:ext cx="2075688" cy="124968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840"/>
              </a:spcBef>
              <a:spcAft>
                <a:spcPts val="21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CREDIT REFUND (IF BATCH CLOSED'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2208" y="4440936"/>
            <a:ext cx="2264664" cy="131673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96"/>
              </a:lnSpc>
              <a:spcBef>
                <a:spcPts val="210"/>
              </a:spcBef>
            </a:pPr>
            <a:r>
              <a:rPr lang="en-US" sz="900">
                <a:latin typeface="Trebuchet MS"/>
              </a:rPr>
              <a:t>On Idle Screen Press Sale to Cycle until it Shows </a:t>
            </a:r>
            <a:r>
              <a:rPr lang="en-US" sz="950" b="1">
                <a:latin typeface="Trebuchet MS"/>
              </a:rPr>
              <a:t>REFUND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Enter Transaction Amount and press </a:t>
            </a:r>
            <a:r>
              <a:rPr lang="en-US" sz="950" b="1">
                <a:latin typeface="Trebuchet MS"/>
              </a:rPr>
              <a:t>OK </a:t>
            </a:r>
            <a:r>
              <a:rPr lang="en-US" sz="900">
                <a:latin typeface="Trebuchet MS"/>
              </a:rPr>
              <a:t>Confirm Amount and Press </a:t>
            </a:r>
            <a:r>
              <a:rPr lang="en-US" sz="950" b="1">
                <a:latin typeface="Trebuchet MS"/>
              </a:rPr>
              <a:t>OK </a:t>
            </a:r>
            <a:r>
              <a:rPr lang="en-US" sz="900">
                <a:latin typeface="Trebuchet MS"/>
              </a:rPr>
              <a:t>Insert, Swipe, Tap or Manually enter Card Number</a:t>
            </a:r>
          </a:p>
          <a:p>
            <a:pPr indent="0">
              <a:lnSpc>
                <a:spcPts val="1296"/>
              </a:lnSpc>
            </a:pPr>
            <a:r>
              <a:rPr lang="en-US" sz="950" b="1">
                <a:latin typeface="Trebuchet MS"/>
              </a:rPr>
              <a:t>Merchant Copy </a:t>
            </a:r>
            <a:r>
              <a:rPr lang="en-US" sz="900">
                <a:latin typeface="Trebuchet MS"/>
              </a:rPr>
              <a:t>Will Print</a:t>
            </a:r>
          </a:p>
          <a:p>
            <a:pPr indent="0">
              <a:lnSpc>
                <a:spcPts val="1296"/>
              </a:lnSpc>
            </a:pPr>
            <a:r>
              <a:rPr lang="en-US" sz="900">
                <a:latin typeface="Trebuchet MS"/>
              </a:rPr>
              <a:t>Press Yes if you want </a:t>
            </a:r>
            <a:r>
              <a:rPr lang="en-US" sz="950" b="1">
                <a:latin typeface="Trebuchet MS"/>
              </a:rPr>
              <a:t>Customer Copy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87496" y="1033272"/>
            <a:ext cx="2673096" cy="69494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ctr">
              <a:lnSpc>
                <a:spcPts val="3744"/>
              </a:lnSpc>
            </a:pPr>
            <a:r>
              <a:rPr lang="en-US" sz="1900" b="1" u="sng">
                <a:latin typeface="Arial"/>
              </a:rPr>
              <a:t>VALOR VL500 RETAIL/RESTAURANT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99504" y="1167384"/>
            <a:ext cx="2316480" cy="6248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96"/>
              </a:lnSpc>
              <a:spcBef>
                <a:spcPts val="630"/>
              </a:spcBef>
              <a:spcAft>
                <a:spcPts val="630"/>
              </a:spcAft>
            </a:pPr>
            <a:r>
              <a:rPr lang="en-US" sz="900">
                <a:latin typeface="Trebuchet MS"/>
              </a:rPr>
              <a:t>From the Main Idle Screen Press </a:t>
            </a:r>
            <a:r>
              <a:rPr lang="en-US" sz="700" b="1">
                <a:solidFill>
                  <a:srgbClr val="454344"/>
                </a:solidFill>
                <a:latin typeface="Trebuchet MS"/>
              </a:rPr>
              <a:t>H </a:t>
            </a:r>
            <a:r>
              <a:rPr lang="en-US" sz="950" b="1">
                <a:latin typeface="Trebuchet MS"/>
              </a:rPr>
              <a:t>ICON </a:t>
            </a:r>
            <a:r>
              <a:rPr lang="en-US" sz="900">
                <a:latin typeface="Trebuchet MS"/>
              </a:rPr>
              <a:t>Press </a:t>
            </a:r>
            <a:r>
              <a:rPr lang="en-US" sz="950" b="1">
                <a:latin typeface="Trebuchet MS"/>
              </a:rPr>
              <a:t>SETTLEMENT </a:t>
            </a:r>
            <a:r>
              <a:rPr lang="en-US" sz="900">
                <a:latin typeface="Trebuchet MS"/>
              </a:rPr>
              <a:t>Enter Password Batch Will Print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111752" y="3672840"/>
            <a:ext cx="1816608" cy="621792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177800" indent="0">
              <a:spcAft>
                <a:spcPts val="840"/>
              </a:spcAft>
            </a:pPr>
            <a:r>
              <a:rPr lang="en-US" sz="950" b="1">
                <a:latin typeface="Trebuchet MS"/>
              </a:rPr>
              <a:t>OPERATOR PASSWORD</a:t>
            </a:r>
          </a:p>
          <a:p>
            <a:pPr indent="0" algn="ctr">
              <a:lnSpc>
                <a:spcPts val="1464"/>
              </a:lnSpc>
            </a:pPr>
            <a:r>
              <a:rPr lang="en-US" sz="950" b="1">
                <a:latin typeface="Trebuchet MS"/>
              </a:rPr>
              <a:t>Last 4 Of EPI (SHOWS UP ON SCREEN)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96456" y="2005584"/>
            <a:ext cx="1121664" cy="121920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630"/>
              </a:spcBef>
              <a:spcAft>
                <a:spcPts val="63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REPRINT RECEIPTS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93408" y="2240280"/>
            <a:ext cx="2252472" cy="113080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320"/>
              </a:lnSpc>
              <a:spcBef>
                <a:spcPts val="630"/>
              </a:spcBef>
            </a:pPr>
            <a:r>
              <a:rPr lang="en-US" sz="900">
                <a:latin typeface="Trebuchet MS"/>
              </a:rPr>
              <a:t>From Main Idle Screen press </a:t>
            </a:r>
            <a:r>
              <a:rPr lang="en-US" sz="900" b="1" spc="-100">
                <a:solidFill>
                  <a:srgbClr val="454344"/>
                </a:solidFill>
                <a:latin typeface="Trebuchet MS"/>
              </a:rPr>
              <a:t>EH </a:t>
            </a:r>
            <a:r>
              <a:rPr lang="en-US" sz="950" b="1">
                <a:latin typeface="Trebuchet MS"/>
              </a:rPr>
              <a:t>ICON </a:t>
            </a:r>
            <a:r>
              <a:rPr lang="en-US" sz="9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REPRINT</a:t>
            </a:r>
          </a:p>
          <a:p>
            <a:pPr indent="0">
              <a:lnSpc>
                <a:spcPts val="1320"/>
              </a:lnSpc>
              <a:spcAft>
                <a:spcPts val="630"/>
              </a:spcAft>
            </a:pPr>
            <a:r>
              <a:rPr lang="en-US" sz="900">
                <a:latin typeface="Trebuchet MS"/>
              </a:rPr>
              <a:t>Enter </a:t>
            </a:r>
            <a:r>
              <a:rPr lang="en-US" sz="950" b="1">
                <a:latin typeface="Trebuchet MS"/>
              </a:rPr>
              <a:t>Transaction Number </a:t>
            </a:r>
            <a:r>
              <a:rPr lang="en-US" sz="900">
                <a:latin typeface="Trebuchet MS"/>
              </a:rPr>
              <a:t>from Original Receipt and press </a:t>
            </a:r>
            <a:r>
              <a:rPr lang="en-US" sz="950" b="1">
                <a:latin typeface="Trebuchet MS"/>
              </a:rPr>
              <a:t>GREEN BUTTON MERCHANT COPY </a:t>
            </a:r>
            <a:r>
              <a:rPr lang="en-US" sz="900">
                <a:latin typeface="Trebuchet MS"/>
              </a:rPr>
              <a:t>Prints by Default Press </a:t>
            </a:r>
            <a:r>
              <a:rPr lang="en-US" sz="950" b="1">
                <a:latin typeface="Trebuchet MS"/>
              </a:rPr>
              <a:t>YES </a:t>
            </a:r>
            <a:r>
              <a:rPr lang="en-US" sz="900">
                <a:latin typeface="Trebuchet MS"/>
              </a:rPr>
              <a:t>when prompted to print </a:t>
            </a:r>
            <a:r>
              <a:rPr lang="en-US" sz="950" b="1">
                <a:latin typeface="Trebuchet MS"/>
              </a:rPr>
              <a:t>CUSTOMER COPY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687312" y="3581400"/>
            <a:ext cx="972312" cy="121920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630"/>
              </a:spcBef>
              <a:spcAft>
                <a:spcPts val="630"/>
              </a:spcAft>
            </a:pPr>
            <a:r>
              <a:rPr lang="en-US" sz="950" b="1" u="sng">
                <a:solidFill>
                  <a:srgbClr val="FFFFFF"/>
                </a:solidFill>
                <a:latin typeface="Trebuchet MS"/>
              </a:rPr>
              <a:t>lADJUSTING TIPS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693408" y="3819144"/>
            <a:ext cx="2322576" cy="9814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296"/>
              </a:lnSpc>
              <a:spcBef>
                <a:spcPts val="630"/>
              </a:spcBef>
            </a:pPr>
            <a:r>
              <a:rPr lang="en-US" sz="900">
                <a:latin typeface="Trebuchet MS"/>
              </a:rPr>
              <a:t>From the Main Idle Screen Press </a:t>
            </a:r>
            <a:r>
              <a:rPr lang="en-US" sz="700" b="1">
                <a:solidFill>
                  <a:srgbClr val="454344"/>
                </a:solidFill>
                <a:latin typeface="Trebuchet MS"/>
              </a:rPr>
              <a:t>H </a:t>
            </a:r>
            <a:r>
              <a:rPr lang="en-US" sz="950" b="1">
                <a:latin typeface="Trebuchet MS"/>
              </a:rPr>
              <a:t>ICON </a:t>
            </a:r>
            <a:r>
              <a:rPr lang="en-US" sz="9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TIP ADJUST </a:t>
            </a:r>
            <a:r>
              <a:rPr lang="en-US" sz="900">
                <a:latin typeface="Trebuchet MS"/>
              </a:rPr>
              <a:t>Enter </a:t>
            </a:r>
            <a:r>
              <a:rPr lang="en-US" sz="950" b="1">
                <a:latin typeface="Trebuchet MS"/>
              </a:rPr>
              <a:t>Transaction Number </a:t>
            </a:r>
            <a:r>
              <a:rPr lang="en-US" sz="900">
                <a:latin typeface="Trebuchet MS"/>
              </a:rPr>
              <a:t>&amp; Press OK Confirm &amp; Press OK Enter Tip &amp; Press OK</a:t>
            </a:r>
          </a:p>
          <a:p>
            <a:pPr indent="0">
              <a:lnSpc>
                <a:spcPts val="1296"/>
              </a:lnSpc>
              <a:spcAft>
                <a:spcPts val="630"/>
              </a:spcAft>
            </a:pPr>
            <a:r>
              <a:rPr lang="en-US" sz="900">
                <a:latin typeface="Trebuchet MS"/>
              </a:rPr>
              <a:t>Repeat until all Transactions are Adjusted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696456" y="4992624"/>
            <a:ext cx="1075944" cy="121920"/>
          </a:xfrm>
          <a:prstGeom prst="rect">
            <a:avLst/>
          </a:prstGeom>
          <a:solidFill>
            <a:srgbClr val="0000FE"/>
          </a:solidFill>
        </p:spPr>
        <p:txBody>
          <a:bodyPr wrap="none" lIns="0" tIns="0" rIns="0" bIns="0">
            <a:noAutofit/>
          </a:bodyPr>
          <a:lstStyle/>
          <a:p>
            <a:pPr indent="0">
              <a:spcBef>
                <a:spcPts val="630"/>
              </a:spcBef>
              <a:spcAft>
                <a:spcPts val="630"/>
              </a:spcAft>
            </a:pPr>
            <a:r>
              <a:rPr lang="en-US" sz="950" b="1">
                <a:solidFill>
                  <a:srgbClr val="FFFFFF"/>
                </a:solidFill>
                <a:latin typeface="Trebuchet MS"/>
              </a:rPr>
              <a:t>PRINT TIP REPORT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699504" y="5227320"/>
            <a:ext cx="2441448" cy="11003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1320"/>
              </a:lnSpc>
              <a:spcBef>
                <a:spcPts val="630"/>
              </a:spcBef>
            </a:pPr>
            <a:r>
              <a:rPr lang="en-US" sz="900">
                <a:latin typeface="Trebuchet MS"/>
              </a:rPr>
              <a:t>From Main Idle Screen press </a:t>
            </a:r>
            <a:r>
              <a:rPr lang="en-US" sz="850" b="1">
                <a:solidFill>
                  <a:srgbClr val="454344"/>
                </a:solidFill>
                <a:latin typeface="Trebuchet MS"/>
              </a:rPr>
              <a:t>B </a:t>
            </a:r>
            <a:r>
              <a:rPr lang="en-US" sz="950" b="1">
                <a:latin typeface="Trebuchet MS"/>
              </a:rPr>
              <a:t>ICON</a:t>
            </a:r>
          </a:p>
          <a:p>
            <a:pPr indent="0">
              <a:lnSpc>
                <a:spcPts val="1320"/>
              </a:lnSpc>
            </a:pPr>
            <a:r>
              <a:rPr lang="en-US" sz="9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REPORT</a:t>
            </a:r>
          </a:p>
          <a:p>
            <a:pPr indent="0">
              <a:lnSpc>
                <a:spcPts val="1320"/>
              </a:lnSpc>
            </a:pPr>
            <a:r>
              <a:rPr lang="en-US" sz="900">
                <a:latin typeface="Trebuchet MS"/>
              </a:rPr>
              <a:t>Enter Password</a:t>
            </a:r>
          </a:p>
          <a:p>
            <a:pPr indent="0">
              <a:lnSpc>
                <a:spcPts val="1320"/>
              </a:lnSpc>
            </a:pPr>
            <a:r>
              <a:rPr lang="en-US" sz="9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TIP REPORT</a:t>
            </a:r>
          </a:p>
          <a:p>
            <a:pPr indent="0">
              <a:lnSpc>
                <a:spcPts val="1320"/>
              </a:lnSpc>
              <a:spcAft>
                <a:spcPts val="630"/>
              </a:spcAft>
            </a:pPr>
            <a:r>
              <a:rPr lang="en-US" sz="900">
                <a:latin typeface="Trebuchet MS"/>
              </a:rPr>
              <a:t>Press on </a:t>
            </a:r>
            <a:r>
              <a:rPr lang="en-US" sz="950" b="1">
                <a:latin typeface="Trebuchet MS"/>
              </a:rPr>
              <a:t>PRINT REPORT</a:t>
            </a:r>
          </a:p>
          <a:p>
            <a:pPr indent="0" algn="r"/>
            <a:r>
              <a:rPr lang="en-US" sz="1000" b="1">
                <a:solidFill>
                  <a:srgbClr val="D1D1D1"/>
                </a:solidFill>
                <a:latin typeface="Trebuchet MS"/>
              </a:rPr>
              <a:t>Matthew Burm - November 16, 2023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23b03cb-e0e2-444e-9866-5ec3772eb26e}" enabled="0" method="" siteId="{e23b03cb-e0e2-444e-9866-5ec3772eb26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Trebuchet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Word - VL500</dc:title>
  <dc:subject/>
  <dc:creator>Matthew Burm</dc:creator>
  <cp:keywords/>
  <cp:lastModifiedBy>Jon Bomser</cp:lastModifiedBy>
  <cp:revision>2</cp:revision>
  <dcterms:modified xsi:type="dcterms:W3CDTF">2024-03-18T16:04:14Z</dcterms:modified>
</cp:coreProperties>
</file>