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831E6B-4611-45F8-8598-8AE2BAD88EE7}" v="5" dt="2024-03-14T14:07:19.95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604" autoAdjust="0"/>
    <p:restoredTop sz="94660"/>
  </p:normalViewPr>
  <p:slideViewPr>
    <p:cSldViewPr>
      <p:cViewPr varScale="1">
        <p:scale>
          <a:sx n="99" d="100"/>
          <a:sy n="99" d="100"/>
        </p:scale>
        <p:origin x="96" y="4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5A831E6B-4611-45F8-8598-8AE2BAD88EE7}"/>
    <pc:docChg chg="undo custSel modSld modMainMaster">
      <pc:chgData name="Jon Bomser" userId="7351062b-4bb3-44eb-8fc3-7479f54a1811" providerId="ADAL" clId="{5A831E6B-4611-45F8-8598-8AE2BAD88EE7}" dt="2024-03-14T14:07:28.880" v="44" actId="14100"/>
      <pc:docMkLst>
        <pc:docMk/>
      </pc:docMkLst>
      <pc:sldChg chg="modSp mod">
        <pc:chgData name="Jon Bomser" userId="7351062b-4bb3-44eb-8fc3-7479f54a1811" providerId="ADAL" clId="{5A831E6B-4611-45F8-8598-8AE2BAD88EE7}" dt="2024-03-13T14:36:17.074" v="2" actId="1076"/>
        <pc:sldMkLst>
          <pc:docMk/>
          <pc:sldMk cId="0" sldId="256"/>
        </pc:sldMkLst>
        <pc:spChg chg="mod">
          <ac:chgData name="Jon Bomser" userId="7351062b-4bb3-44eb-8fc3-7479f54a1811" providerId="ADAL" clId="{5A831E6B-4611-45F8-8598-8AE2BAD88EE7}" dt="2024-03-13T14:36:17.074" v="2" actId="1076"/>
          <ac:spMkLst>
            <pc:docMk/>
            <pc:sldMk cId="0" sldId="256"/>
            <ac:spMk id="3" creationId="{00000000-0000-0000-0000-000000000000}"/>
          </ac:spMkLst>
        </pc:spChg>
      </pc:sldChg>
      <pc:sldChg chg="addSp delSp modSp mod chgLayout">
        <pc:chgData name="Jon Bomser" userId="7351062b-4bb3-44eb-8fc3-7479f54a1811" providerId="ADAL" clId="{5A831E6B-4611-45F8-8598-8AE2BAD88EE7}" dt="2024-03-14T14:07:00.655" v="41" actId="1076"/>
        <pc:sldMkLst>
          <pc:docMk/>
          <pc:sldMk cId="0" sldId="257"/>
        </pc:sldMkLst>
        <pc:spChg chg="mod ord">
          <ac:chgData name="Jon Bomser" userId="7351062b-4bb3-44eb-8fc3-7479f54a1811" providerId="ADAL" clId="{5A831E6B-4611-45F8-8598-8AE2BAD88EE7}" dt="2024-03-13T14:36:28.703" v="4" actId="6264"/>
          <ac:spMkLst>
            <pc:docMk/>
            <pc:sldMk cId="0" sldId="257"/>
            <ac:spMk id="3" creationId="{00000000-0000-0000-0000-000000000000}"/>
          </ac:spMkLst>
        </pc:spChg>
        <pc:spChg chg="del mod ord">
          <ac:chgData name="Jon Bomser" userId="7351062b-4bb3-44eb-8fc3-7479f54a1811" providerId="ADAL" clId="{5A831E6B-4611-45F8-8598-8AE2BAD88EE7}" dt="2024-03-14T13:51:10.492" v="28" actId="478"/>
          <ac:spMkLst>
            <pc:docMk/>
            <pc:sldMk cId="0" sldId="257"/>
            <ac:spMk id="6" creationId="{00000000-0000-0000-0000-000000000000}"/>
          </ac:spMkLst>
        </pc:spChg>
        <pc:spChg chg="add mod">
          <ac:chgData name="Jon Bomser" userId="7351062b-4bb3-44eb-8fc3-7479f54a1811" providerId="ADAL" clId="{5A831E6B-4611-45F8-8598-8AE2BAD88EE7}" dt="2024-03-14T14:06:52.580" v="40" actId="1076"/>
          <ac:spMkLst>
            <pc:docMk/>
            <pc:sldMk cId="0" sldId="257"/>
            <ac:spMk id="6" creationId="{538863A3-E022-89D1-E0AF-F1991FB7FC0E}"/>
          </ac:spMkLst>
        </pc:spChg>
        <pc:spChg chg="mod ord">
          <ac:chgData name="Jon Bomser" userId="7351062b-4bb3-44eb-8fc3-7479f54a1811" providerId="ADAL" clId="{5A831E6B-4611-45F8-8598-8AE2BAD88EE7}" dt="2024-03-13T14:36:28.703" v="4" actId="6264"/>
          <ac:spMkLst>
            <pc:docMk/>
            <pc:sldMk cId="0" sldId="257"/>
            <ac:spMk id="7" creationId="{00000000-0000-0000-0000-000000000000}"/>
          </ac:spMkLst>
        </pc:spChg>
        <pc:spChg chg="del mod ord">
          <ac:chgData name="Jon Bomser" userId="7351062b-4bb3-44eb-8fc3-7479f54a1811" providerId="ADAL" clId="{5A831E6B-4611-45F8-8598-8AE2BAD88EE7}" dt="2024-03-14T13:51:10.492" v="28" actId="478"/>
          <ac:spMkLst>
            <pc:docMk/>
            <pc:sldMk cId="0" sldId="257"/>
            <ac:spMk id="8" creationId="{00000000-0000-0000-0000-000000000000}"/>
          </ac:spMkLst>
        </pc:spChg>
        <pc:spChg chg="add mod">
          <ac:chgData name="Jon Bomser" userId="7351062b-4bb3-44eb-8fc3-7479f54a1811" providerId="ADAL" clId="{5A831E6B-4611-45F8-8598-8AE2BAD88EE7}" dt="2024-03-14T14:06:52.580" v="40" actId="1076"/>
          <ac:spMkLst>
            <pc:docMk/>
            <pc:sldMk cId="0" sldId="257"/>
            <ac:spMk id="8" creationId="{DC078917-75F0-18D2-F7A4-6F1A4AA15C38}"/>
          </ac:spMkLst>
        </pc:spChg>
        <pc:spChg chg="del">
          <ac:chgData name="Jon Bomser" userId="7351062b-4bb3-44eb-8fc3-7479f54a1811" providerId="ADAL" clId="{5A831E6B-4611-45F8-8598-8AE2BAD88EE7}" dt="2024-03-14T13:51:10.492" v="28" actId="478"/>
          <ac:spMkLst>
            <pc:docMk/>
            <pc:sldMk cId="0" sldId="257"/>
            <ac:spMk id="9" creationId="{00000000-0000-0000-0000-000000000000}"/>
          </ac:spMkLst>
        </pc:spChg>
        <pc:spChg chg="add mod">
          <ac:chgData name="Jon Bomser" userId="7351062b-4bb3-44eb-8fc3-7479f54a1811" providerId="ADAL" clId="{5A831E6B-4611-45F8-8598-8AE2BAD88EE7}" dt="2024-03-14T14:07:00.655" v="41" actId="1076"/>
          <ac:spMkLst>
            <pc:docMk/>
            <pc:sldMk cId="0" sldId="257"/>
            <ac:spMk id="9" creationId="{D5FF08FD-7949-20E8-46DF-4AF1ECE3394A}"/>
          </ac:spMkLst>
        </pc:spChg>
        <pc:spChg chg="add del mod">
          <ac:chgData name="Jon Bomser" userId="7351062b-4bb3-44eb-8fc3-7479f54a1811" providerId="ADAL" clId="{5A831E6B-4611-45F8-8598-8AE2BAD88EE7}" dt="2024-03-13T14:36:28.703" v="4" actId="6264"/>
          <ac:spMkLst>
            <pc:docMk/>
            <pc:sldMk cId="0" sldId="257"/>
            <ac:spMk id="10" creationId="{A2D8BF6A-65C6-A9AB-1ED8-40E1903840E8}"/>
          </ac:spMkLst>
        </pc:spChg>
        <pc:spChg chg="add del mod">
          <ac:chgData name="Jon Bomser" userId="7351062b-4bb3-44eb-8fc3-7479f54a1811" providerId="ADAL" clId="{5A831E6B-4611-45F8-8598-8AE2BAD88EE7}" dt="2024-03-13T14:36:28.703" v="4" actId="6264"/>
          <ac:spMkLst>
            <pc:docMk/>
            <pc:sldMk cId="0" sldId="257"/>
            <ac:spMk id="11" creationId="{A1F250F6-2790-99EF-645C-2EED9D2CE6EC}"/>
          </ac:spMkLst>
        </pc:spChg>
        <pc:spChg chg="add del mod">
          <ac:chgData name="Jon Bomser" userId="7351062b-4bb3-44eb-8fc3-7479f54a1811" providerId="ADAL" clId="{5A831E6B-4611-45F8-8598-8AE2BAD88EE7}" dt="2024-03-13T14:36:28.703" v="4" actId="6264"/>
          <ac:spMkLst>
            <pc:docMk/>
            <pc:sldMk cId="0" sldId="257"/>
            <ac:spMk id="12" creationId="{9D28013C-2C84-2984-2DCE-843F989F32F3}"/>
          </ac:spMkLst>
        </pc:spChg>
        <pc:spChg chg="add del mod">
          <ac:chgData name="Jon Bomser" userId="7351062b-4bb3-44eb-8fc3-7479f54a1811" providerId="ADAL" clId="{5A831E6B-4611-45F8-8598-8AE2BAD88EE7}" dt="2024-03-13T14:36:28.703" v="4" actId="6264"/>
          <ac:spMkLst>
            <pc:docMk/>
            <pc:sldMk cId="0" sldId="257"/>
            <ac:spMk id="13" creationId="{586F83FB-6C31-94F1-792C-536ECCE06588}"/>
          </ac:spMkLst>
        </pc:spChg>
        <pc:spChg chg="add del mod ord">
          <ac:chgData name="Jon Bomser" userId="7351062b-4bb3-44eb-8fc3-7479f54a1811" providerId="ADAL" clId="{5A831E6B-4611-45F8-8598-8AE2BAD88EE7}" dt="2024-03-13T14:36:28.703" v="4" actId="6264"/>
          <ac:spMkLst>
            <pc:docMk/>
            <pc:sldMk cId="0" sldId="257"/>
            <ac:spMk id="14" creationId="{6678F396-AD4B-8822-67DC-551ADAA0EAE5}"/>
          </ac:spMkLst>
        </pc:spChg>
        <pc:picChg chg="mod">
          <ac:chgData name="Jon Bomser" userId="7351062b-4bb3-44eb-8fc3-7479f54a1811" providerId="ADAL" clId="{5A831E6B-4611-45F8-8598-8AE2BAD88EE7}" dt="2024-03-14T13:49:09.445" v="9" actId="14100"/>
          <ac:picMkLst>
            <pc:docMk/>
            <pc:sldMk cId="0" sldId="257"/>
            <ac:picMk id="5" creationId="{00000000-0000-0000-0000-000000000000}"/>
          </ac:picMkLst>
        </pc:picChg>
      </pc:sldChg>
      <pc:sldChg chg="delSp mod">
        <pc:chgData name="Jon Bomser" userId="7351062b-4bb3-44eb-8fc3-7479f54a1811" providerId="ADAL" clId="{5A831E6B-4611-45F8-8598-8AE2BAD88EE7}" dt="2024-03-14T13:51:15.718" v="29" actId="478"/>
        <pc:sldMkLst>
          <pc:docMk/>
          <pc:sldMk cId="0" sldId="258"/>
        </pc:sldMkLst>
        <pc:spChg chg="del">
          <ac:chgData name="Jon Bomser" userId="7351062b-4bb3-44eb-8fc3-7479f54a1811" providerId="ADAL" clId="{5A831E6B-4611-45F8-8598-8AE2BAD88EE7}" dt="2024-03-14T13:51:15.718" v="29" actId="478"/>
          <ac:spMkLst>
            <pc:docMk/>
            <pc:sldMk cId="0" sldId="258"/>
            <ac:spMk id="7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15.718" v="29" actId="478"/>
          <ac:spMkLst>
            <pc:docMk/>
            <pc:sldMk cId="0" sldId="258"/>
            <ac:spMk id="8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15.718" v="29" actId="478"/>
          <ac:spMkLst>
            <pc:docMk/>
            <pc:sldMk cId="0" sldId="258"/>
            <ac:spMk id="9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15.718" v="29" actId="478"/>
          <ac:spMkLst>
            <pc:docMk/>
            <pc:sldMk cId="0" sldId="258"/>
            <ac:spMk id="10" creationId="{00000000-0000-0000-0000-000000000000}"/>
          </ac:spMkLst>
        </pc:spChg>
      </pc:sldChg>
      <pc:sldChg chg="delSp mod">
        <pc:chgData name="Jon Bomser" userId="7351062b-4bb3-44eb-8fc3-7479f54a1811" providerId="ADAL" clId="{5A831E6B-4611-45F8-8598-8AE2BAD88EE7}" dt="2024-03-14T13:51:05.960" v="27" actId="478"/>
        <pc:sldMkLst>
          <pc:docMk/>
          <pc:sldMk cId="0" sldId="259"/>
        </pc:sldMkLst>
        <pc:spChg chg="del">
          <ac:chgData name="Jon Bomser" userId="7351062b-4bb3-44eb-8fc3-7479f54a1811" providerId="ADAL" clId="{5A831E6B-4611-45F8-8598-8AE2BAD88EE7}" dt="2024-03-14T13:50:56.912" v="24" actId="478"/>
          <ac:spMkLst>
            <pc:docMk/>
            <pc:sldMk cId="0" sldId="259"/>
            <ac:spMk id="5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05.960" v="27" actId="478"/>
          <ac:spMkLst>
            <pc:docMk/>
            <pc:sldMk cId="0" sldId="259"/>
            <ac:spMk id="6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05.960" v="27" actId="478"/>
          <ac:spMkLst>
            <pc:docMk/>
            <pc:sldMk cId="0" sldId="259"/>
            <ac:spMk id="7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05.960" v="27" actId="478"/>
          <ac:spMkLst>
            <pc:docMk/>
            <pc:sldMk cId="0" sldId="259"/>
            <ac:spMk id="8" creationId="{00000000-0000-0000-0000-000000000000}"/>
          </ac:spMkLst>
        </pc:spChg>
      </pc:sldChg>
      <pc:sldChg chg="delSp modSp mod">
        <pc:chgData name="Jon Bomser" userId="7351062b-4bb3-44eb-8fc3-7479f54a1811" providerId="ADAL" clId="{5A831E6B-4611-45F8-8598-8AE2BAD88EE7}" dt="2024-03-14T13:51:03.006" v="26" actId="478"/>
        <pc:sldMkLst>
          <pc:docMk/>
          <pc:sldMk cId="0" sldId="260"/>
        </pc:sldMkLst>
        <pc:spChg chg="del mod">
          <ac:chgData name="Jon Bomser" userId="7351062b-4bb3-44eb-8fc3-7479f54a1811" providerId="ADAL" clId="{5A831E6B-4611-45F8-8598-8AE2BAD88EE7}" dt="2024-03-14T13:51:00.780" v="25" actId="478"/>
          <ac:spMkLst>
            <pc:docMk/>
            <pc:sldMk cId="0" sldId="260"/>
            <ac:spMk id="5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03.006" v="26" actId="478"/>
          <ac:spMkLst>
            <pc:docMk/>
            <pc:sldMk cId="0" sldId="260"/>
            <ac:spMk id="6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03.006" v="26" actId="478"/>
          <ac:spMkLst>
            <pc:docMk/>
            <pc:sldMk cId="0" sldId="260"/>
            <ac:spMk id="7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03.006" v="26" actId="478"/>
          <ac:spMkLst>
            <pc:docMk/>
            <pc:sldMk cId="0" sldId="260"/>
            <ac:spMk id="8" creationId="{00000000-0000-0000-0000-000000000000}"/>
          </ac:spMkLst>
        </pc:spChg>
      </pc:sldChg>
      <pc:sldChg chg="delSp mod">
        <pc:chgData name="Jon Bomser" userId="7351062b-4bb3-44eb-8fc3-7479f54a1811" providerId="ADAL" clId="{5A831E6B-4611-45F8-8598-8AE2BAD88EE7}" dt="2024-03-14T13:51:19.694" v="30" actId="478"/>
        <pc:sldMkLst>
          <pc:docMk/>
          <pc:sldMk cId="0" sldId="261"/>
        </pc:sldMkLst>
        <pc:spChg chg="del">
          <ac:chgData name="Jon Bomser" userId="7351062b-4bb3-44eb-8fc3-7479f54a1811" providerId="ADAL" clId="{5A831E6B-4611-45F8-8598-8AE2BAD88EE7}" dt="2024-03-14T13:51:19.694" v="30" actId="478"/>
          <ac:spMkLst>
            <pc:docMk/>
            <pc:sldMk cId="0" sldId="261"/>
            <ac:spMk id="5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19.694" v="30" actId="478"/>
          <ac:spMkLst>
            <pc:docMk/>
            <pc:sldMk cId="0" sldId="261"/>
            <ac:spMk id="6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19.694" v="30" actId="478"/>
          <ac:spMkLst>
            <pc:docMk/>
            <pc:sldMk cId="0" sldId="261"/>
            <ac:spMk id="7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19.694" v="30" actId="478"/>
          <ac:spMkLst>
            <pc:docMk/>
            <pc:sldMk cId="0" sldId="261"/>
            <ac:spMk id="8" creationId="{00000000-0000-0000-0000-000000000000}"/>
          </ac:spMkLst>
        </pc:spChg>
      </pc:sldChg>
      <pc:sldChg chg="delSp mod">
        <pc:chgData name="Jon Bomser" userId="7351062b-4bb3-44eb-8fc3-7479f54a1811" providerId="ADAL" clId="{5A831E6B-4611-45F8-8598-8AE2BAD88EE7}" dt="2024-03-14T13:51:22.495" v="31" actId="478"/>
        <pc:sldMkLst>
          <pc:docMk/>
          <pc:sldMk cId="0" sldId="262"/>
        </pc:sldMkLst>
        <pc:spChg chg="del">
          <ac:chgData name="Jon Bomser" userId="7351062b-4bb3-44eb-8fc3-7479f54a1811" providerId="ADAL" clId="{5A831E6B-4611-45F8-8598-8AE2BAD88EE7}" dt="2024-03-14T13:51:22.495" v="31" actId="478"/>
          <ac:spMkLst>
            <pc:docMk/>
            <pc:sldMk cId="0" sldId="262"/>
            <ac:spMk id="5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22.495" v="31" actId="478"/>
          <ac:spMkLst>
            <pc:docMk/>
            <pc:sldMk cId="0" sldId="262"/>
            <ac:spMk id="6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22.495" v="31" actId="478"/>
          <ac:spMkLst>
            <pc:docMk/>
            <pc:sldMk cId="0" sldId="262"/>
            <ac:spMk id="7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22.495" v="31" actId="478"/>
          <ac:spMkLst>
            <pc:docMk/>
            <pc:sldMk cId="0" sldId="262"/>
            <ac:spMk id="8" creationId="{00000000-0000-0000-0000-000000000000}"/>
          </ac:spMkLst>
        </pc:spChg>
      </pc:sldChg>
      <pc:sldChg chg="delSp mod">
        <pc:chgData name="Jon Bomser" userId="7351062b-4bb3-44eb-8fc3-7479f54a1811" providerId="ADAL" clId="{5A831E6B-4611-45F8-8598-8AE2BAD88EE7}" dt="2024-03-14T13:51:25.884" v="32" actId="478"/>
        <pc:sldMkLst>
          <pc:docMk/>
          <pc:sldMk cId="0" sldId="263"/>
        </pc:sldMkLst>
        <pc:spChg chg="del">
          <ac:chgData name="Jon Bomser" userId="7351062b-4bb3-44eb-8fc3-7479f54a1811" providerId="ADAL" clId="{5A831E6B-4611-45F8-8598-8AE2BAD88EE7}" dt="2024-03-14T13:51:25.884" v="32" actId="478"/>
          <ac:spMkLst>
            <pc:docMk/>
            <pc:sldMk cId="0" sldId="263"/>
            <ac:spMk id="5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25.884" v="32" actId="478"/>
          <ac:spMkLst>
            <pc:docMk/>
            <pc:sldMk cId="0" sldId="263"/>
            <ac:spMk id="6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25.884" v="32" actId="478"/>
          <ac:spMkLst>
            <pc:docMk/>
            <pc:sldMk cId="0" sldId="263"/>
            <ac:spMk id="7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25.884" v="32" actId="478"/>
          <ac:spMkLst>
            <pc:docMk/>
            <pc:sldMk cId="0" sldId="263"/>
            <ac:spMk id="8" creationId="{00000000-0000-0000-0000-000000000000}"/>
          </ac:spMkLst>
        </pc:spChg>
      </pc:sldChg>
      <pc:sldChg chg="delSp mod">
        <pc:chgData name="Jon Bomser" userId="7351062b-4bb3-44eb-8fc3-7479f54a1811" providerId="ADAL" clId="{5A831E6B-4611-45F8-8598-8AE2BAD88EE7}" dt="2024-03-14T13:51:29.096" v="33" actId="478"/>
        <pc:sldMkLst>
          <pc:docMk/>
          <pc:sldMk cId="0" sldId="264"/>
        </pc:sldMkLst>
        <pc:spChg chg="del">
          <ac:chgData name="Jon Bomser" userId="7351062b-4bb3-44eb-8fc3-7479f54a1811" providerId="ADAL" clId="{5A831E6B-4611-45F8-8598-8AE2BAD88EE7}" dt="2024-03-14T13:51:29.096" v="33" actId="478"/>
          <ac:spMkLst>
            <pc:docMk/>
            <pc:sldMk cId="0" sldId="264"/>
            <ac:spMk id="5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29.096" v="33" actId="478"/>
          <ac:spMkLst>
            <pc:docMk/>
            <pc:sldMk cId="0" sldId="264"/>
            <ac:spMk id="6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29.096" v="33" actId="478"/>
          <ac:spMkLst>
            <pc:docMk/>
            <pc:sldMk cId="0" sldId="264"/>
            <ac:spMk id="7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29.096" v="33" actId="478"/>
          <ac:spMkLst>
            <pc:docMk/>
            <pc:sldMk cId="0" sldId="264"/>
            <ac:spMk id="8" creationId="{00000000-0000-0000-0000-000000000000}"/>
          </ac:spMkLst>
        </pc:spChg>
      </pc:sldChg>
      <pc:sldChg chg="delSp mod">
        <pc:chgData name="Jon Bomser" userId="7351062b-4bb3-44eb-8fc3-7479f54a1811" providerId="ADAL" clId="{5A831E6B-4611-45F8-8598-8AE2BAD88EE7}" dt="2024-03-14T13:51:32.957" v="34" actId="478"/>
        <pc:sldMkLst>
          <pc:docMk/>
          <pc:sldMk cId="0" sldId="265"/>
        </pc:sldMkLst>
        <pc:spChg chg="del">
          <ac:chgData name="Jon Bomser" userId="7351062b-4bb3-44eb-8fc3-7479f54a1811" providerId="ADAL" clId="{5A831E6B-4611-45F8-8598-8AE2BAD88EE7}" dt="2024-03-14T13:51:32.957" v="34" actId="478"/>
          <ac:spMkLst>
            <pc:docMk/>
            <pc:sldMk cId="0" sldId="265"/>
            <ac:spMk id="5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32.957" v="34" actId="478"/>
          <ac:spMkLst>
            <pc:docMk/>
            <pc:sldMk cId="0" sldId="265"/>
            <ac:spMk id="6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32.957" v="34" actId="478"/>
          <ac:spMkLst>
            <pc:docMk/>
            <pc:sldMk cId="0" sldId="265"/>
            <ac:spMk id="7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32.957" v="34" actId="478"/>
          <ac:spMkLst>
            <pc:docMk/>
            <pc:sldMk cId="0" sldId="265"/>
            <ac:spMk id="8" creationId="{00000000-0000-0000-0000-000000000000}"/>
          </ac:spMkLst>
        </pc:spChg>
      </pc:sldChg>
      <pc:sldChg chg="delSp mod">
        <pc:chgData name="Jon Bomser" userId="7351062b-4bb3-44eb-8fc3-7479f54a1811" providerId="ADAL" clId="{5A831E6B-4611-45F8-8598-8AE2BAD88EE7}" dt="2024-03-14T13:51:35.392" v="35" actId="478"/>
        <pc:sldMkLst>
          <pc:docMk/>
          <pc:sldMk cId="0" sldId="266"/>
        </pc:sldMkLst>
        <pc:spChg chg="del">
          <ac:chgData name="Jon Bomser" userId="7351062b-4bb3-44eb-8fc3-7479f54a1811" providerId="ADAL" clId="{5A831E6B-4611-45F8-8598-8AE2BAD88EE7}" dt="2024-03-14T13:51:35.392" v="35" actId="478"/>
          <ac:spMkLst>
            <pc:docMk/>
            <pc:sldMk cId="0" sldId="266"/>
            <ac:spMk id="10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35.392" v="35" actId="478"/>
          <ac:spMkLst>
            <pc:docMk/>
            <pc:sldMk cId="0" sldId="266"/>
            <ac:spMk id="11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35.392" v="35" actId="478"/>
          <ac:spMkLst>
            <pc:docMk/>
            <pc:sldMk cId="0" sldId="266"/>
            <ac:spMk id="12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35.392" v="35" actId="478"/>
          <ac:spMkLst>
            <pc:docMk/>
            <pc:sldMk cId="0" sldId="266"/>
            <ac:spMk id="13" creationId="{00000000-0000-0000-0000-000000000000}"/>
          </ac:spMkLst>
        </pc:spChg>
      </pc:sldChg>
      <pc:sldChg chg="delSp mod">
        <pc:chgData name="Jon Bomser" userId="7351062b-4bb3-44eb-8fc3-7479f54a1811" providerId="ADAL" clId="{5A831E6B-4611-45F8-8598-8AE2BAD88EE7}" dt="2024-03-14T13:51:39.020" v="36" actId="478"/>
        <pc:sldMkLst>
          <pc:docMk/>
          <pc:sldMk cId="0" sldId="267"/>
        </pc:sldMkLst>
        <pc:spChg chg="del">
          <ac:chgData name="Jon Bomser" userId="7351062b-4bb3-44eb-8fc3-7479f54a1811" providerId="ADAL" clId="{5A831E6B-4611-45F8-8598-8AE2BAD88EE7}" dt="2024-03-14T13:51:39.020" v="36" actId="478"/>
          <ac:spMkLst>
            <pc:docMk/>
            <pc:sldMk cId="0" sldId="267"/>
            <ac:spMk id="26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39.020" v="36" actId="478"/>
          <ac:spMkLst>
            <pc:docMk/>
            <pc:sldMk cId="0" sldId="267"/>
            <ac:spMk id="27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39.020" v="36" actId="478"/>
          <ac:spMkLst>
            <pc:docMk/>
            <pc:sldMk cId="0" sldId="267"/>
            <ac:spMk id="28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39.020" v="36" actId="478"/>
          <ac:spMkLst>
            <pc:docMk/>
            <pc:sldMk cId="0" sldId="267"/>
            <ac:spMk id="29" creationId="{00000000-0000-0000-0000-000000000000}"/>
          </ac:spMkLst>
        </pc:spChg>
      </pc:sldChg>
      <pc:sldChg chg="delSp mod">
        <pc:chgData name="Jon Bomser" userId="7351062b-4bb3-44eb-8fc3-7479f54a1811" providerId="ADAL" clId="{5A831E6B-4611-45F8-8598-8AE2BAD88EE7}" dt="2024-03-14T13:51:43.149" v="37" actId="478"/>
        <pc:sldMkLst>
          <pc:docMk/>
          <pc:sldMk cId="0" sldId="268"/>
        </pc:sldMkLst>
        <pc:spChg chg="del">
          <ac:chgData name="Jon Bomser" userId="7351062b-4bb3-44eb-8fc3-7479f54a1811" providerId="ADAL" clId="{5A831E6B-4611-45F8-8598-8AE2BAD88EE7}" dt="2024-03-14T13:51:43.149" v="37" actId="478"/>
          <ac:spMkLst>
            <pc:docMk/>
            <pc:sldMk cId="0" sldId="268"/>
            <ac:spMk id="5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43.149" v="37" actId="478"/>
          <ac:spMkLst>
            <pc:docMk/>
            <pc:sldMk cId="0" sldId="268"/>
            <ac:spMk id="6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43.149" v="37" actId="478"/>
          <ac:spMkLst>
            <pc:docMk/>
            <pc:sldMk cId="0" sldId="268"/>
            <ac:spMk id="7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43.149" v="37" actId="478"/>
          <ac:spMkLst>
            <pc:docMk/>
            <pc:sldMk cId="0" sldId="268"/>
            <ac:spMk id="8" creationId="{00000000-0000-0000-0000-000000000000}"/>
          </ac:spMkLst>
        </pc:spChg>
      </pc:sldChg>
      <pc:sldChg chg="delSp mod">
        <pc:chgData name="Jon Bomser" userId="7351062b-4bb3-44eb-8fc3-7479f54a1811" providerId="ADAL" clId="{5A831E6B-4611-45F8-8598-8AE2BAD88EE7}" dt="2024-03-14T13:51:52.222" v="38" actId="478"/>
        <pc:sldMkLst>
          <pc:docMk/>
          <pc:sldMk cId="0" sldId="270"/>
        </pc:sldMkLst>
        <pc:spChg chg="del">
          <ac:chgData name="Jon Bomser" userId="7351062b-4bb3-44eb-8fc3-7479f54a1811" providerId="ADAL" clId="{5A831E6B-4611-45F8-8598-8AE2BAD88EE7}" dt="2024-03-14T13:51:52.222" v="38" actId="478"/>
          <ac:spMkLst>
            <pc:docMk/>
            <pc:sldMk cId="0" sldId="270"/>
            <ac:spMk id="7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52.222" v="38" actId="478"/>
          <ac:spMkLst>
            <pc:docMk/>
            <pc:sldMk cId="0" sldId="270"/>
            <ac:spMk id="8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52.222" v="38" actId="478"/>
          <ac:spMkLst>
            <pc:docMk/>
            <pc:sldMk cId="0" sldId="270"/>
            <ac:spMk id="9" creationId="{00000000-0000-0000-0000-000000000000}"/>
          </ac:spMkLst>
        </pc:spChg>
        <pc:spChg chg="del">
          <ac:chgData name="Jon Bomser" userId="7351062b-4bb3-44eb-8fc3-7479f54a1811" providerId="ADAL" clId="{5A831E6B-4611-45F8-8598-8AE2BAD88EE7}" dt="2024-03-14T13:51:52.222" v="38" actId="478"/>
          <ac:spMkLst>
            <pc:docMk/>
            <pc:sldMk cId="0" sldId="270"/>
            <ac:spMk id="10" creationId="{00000000-0000-0000-0000-000000000000}"/>
          </ac:spMkLst>
        </pc:spChg>
      </pc:sldChg>
      <pc:sldChg chg="addSp modSp mod">
        <pc:chgData name="Jon Bomser" userId="7351062b-4bb3-44eb-8fc3-7479f54a1811" providerId="ADAL" clId="{5A831E6B-4611-45F8-8598-8AE2BAD88EE7}" dt="2024-03-14T14:07:28.880" v="44" actId="14100"/>
        <pc:sldMkLst>
          <pc:docMk/>
          <pc:sldMk cId="0" sldId="302"/>
        </pc:sldMkLst>
        <pc:spChg chg="add mod">
          <ac:chgData name="Jon Bomser" userId="7351062b-4bb3-44eb-8fc3-7479f54a1811" providerId="ADAL" clId="{5A831E6B-4611-45F8-8598-8AE2BAD88EE7}" dt="2024-03-14T14:07:28.880" v="44" actId="14100"/>
          <ac:spMkLst>
            <pc:docMk/>
            <pc:sldMk cId="0" sldId="302"/>
            <ac:spMk id="11" creationId="{8E4088E5-D157-6517-C641-1D1DD3D5E77A}"/>
          </ac:spMkLst>
        </pc:spChg>
        <pc:spChg chg="add mod">
          <ac:chgData name="Jon Bomser" userId="7351062b-4bb3-44eb-8fc3-7479f54a1811" providerId="ADAL" clId="{5A831E6B-4611-45F8-8598-8AE2BAD88EE7}" dt="2024-03-14T14:07:23.155" v="43" actId="1076"/>
          <ac:spMkLst>
            <pc:docMk/>
            <pc:sldMk cId="0" sldId="302"/>
            <ac:spMk id="12" creationId="{2CA728F7-F621-3788-F4CB-63C6102F7187}"/>
          </ac:spMkLst>
        </pc:spChg>
        <pc:spChg chg="add mod">
          <ac:chgData name="Jon Bomser" userId="7351062b-4bb3-44eb-8fc3-7479f54a1811" providerId="ADAL" clId="{5A831E6B-4611-45F8-8598-8AE2BAD88EE7}" dt="2024-03-14T14:07:23.155" v="43" actId="1076"/>
          <ac:spMkLst>
            <pc:docMk/>
            <pc:sldMk cId="0" sldId="302"/>
            <ac:spMk id="13" creationId="{B2D91964-F9AA-9F78-1434-C80081BE1E55}"/>
          </ac:spMkLst>
        </pc:spChg>
      </pc:sldChg>
      <pc:sldMasterChg chg="modSldLayout">
        <pc:chgData name="Jon Bomser" userId="7351062b-4bb3-44eb-8fc3-7479f54a1811" providerId="ADAL" clId="{5A831E6B-4611-45F8-8598-8AE2BAD88EE7}" dt="2024-03-14T13:50:48.035" v="23"/>
        <pc:sldMasterMkLst>
          <pc:docMk/>
          <pc:sldMasterMk cId="0" sldId="2147483648"/>
        </pc:sldMasterMkLst>
        <pc:sldLayoutChg chg="addSp delSp modSp mod">
          <pc:chgData name="Jon Bomser" userId="7351062b-4bb3-44eb-8fc3-7479f54a1811" providerId="ADAL" clId="{5A831E6B-4611-45F8-8598-8AE2BAD88EE7}" dt="2024-03-14T13:50:15.178" v="13" actId="14100"/>
          <pc:sldLayoutMkLst>
            <pc:docMk/>
            <pc:sldMasterMk cId="0" sldId="2147483648"/>
            <pc:sldLayoutMk cId="0" sldId="2147483662"/>
          </pc:sldLayoutMkLst>
          <pc:spChg chg="del">
            <ac:chgData name="Jon Bomser" userId="7351062b-4bb3-44eb-8fc3-7479f54a1811" providerId="ADAL" clId="{5A831E6B-4611-45F8-8598-8AE2BAD88EE7}" dt="2024-03-13T14:36:53.080" v="5" actId="478"/>
            <ac:spMkLst>
              <pc:docMk/>
              <pc:sldMasterMk cId="0" sldId="2147483648"/>
              <pc:sldLayoutMk cId="0" sldId="2147483662"/>
              <ac:spMk id="4" creationId="{00000000-0000-0000-0000-000000000000}"/>
            </ac:spMkLst>
          </pc:spChg>
          <pc:spChg chg="del">
            <ac:chgData name="Jon Bomser" userId="7351062b-4bb3-44eb-8fc3-7479f54a1811" providerId="ADAL" clId="{5A831E6B-4611-45F8-8598-8AE2BAD88EE7}" dt="2024-03-13T14:37:29.112" v="7" actId="478"/>
            <ac:spMkLst>
              <pc:docMk/>
              <pc:sldMasterMk cId="0" sldId="2147483648"/>
              <pc:sldLayoutMk cId="0" sldId="2147483662"/>
              <ac:spMk id="5" creationId="{00000000-0000-0000-0000-000000000000}"/>
            </ac:spMkLst>
          </pc:spChg>
          <pc:spChg chg="del">
            <ac:chgData name="Jon Bomser" userId="7351062b-4bb3-44eb-8fc3-7479f54a1811" providerId="ADAL" clId="{5A831E6B-4611-45F8-8598-8AE2BAD88EE7}" dt="2024-03-13T14:37:26.322" v="6" actId="478"/>
            <ac:spMkLst>
              <pc:docMk/>
              <pc:sldMasterMk cId="0" sldId="2147483648"/>
              <pc:sldLayoutMk cId="0" sldId="2147483662"/>
              <ac:spMk id="6" creationId="{00000000-0000-0000-0000-000000000000}"/>
            </ac:spMkLst>
          </pc:spChg>
          <pc:spChg chg="add mod">
            <ac:chgData name="Jon Bomser" userId="7351062b-4bb3-44eb-8fc3-7479f54a1811" providerId="ADAL" clId="{5A831E6B-4611-45F8-8598-8AE2BAD88EE7}" dt="2024-03-14T13:50:15.178" v="13" actId="14100"/>
            <ac:spMkLst>
              <pc:docMk/>
              <pc:sldMasterMk cId="0" sldId="2147483648"/>
              <pc:sldLayoutMk cId="0" sldId="2147483662"/>
              <ac:spMk id="7" creationId="{6A1AB85A-98EC-C0C0-EA26-A6E4432A64E9}"/>
            </ac:spMkLst>
          </pc:spChg>
        </pc:sldLayoutChg>
        <pc:sldLayoutChg chg="addSp delSp modSp mod">
          <pc:chgData name="Jon Bomser" userId="7351062b-4bb3-44eb-8fc3-7479f54a1811" providerId="ADAL" clId="{5A831E6B-4611-45F8-8598-8AE2BAD88EE7}" dt="2024-03-14T13:50:29.187" v="16" actId="478"/>
          <pc:sldLayoutMkLst>
            <pc:docMk/>
            <pc:sldMasterMk cId="0" sldId="2147483648"/>
            <pc:sldLayoutMk cId="0" sldId="2147483663"/>
          </pc:sldLayoutMkLst>
          <pc:spChg chg="del">
            <ac:chgData name="Jon Bomser" userId="7351062b-4bb3-44eb-8fc3-7479f54a1811" providerId="ADAL" clId="{5A831E6B-4611-45F8-8598-8AE2BAD88EE7}" dt="2024-03-14T13:50:21.443" v="14" actId="478"/>
            <ac:spMkLst>
              <pc:docMk/>
              <pc:sldMasterMk cId="0" sldId="2147483648"/>
              <pc:sldLayoutMk cId="0" sldId="2147483663"/>
              <ac:spMk id="5" creationId="{00000000-0000-0000-0000-000000000000}"/>
            </ac:spMkLst>
          </pc:spChg>
          <pc:spChg chg="del">
            <ac:chgData name="Jon Bomser" userId="7351062b-4bb3-44eb-8fc3-7479f54a1811" providerId="ADAL" clId="{5A831E6B-4611-45F8-8598-8AE2BAD88EE7}" dt="2024-03-14T13:50:29.187" v="16" actId="478"/>
            <ac:spMkLst>
              <pc:docMk/>
              <pc:sldMasterMk cId="0" sldId="2147483648"/>
              <pc:sldLayoutMk cId="0" sldId="2147483663"/>
              <ac:spMk id="6" creationId="{00000000-0000-0000-0000-000000000000}"/>
            </ac:spMkLst>
          </pc:spChg>
          <pc:spChg chg="del">
            <ac:chgData name="Jon Bomser" userId="7351062b-4bb3-44eb-8fc3-7479f54a1811" providerId="ADAL" clId="{5A831E6B-4611-45F8-8598-8AE2BAD88EE7}" dt="2024-03-14T13:50:29.187" v="16" actId="478"/>
            <ac:spMkLst>
              <pc:docMk/>
              <pc:sldMasterMk cId="0" sldId="2147483648"/>
              <pc:sldLayoutMk cId="0" sldId="2147483663"/>
              <ac:spMk id="7" creationId="{00000000-0000-0000-0000-000000000000}"/>
            </ac:spMkLst>
          </pc:spChg>
          <pc:spChg chg="add mod">
            <ac:chgData name="Jon Bomser" userId="7351062b-4bb3-44eb-8fc3-7479f54a1811" providerId="ADAL" clId="{5A831E6B-4611-45F8-8598-8AE2BAD88EE7}" dt="2024-03-14T13:50:23.275" v="15"/>
            <ac:spMkLst>
              <pc:docMk/>
              <pc:sldMasterMk cId="0" sldId="2147483648"/>
              <pc:sldLayoutMk cId="0" sldId="2147483663"/>
              <ac:spMk id="8" creationId="{7EAA1CD0-B6C0-0B71-DE5F-B4C619BF3A85}"/>
            </ac:spMkLst>
          </pc:spChg>
        </pc:sldLayoutChg>
        <pc:sldLayoutChg chg="addSp delSp modSp mod">
          <pc:chgData name="Jon Bomser" userId="7351062b-4bb3-44eb-8fc3-7479f54a1811" providerId="ADAL" clId="{5A831E6B-4611-45F8-8598-8AE2BAD88EE7}" dt="2024-03-14T13:50:39.686" v="19" actId="478"/>
          <pc:sldLayoutMkLst>
            <pc:docMk/>
            <pc:sldMasterMk cId="0" sldId="2147483648"/>
            <pc:sldLayoutMk cId="0" sldId="2147483664"/>
          </pc:sldLayoutMkLst>
          <pc:spChg chg="del">
            <ac:chgData name="Jon Bomser" userId="7351062b-4bb3-44eb-8fc3-7479f54a1811" providerId="ADAL" clId="{5A831E6B-4611-45F8-8598-8AE2BAD88EE7}" dt="2024-03-14T13:50:35.608" v="18" actId="478"/>
            <ac:spMkLst>
              <pc:docMk/>
              <pc:sldMasterMk cId="0" sldId="2147483648"/>
              <pc:sldLayoutMk cId="0" sldId="2147483664"/>
              <ac:spMk id="3" creationId="{00000000-0000-0000-0000-000000000000}"/>
            </ac:spMkLst>
          </pc:spChg>
          <pc:spChg chg="del">
            <ac:chgData name="Jon Bomser" userId="7351062b-4bb3-44eb-8fc3-7479f54a1811" providerId="ADAL" clId="{5A831E6B-4611-45F8-8598-8AE2BAD88EE7}" dt="2024-03-14T13:50:39.686" v="19" actId="478"/>
            <ac:spMkLst>
              <pc:docMk/>
              <pc:sldMasterMk cId="0" sldId="2147483648"/>
              <pc:sldLayoutMk cId="0" sldId="2147483664"/>
              <ac:spMk id="4" creationId="{00000000-0000-0000-0000-000000000000}"/>
            </ac:spMkLst>
          </pc:spChg>
          <pc:spChg chg="del">
            <ac:chgData name="Jon Bomser" userId="7351062b-4bb3-44eb-8fc3-7479f54a1811" providerId="ADAL" clId="{5A831E6B-4611-45F8-8598-8AE2BAD88EE7}" dt="2024-03-14T13:50:39.686" v="19" actId="478"/>
            <ac:spMkLst>
              <pc:docMk/>
              <pc:sldMasterMk cId="0" sldId="2147483648"/>
              <pc:sldLayoutMk cId="0" sldId="2147483664"/>
              <ac:spMk id="5" creationId="{00000000-0000-0000-0000-000000000000}"/>
            </ac:spMkLst>
          </pc:spChg>
          <pc:spChg chg="add mod">
            <ac:chgData name="Jon Bomser" userId="7351062b-4bb3-44eb-8fc3-7479f54a1811" providerId="ADAL" clId="{5A831E6B-4611-45F8-8598-8AE2BAD88EE7}" dt="2024-03-14T13:50:32.173" v="17"/>
            <ac:spMkLst>
              <pc:docMk/>
              <pc:sldMasterMk cId="0" sldId="2147483648"/>
              <pc:sldLayoutMk cId="0" sldId="2147483664"/>
              <ac:spMk id="6" creationId="{6863655B-9E9B-78BD-0CF4-E389F3410684}"/>
            </ac:spMkLst>
          </pc:spChg>
        </pc:sldLayoutChg>
        <pc:sldLayoutChg chg="addSp delSp modSp mod">
          <pc:chgData name="Jon Bomser" userId="7351062b-4bb3-44eb-8fc3-7479f54a1811" providerId="ADAL" clId="{5A831E6B-4611-45F8-8598-8AE2BAD88EE7}" dt="2024-03-14T13:50:48.035" v="23"/>
          <pc:sldLayoutMkLst>
            <pc:docMk/>
            <pc:sldMasterMk cId="0" sldId="2147483648"/>
            <pc:sldLayoutMk cId="0" sldId="2147483665"/>
          </pc:sldLayoutMkLst>
          <pc:spChg chg="del mod">
            <ac:chgData name="Jon Bomser" userId="7351062b-4bb3-44eb-8fc3-7479f54a1811" providerId="ADAL" clId="{5A831E6B-4611-45F8-8598-8AE2BAD88EE7}" dt="2024-03-14T13:50:46.712" v="22" actId="478"/>
            <ac:spMkLst>
              <pc:docMk/>
              <pc:sldMasterMk cId="0" sldId="2147483648"/>
              <pc:sldLayoutMk cId="0" sldId="2147483665"/>
              <ac:spMk id="2" creationId="{00000000-0000-0000-0000-000000000000}"/>
            </ac:spMkLst>
          </pc:spChg>
          <pc:spChg chg="del">
            <ac:chgData name="Jon Bomser" userId="7351062b-4bb3-44eb-8fc3-7479f54a1811" providerId="ADAL" clId="{5A831E6B-4611-45F8-8598-8AE2BAD88EE7}" dt="2024-03-14T13:50:43.170" v="20" actId="478"/>
            <ac:spMkLst>
              <pc:docMk/>
              <pc:sldMasterMk cId="0" sldId="2147483648"/>
              <pc:sldLayoutMk cId="0" sldId="2147483665"/>
              <ac:spMk id="3" creationId="{00000000-0000-0000-0000-000000000000}"/>
            </ac:spMkLst>
          </pc:spChg>
          <pc:spChg chg="del">
            <ac:chgData name="Jon Bomser" userId="7351062b-4bb3-44eb-8fc3-7479f54a1811" providerId="ADAL" clId="{5A831E6B-4611-45F8-8598-8AE2BAD88EE7}" dt="2024-03-14T13:50:43.170" v="20" actId="478"/>
            <ac:spMkLst>
              <pc:docMk/>
              <pc:sldMasterMk cId="0" sldId="2147483648"/>
              <pc:sldLayoutMk cId="0" sldId="2147483665"/>
              <ac:spMk id="4" creationId="{00000000-0000-0000-0000-000000000000}"/>
            </ac:spMkLst>
          </pc:spChg>
          <pc:spChg chg="add mod">
            <ac:chgData name="Jon Bomser" userId="7351062b-4bb3-44eb-8fc3-7479f54a1811" providerId="ADAL" clId="{5A831E6B-4611-45F8-8598-8AE2BAD88EE7}" dt="2024-03-14T13:50:48.035" v="23"/>
            <ac:spMkLst>
              <pc:docMk/>
              <pc:sldMasterMk cId="0" sldId="2147483648"/>
              <pc:sldLayoutMk cId="0" sldId="2147483665"/>
              <ac:spMk id="5" creationId="{83084AC1-7581-6223-F05D-FF7B0B972095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8C22D-ED1A-4150-9E32-BBC969171412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789C23-683B-428E-AA75-324FDD822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317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399763" y="288048"/>
            <a:ext cx="1303655" cy="654050"/>
          </a:xfrm>
          <a:custGeom>
            <a:avLst/>
            <a:gdLst/>
            <a:ahLst/>
            <a:cxnLst/>
            <a:rect l="l" t="t" r="r" b="b"/>
            <a:pathLst>
              <a:path w="1303654" h="654050">
                <a:moveTo>
                  <a:pt x="170688" y="0"/>
                </a:moveTo>
                <a:lnTo>
                  <a:pt x="119329" y="0"/>
                </a:lnTo>
                <a:lnTo>
                  <a:pt x="96850" y="4318"/>
                </a:lnTo>
                <a:lnTo>
                  <a:pt x="51904" y="33997"/>
                </a:lnTo>
                <a:lnTo>
                  <a:pt x="42811" y="68008"/>
                </a:lnTo>
                <a:lnTo>
                  <a:pt x="42811" y="194843"/>
                </a:lnTo>
                <a:lnTo>
                  <a:pt x="0" y="194843"/>
                </a:lnTo>
                <a:lnTo>
                  <a:pt x="0" y="253682"/>
                </a:lnTo>
                <a:lnTo>
                  <a:pt x="42811" y="253682"/>
                </a:lnTo>
                <a:lnTo>
                  <a:pt x="42811" y="647700"/>
                </a:lnTo>
                <a:lnTo>
                  <a:pt x="116649" y="647700"/>
                </a:lnTo>
                <a:lnTo>
                  <a:pt x="116649" y="253682"/>
                </a:lnTo>
                <a:lnTo>
                  <a:pt x="170688" y="253682"/>
                </a:lnTo>
                <a:lnTo>
                  <a:pt x="170688" y="194843"/>
                </a:lnTo>
                <a:lnTo>
                  <a:pt x="116649" y="194843"/>
                </a:lnTo>
                <a:lnTo>
                  <a:pt x="116649" y="102006"/>
                </a:lnTo>
                <a:lnTo>
                  <a:pt x="132702" y="65836"/>
                </a:lnTo>
                <a:lnTo>
                  <a:pt x="139128" y="63690"/>
                </a:lnTo>
                <a:lnTo>
                  <a:pt x="146075" y="60985"/>
                </a:lnTo>
                <a:lnTo>
                  <a:pt x="170688" y="60985"/>
                </a:lnTo>
                <a:lnTo>
                  <a:pt x="170688" y="0"/>
                </a:lnTo>
                <a:close/>
              </a:path>
              <a:path w="1303654" h="654050">
                <a:moveTo>
                  <a:pt x="269760" y="195059"/>
                </a:moveTo>
                <a:lnTo>
                  <a:pt x="193560" y="195059"/>
                </a:lnTo>
                <a:lnTo>
                  <a:pt x="193560" y="647687"/>
                </a:lnTo>
                <a:lnTo>
                  <a:pt x="269760" y="647687"/>
                </a:lnTo>
                <a:lnTo>
                  <a:pt x="269760" y="195059"/>
                </a:lnTo>
                <a:close/>
              </a:path>
              <a:path w="1303654" h="654050">
                <a:moveTo>
                  <a:pt x="518172" y="508876"/>
                </a:moveTo>
                <a:lnTo>
                  <a:pt x="504710" y="459308"/>
                </a:lnTo>
                <a:lnTo>
                  <a:pt x="479437" y="427520"/>
                </a:lnTo>
                <a:lnTo>
                  <a:pt x="439102" y="389280"/>
                </a:lnTo>
                <a:lnTo>
                  <a:pt x="405206" y="359664"/>
                </a:lnTo>
                <a:lnTo>
                  <a:pt x="386918" y="337032"/>
                </a:lnTo>
                <a:lnTo>
                  <a:pt x="382625" y="328409"/>
                </a:lnTo>
                <a:lnTo>
                  <a:pt x="380466" y="319252"/>
                </a:lnTo>
                <a:lnTo>
                  <a:pt x="377774" y="296621"/>
                </a:lnTo>
                <a:lnTo>
                  <a:pt x="377774" y="273989"/>
                </a:lnTo>
                <a:lnTo>
                  <a:pt x="380466" y="267004"/>
                </a:lnTo>
                <a:lnTo>
                  <a:pt x="382625" y="257835"/>
                </a:lnTo>
                <a:lnTo>
                  <a:pt x="386918" y="253530"/>
                </a:lnTo>
                <a:lnTo>
                  <a:pt x="391769" y="249224"/>
                </a:lnTo>
                <a:lnTo>
                  <a:pt x="398221" y="246519"/>
                </a:lnTo>
                <a:lnTo>
                  <a:pt x="409511" y="244373"/>
                </a:lnTo>
                <a:lnTo>
                  <a:pt x="418655" y="246519"/>
                </a:lnTo>
                <a:lnTo>
                  <a:pt x="425653" y="249224"/>
                </a:lnTo>
                <a:lnTo>
                  <a:pt x="432104" y="253530"/>
                </a:lnTo>
                <a:lnTo>
                  <a:pt x="439102" y="267004"/>
                </a:lnTo>
                <a:lnTo>
                  <a:pt x="439102" y="273989"/>
                </a:lnTo>
                <a:lnTo>
                  <a:pt x="441248" y="296621"/>
                </a:lnTo>
                <a:lnTo>
                  <a:pt x="441248" y="339712"/>
                </a:lnTo>
                <a:lnTo>
                  <a:pt x="513334" y="339712"/>
                </a:lnTo>
                <a:lnTo>
                  <a:pt x="513334" y="269151"/>
                </a:lnTo>
                <a:lnTo>
                  <a:pt x="497725" y="221742"/>
                </a:lnTo>
                <a:lnTo>
                  <a:pt x="450392" y="194805"/>
                </a:lnTo>
                <a:lnTo>
                  <a:pt x="429958" y="190487"/>
                </a:lnTo>
                <a:lnTo>
                  <a:pt x="384771" y="190487"/>
                </a:lnTo>
                <a:lnTo>
                  <a:pt x="346583" y="201790"/>
                </a:lnTo>
                <a:lnTo>
                  <a:pt x="310007" y="242201"/>
                </a:lnTo>
                <a:lnTo>
                  <a:pt x="301409" y="296621"/>
                </a:lnTo>
                <a:lnTo>
                  <a:pt x="301409" y="305777"/>
                </a:lnTo>
                <a:lnTo>
                  <a:pt x="310007" y="357492"/>
                </a:lnTo>
                <a:lnTo>
                  <a:pt x="330454" y="391426"/>
                </a:lnTo>
                <a:lnTo>
                  <a:pt x="369176" y="432371"/>
                </a:lnTo>
                <a:lnTo>
                  <a:pt x="416509" y="472782"/>
                </a:lnTo>
                <a:lnTo>
                  <a:pt x="425653" y="484085"/>
                </a:lnTo>
                <a:lnTo>
                  <a:pt x="432104" y="493242"/>
                </a:lnTo>
                <a:lnTo>
                  <a:pt x="436943" y="502399"/>
                </a:lnTo>
                <a:lnTo>
                  <a:pt x="441248" y="513727"/>
                </a:lnTo>
                <a:lnTo>
                  <a:pt x="441248" y="565442"/>
                </a:lnTo>
                <a:lnTo>
                  <a:pt x="418655" y="597230"/>
                </a:lnTo>
                <a:lnTo>
                  <a:pt x="398221" y="597230"/>
                </a:lnTo>
                <a:lnTo>
                  <a:pt x="373481" y="558977"/>
                </a:lnTo>
                <a:lnTo>
                  <a:pt x="373481" y="502399"/>
                </a:lnTo>
                <a:lnTo>
                  <a:pt x="298716" y="502399"/>
                </a:lnTo>
                <a:lnTo>
                  <a:pt x="298716" y="561124"/>
                </a:lnTo>
                <a:lnTo>
                  <a:pt x="301409" y="585901"/>
                </a:lnTo>
                <a:lnTo>
                  <a:pt x="317004" y="621995"/>
                </a:lnTo>
                <a:lnTo>
                  <a:pt x="364337" y="649478"/>
                </a:lnTo>
                <a:lnTo>
                  <a:pt x="407365" y="653783"/>
                </a:lnTo>
                <a:lnTo>
                  <a:pt x="450392" y="649478"/>
                </a:lnTo>
                <a:lnTo>
                  <a:pt x="486422" y="633323"/>
                </a:lnTo>
                <a:lnTo>
                  <a:pt x="509028" y="597230"/>
                </a:lnTo>
                <a:lnTo>
                  <a:pt x="518172" y="540664"/>
                </a:lnTo>
                <a:lnTo>
                  <a:pt x="518172" y="508876"/>
                </a:lnTo>
                <a:close/>
              </a:path>
              <a:path w="1303654" h="654050">
                <a:moveTo>
                  <a:pt x="775728" y="307924"/>
                </a:moveTo>
                <a:lnTo>
                  <a:pt x="773569" y="278307"/>
                </a:lnTo>
                <a:lnTo>
                  <a:pt x="767092" y="253530"/>
                </a:lnTo>
                <a:lnTo>
                  <a:pt x="761047" y="240068"/>
                </a:lnTo>
                <a:lnTo>
                  <a:pt x="757910" y="233057"/>
                </a:lnTo>
                <a:lnTo>
                  <a:pt x="744423" y="217436"/>
                </a:lnTo>
                <a:lnTo>
                  <a:pt x="728230" y="203962"/>
                </a:lnTo>
                <a:lnTo>
                  <a:pt x="707720" y="194805"/>
                </a:lnTo>
                <a:lnTo>
                  <a:pt x="701243" y="193586"/>
                </a:lnTo>
                <a:lnTo>
                  <a:pt x="701243" y="274002"/>
                </a:lnTo>
                <a:lnTo>
                  <a:pt x="701243" y="384975"/>
                </a:lnTo>
                <a:lnTo>
                  <a:pt x="617575" y="384975"/>
                </a:lnTo>
                <a:lnTo>
                  <a:pt x="617575" y="291782"/>
                </a:lnTo>
                <a:lnTo>
                  <a:pt x="631063" y="249224"/>
                </a:lnTo>
                <a:lnTo>
                  <a:pt x="646722" y="240068"/>
                </a:lnTo>
                <a:lnTo>
                  <a:pt x="671550" y="240068"/>
                </a:lnTo>
                <a:lnTo>
                  <a:pt x="701243" y="274002"/>
                </a:lnTo>
                <a:lnTo>
                  <a:pt x="701243" y="193586"/>
                </a:lnTo>
                <a:lnTo>
                  <a:pt x="685038" y="190500"/>
                </a:lnTo>
                <a:lnTo>
                  <a:pt x="631063" y="190500"/>
                </a:lnTo>
                <a:lnTo>
                  <a:pt x="585736" y="203962"/>
                </a:lnTo>
                <a:lnTo>
                  <a:pt x="558203" y="233057"/>
                </a:lnTo>
                <a:lnTo>
                  <a:pt x="542556" y="278307"/>
                </a:lnTo>
                <a:lnTo>
                  <a:pt x="542556" y="536359"/>
                </a:lnTo>
                <a:lnTo>
                  <a:pt x="549567" y="588073"/>
                </a:lnTo>
                <a:lnTo>
                  <a:pt x="574395" y="624166"/>
                </a:lnTo>
                <a:lnTo>
                  <a:pt x="610565" y="646785"/>
                </a:lnTo>
                <a:lnTo>
                  <a:pt x="658063" y="653796"/>
                </a:lnTo>
                <a:lnTo>
                  <a:pt x="682891" y="651649"/>
                </a:lnTo>
                <a:lnTo>
                  <a:pt x="726071" y="638175"/>
                </a:lnTo>
                <a:lnTo>
                  <a:pt x="755751" y="610704"/>
                </a:lnTo>
                <a:lnTo>
                  <a:pt x="764400" y="595071"/>
                </a:lnTo>
                <a:lnTo>
                  <a:pt x="767092" y="590219"/>
                </a:lnTo>
                <a:lnTo>
                  <a:pt x="773569" y="565442"/>
                </a:lnTo>
                <a:lnTo>
                  <a:pt x="775728" y="536359"/>
                </a:lnTo>
                <a:lnTo>
                  <a:pt x="775728" y="500265"/>
                </a:lnTo>
                <a:lnTo>
                  <a:pt x="701243" y="500265"/>
                </a:lnTo>
                <a:lnTo>
                  <a:pt x="703402" y="542810"/>
                </a:lnTo>
                <a:lnTo>
                  <a:pt x="701243" y="565442"/>
                </a:lnTo>
                <a:lnTo>
                  <a:pt x="671550" y="595071"/>
                </a:lnTo>
                <a:lnTo>
                  <a:pt x="648881" y="595071"/>
                </a:lnTo>
                <a:lnTo>
                  <a:pt x="619734" y="565442"/>
                </a:lnTo>
                <a:lnTo>
                  <a:pt x="617575" y="542810"/>
                </a:lnTo>
                <a:lnTo>
                  <a:pt x="617575" y="445846"/>
                </a:lnTo>
                <a:lnTo>
                  <a:pt x="775728" y="445846"/>
                </a:lnTo>
                <a:lnTo>
                  <a:pt x="775728" y="384975"/>
                </a:lnTo>
                <a:lnTo>
                  <a:pt x="775728" y="307924"/>
                </a:lnTo>
                <a:close/>
              </a:path>
              <a:path w="1303654" h="654050">
                <a:moveTo>
                  <a:pt x="952500" y="190487"/>
                </a:moveTo>
                <a:lnTo>
                  <a:pt x="907300" y="199123"/>
                </a:lnTo>
                <a:lnTo>
                  <a:pt x="877697" y="240144"/>
                </a:lnTo>
                <a:lnTo>
                  <a:pt x="875538" y="240144"/>
                </a:lnTo>
                <a:lnTo>
                  <a:pt x="875538" y="194805"/>
                </a:lnTo>
                <a:lnTo>
                  <a:pt x="807720" y="194805"/>
                </a:lnTo>
                <a:lnTo>
                  <a:pt x="807720" y="647687"/>
                </a:lnTo>
                <a:lnTo>
                  <a:pt x="882535" y="647687"/>
                </a:lnTo>
                <a:lnTo>
                  <a:pt x="882535" y="314629"/>
                </a:lnTo>
                <a:lnTo>
                  <a:pt x="886841" y="301142"/>
                </a:lnTo>
                <a:lnTo>
                  <a:pt x="893838" y="289801"/>
                </a:lnTo>
                <a:lnTo>
                  <a:pt x="902995" y="280631"/>
                </a:lnTo>
                <a:lnTo>
                  <a:pt x="925588" y="271995"/>
                </a:lnTo>
                <a:lnTo>
                  <a:pt x="939050" y="269290"/>
                </a:lnTo>
                <a:lnTo>
                  <a:pt x="952500" y="269290"/>
                </a:lnTo>
                <a:lnTo>
                  <a:pt x="952500" y="190487"/>
                </a:lnTo>
                <a:close/>
              </a:path>
              <a:path w="1303654" h="654050">
                <a:moveTo>
                  <a:pt x="1226820" y="195059"/>
                </a:moveTo>
                <a:lnTo>
                  <a:pt x="1149858" y="195059"/>
                </a:lnTo>
                <a:lnTo>
                  <a:pt x="1102487" y="566229"/>
                </a:lnTo>
                <a:lnTo>
                  <a:pt x="1052969" y="195059"/>
                </a:lnTo>
                <a:lnTo>
                  <a:pt x="973836" y="195059"/>
                </a:lnTo>
                <a:lnTo>
                  <a:pt x="1045959" y="647687"/>
                </a:lnTo>
                <a:lnTo>
                  <a:pt x="1156855" y="647687"/>
                </a:lnTo>
                <a:lnTo>
                  <a:pt x="1226820" y="195059"/>
                </a:lnTo>
                <a:close/>
              </a:path>
              <a:path w="1303654" h="654050">
                <a:moveTo>
                  <a:pt x="1303032" y="565391"/>
                </a:moveTo>
                <a:lnTo>
                  <a:pt x="1220736" y="565391"/>
                </a:lnTo>
                <a:lnTo>
                  <a:pt x="1220736" y="647687"/>
                </a:lnTo>
                <a:lnTo>
                  <a:pt x="1303032" y="647687"/>
                </a:lnTo>
                <a:lnTo>
                  <a:pt x="1303032" y="565391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530601" y="3682746"/>
            <a:ext cx="6384925" cy="0"/>
          </a:xfrm>
          <a:custGeom>
            <a:avLst/>
            <a:gdLst/>
            <a:ahLst/>
            <a:cxnLst/>
            <a:rect l="l" t="t" r="r" b="b"/>
            <a:pathLst>
              <a:path w="6384925">
                <a:moveTo>
                  <a:pt x="0" y="0"/>
                </a:moveTo>
                <a:lnTo>
                  <a:pt x="6384620" y="0"/>
                </a:lnTo>
              </a:path>
            </a:pathLst>
          </a:custGeom>
          <a:ln w="381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500243" y="2979968"/>
            <a:ext cx="2638425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6666"/>
                </a:solidFill>
                <a:latin typeface="Arial"/>
                <a:cs typeface="Arial"/>
              </a:defRPr>
            </a:lvl1pPr>
          </a:lstStyle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666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666666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00" b="1" i="0">
                <a:solidFill>
                  <a:srgbClr val="FF66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1AB85A-98EC-C0C0-EA26-A6E4432A64E9}"/>
              </a:ext>
            </a:extLst>
          </p:cNvPr>
          <p:cNvSpPr/>
          <p:nvPr userDrawn="1"/>
        </p:nvSpPr>
        <p:spPr>
          <a:xfrm>
            <a:off x="10972800" y="6324600"/>
            <a:ext cx="9144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88340" y="1518921"/>
            <a:ext cx="5187950" cy="4496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170655" y="1613720"/>
            <a:ext cx="4413250" cy="4382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rgbClr val="3973A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AA1CD0-B6C0-0B71-DE5F-B4C619BF3A85}"/>
              </a:ext>
            </a:extLst>
          </p:cNvPr>
          <p:cNvSpPr/>
          <p:nvPr userDrawn="1"/>
        </p:nvSpPr>
        <p:spPr>
          <a:xfrm>
            <a:off x="10972800" y="6324600"/>
            <a:ext cx="9144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63655B-9E9B-78BD-0CF4-E389F3410684}"/>
              </a:ext>
            </a:extLst>
          </p:cNvPr>
          <p:cNvSpPr/>
          <p:nvPr userDrawn="1"/>
        </p:nvSpPr>
        <p:spPr>
          <a:xfrm>
            <a:off x="10972800" y="6324600"/>
            <a:ext cx="9144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101807" y="6421450"/>
            <a:ext cx="638810" cy="318135"/>
          </a:xfrm>
          <a:custGeom>
            <a:avLst/>
            <a:gdLst/>
            <a:ahLst/>
            <a:cxnLst/>
            <a:rect l="l" t="t" r="r" b="b"/>
            <a:pathLst>
              <a:path w="638809" h="318134">
                <a:moveTo>
                  <a:pt x="83820" y="0"/>
                </a:moveTo>
                <a:lnTo>
                  <a:pt x="70497" y="0"/>
                </a:lnTo>
                <a:lnTo>
                  <a:pt x="58381" y="660"/>
                </a:lnTo>
                <a:lnTo>
                  <a:pt x="23063" y="24320"/>
                </a:lnTo>
                <a:lnTo>
                  <a:pt x="21005" y="44551"/>
                </a:lnTo>
                <a:lnTo>
                  <a:pt x="21005" y="95504"/>
                </a:lnTo>
                <a:lnTo>
                  <a:pt x="0" y="95504"/>
                </a:lnTo>
                <a:lnTo>
                  <a:pt x="0" y="125069"/>
                </a:lnTo>
                <a:lnTo>
                  <a:pt x="21005" y="125069"/>
                </a:lnTo>
                <a:lnTo>
                  <a:pt x="21005" y="317754"/>
                </a:lnTo>
                <a:lnTo>
                  <a:pt x="57912" y="317754"/>
                </a:lnTo>
                <a:lnTo>
                  <a:pt x="57912" y="125069"/>
                </a:lnTo>
                <a:lnTo>
                  <a:pt x="83820" y="125069"/>
                </a:lnTo>
                <a:lnTo>
                  <a:pt x="83820" y="95504"/>
                </a:lnTo>
                <a:lnTo>
                  <a:pt x="57823" y="95504"/>
                </a:lnTo>
                <a:lnTo>
                  <a:pt x="57823" y="43802"/>
                </a:lnTo>
                <a:lnTo>
                  <a:pt x="59156" y="38722"/>
                </a:lnTo>
                <a:lnTo>
                  <a:pt x="62407" y="35306"/>
                </a:lnTo>
                <a:lnTo>
                  <a:pt x="65582" y="31889"/>
                </a:lnTo>
                <a:lnTo>
                  <a:pt x="70497" y="30226"/>
                </a:lnTo>
                <a:lnTo>
                  <a:pt x="83820" y="30226"/>
                </a:lnTo>
                <a:lnTo>
                  <a:pt x="83820" y="0"/>
                </a:lnTo>
                <a:close/>
              </a:path>
              <a:path w="638809" h="318134">
                <a:moveTo>
                  <a:pt x="601675" y="95504"/>
                </a:moveTo>
                <a:lnTo>
                  <a:pt x="563765" y="95504"/>
                </a:lnTo>
                <a:lnTo>
                  <a:pt x="539521" y="277698"/>
                </a:lnTo>
                <a:lnTo>
                  <a:pt x="515264" y="95504"/>
                </a:lnTo>
                <a:lnTo>
                  <a:pt x="477443" y="95504"/>
                </a:lnTo>
                <a:lnTo>
                  <a:pt x="512432" y="317754"/>
                </a:lnTo>
                <a:lnTo>
                  <a:pt x="566267" y="317754"/>
                </a:lnTo>
                <a:lnTo>
                  <a:pt x="601675" y="95504"/>
                </a:lnTo>
                <a:close/>
              </a:path>
              <a:path w="638809" h="318134">
                <a:moveTo>
                  <a:pt x="638759" y="277025"/>
                </a:moveTo>
                <a:lnTo>
                  <a:pt x="598004" y="277025"/>
                </a:lnTo>
                <a:lnTo>
                  <a:pt x="598004" y="317754"/>
                </a:lnTo>
                <a:lnTo>
                  <a:pt x="638759" y="317754"/>
                </a:lnTo>
                <a:lnTo>
                  <a:pt x="638759" y="277025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97138" y="6514370"/>
            <a:ext cx="371952" cy="22773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3" y="0"/>
            <a:ext cx="12190474" cy="6315614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089660" y="2455164"/>
            <a:ext cx="0" cy="1441450"/>
          </a:xfrm>
          <a:custGeom>
            <a:avLst/>
            <a:gdLst/>
            <a:ahLst/>
            <a:cxnLst/>
            <a:rect l="l" t="t" r="r" b="b"/>
            <a:pathLst>
              <a:path h="1441450">
                <a:moveTo>
                  <a:pt x="0" y="0"/>
                </a:moveTo>
                <a:lnTo>
                  <a:pt x="0" y="1441234"/>
                </a:lnTo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3084AC1-7581-6223-F05D-FF7B0B972095}"/>
              </a:ext>
            </a:extLst>
          </p:cNvPr>
          <p:cNvSpPr/>
          <p:nvPr userDrawn="1"/>
        </p:nvSpPr>
        <p:spPr>
          <a:xfrm>
            <a:off x="10972800" y="6324600"/>
            <a:ext cx="9144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101807" y="6421450"/>
            <a:ext cx="638810" cy="318135"/>
          </a:xfrm>
          <a:custGeom>
            <a:avLst/>
            <a:gdLst/>
            <a:ahLst/>
            <a:cxnLst/>
            <a:rect l="l" t="t" r="r" b="b"/>
            <a:pathLst>
              <a:path w="638809" h="318134">
                <a:moveTo>
                  <a:pt x="83820" y="0"/>
                </a:moveTo>
                <a:lnTo>
                  <a:pt x="70497" y="0"/>
                </a:lnTo>
                <a:lnTo>
                  <a:pt x="58381" y="660"/>
                </a:lnTo>
                <a:lnTo>
                  <a:pt x="23063" y="24320"/>
                </a:lnTo>
                <a:lnTo>
                  <a:pt x="21005" y="44551"/>
                </a:lnTo>
                <a:lnTo>
                  <a:pt x="21005" y="95504"/>
                </a:lnTo>
                <a:lnTo>
                  <a:pt x="0" y="95504"/>
                </a:lnTo>
                <a:lnTo>
                  <a:pt x="0" y="125069"/>
                </a:lnTo>
                <a:lnTo>
                  <a:pt x="21005" y="125069"/>
                </a:lnTo>
                <a:lnTo>
                  <a:pt x="21005" y="317754"/>
                </a:lnTo>
                <a:lnTo>
                  <a:pt x="57912" y="317754"/>
                </a:lnTo>
                <a:lnTo>
                  <a:pt x="57912" y="125069"/>
                </a:lnTo>
                <a:lnTo>
                  <a:pt x="83820" y="125069"/>
                </a:lnTo>
                <a:lnTo>
                  <a:pt x="83820" y="95504"/>
                </a:lnTo>
                <a:lnTo>
                  <a:pt x="57823" y="95504"/>
                </a:lnTo>
                <a:lnTo>
                  <a:pt x="57823" y="43802"/>
                </a:lnTo>
                <a:lnTo>
                  <a:pt x="59156" y="38722"/>
                </a:lnTo>
                <a:lnTo>
                  <a:pt x="62407" y="35306"/>
                </a:lnTo>
                <a:lnTo>
                  <a:pt x="65582" y="31889"/>
                </a:lnTo>
                <a:lnTo>
                  <a:pt x="70497" y="30226"/>
                </a:lnTo>
                <a:lnTo>
                  <a:pt x="83820" y="30226"/>
                </a:lnTo>
                <a:lnTo>
                  <a:pt x="83820" y="0"/>
                </a:lnTo>
                <a:close/>
              </a:path>
              <a:path w="638809" h="318134">
                <a:moveTo>
                  <a:pt x="601675" y="95504"/>
                </a:moveTo>
                <a:lnTo>
                  <a:pt x="563765" y="95504"/>
                </a:lnTo>
                <a:lnTo>
                  <a:pt x="539521" y="277698"/>
                </a:lnTo>
                <a:lnTo>
                  <a:pt x="515264" y="95504"/>
                </a:lnTo>
                <a:lnTo>
                  <a:pt x="477443" y="95504"/>
                </a:lnTo>
                <a:lnTo>
                  <a:pt x="512432" y="317754"/>
                </a:lnTo>
                <a:lnTo>
                  <a:pt x="566267" y="317754"/>
                </a:lnTo>
                <a:lnTo>
                  <a:pt x="601675" y="95504"/>
                </a:lnTo>
                <a:close/>
              </a:path>
              <a:path w="638809" h="318134">
                <a:moveTo>
                  <a:pt x="638759" y="277025"/>
                </a:moveTo>
                <a:lnTo>
                  <a:pt x="598004" y="277025"/>
                </a:lnTo>
                <a:lnTo>
                  <a:pt x="598004" y="317754"/>
                </a:lnTo>
                <a:lnTo>
                  <a:pt x="638759" y="317754"/>
                </a:lnTo>
                <a:lnTo>
                  <a:pt x="638759" y="277025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197138" y="6514370"/>
            <a:ext cx="371952" cy="22773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4340" y="622273"/>
            <a:ext cx="10445750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8340" y="1416981"/>
            <a:ext cx="5225415" cy="4545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1" i="0">
                <a:solidFill>
                  <a:srgbClr val="FF66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666666"/>
                </a:solidFill>
                <a:latin typeface="Arial"/>
                <a:cs typeface="Arial"/>
              </a:defRPr>
            </a:lvl1pPr>
          </a:lstStyle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66666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666666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over.com/appmarket/m/M8R554DSSEXP1/apps/6EV0BD632JZC0" TargetMode="External"/><Relationship Id="rId2" Type="http://schemas.openxmlformats.org/officeDocument/2006/relationships/hyperlink" Target="https://www.clover.com/appmarket/apps/VJGVVB5KEE1Q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over.com/appmarket/m/M8R554DSSEXP1/apps/6EV0BD632JZC0" TargetMode="External"/><Relationship Id="rId2" Type="http://schemas.openxmlformats.org/officeDocument/2006/relationships/hyperlink" Target="https://www.clover.com/appmarket/apps/VJGVVB5KEE1QR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over.com/us/en/help/two-factor-authentication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itunes.apple.com/us/app/perka/id428620381?mt=8" TargetMode="External"/><Relationship Id="rId2" Type="http://schemas.openxmlformats.org/officeDocument/2006/relationships/hyperlink" Target="https://play.google.com/store/apps/details?id=com.getperka.android&amp;hl=en_U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hyperlink" Target="https://www.clover.com/appmarket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37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support.giftcards.clover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irstdataclients.com/green/merchant/products_and_services/clover/default.aspx" TargetMode="External"/><Relationship Id="rId3" Type="http://schemas.openxmlformats.org/officeDocument/2006/relationships/hyperlink" Target="http://www.clover.com/appmarket" TargetMode="External"/><Relationship Id="rId7" Type="http://schemas.openxmlformats.org/officeDocument/2006/relationships/hyperlink" Target="https://blog.clover.com/clover-webinars/" TargetMode="External"/><Relationship Id="rId2" Type="http://schemas.openxmlformats.org/officeDocument/2006/relationships/hyperlink" Target="http://www.clover.com/hel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presales@clover.com" TargetMode="External"/><Relationship Id="rId11" Type="http://schemas.openxmlformats.org/officeDocument/2006/relationships/hyperlink" Target="https://www.firstdataclients.com/green/merchant/products_and_services/clover/major_accts/Major%20Account%20Support%20Request_v4_Fill.pdf" TargetMode="External"/><Relationship Id="rId5" Type="http://schemas.openxmlformats.org/officeDocument/2006/relationships/hyperlink" Target="https://www.youtube.com/channel/UChBLcixjZLF7u_Xi3t9qBPA" TargetMode="External"/><Relationship Id="rId10" Type="http://schemas.openxmlformats.org/officeDocument/2006/relationships/hyperlink" Target="https://blog.clover.com/tag/clover-partner-solutions/" TargetMode="External"/><Relationship Id="rId4" Type="http://schemas.openxmlformats.org/officeDocument/2006/relationships/hyperlink" Target="https://clover.uservoice.com/forums/108337-clover-suggestions" TargetMode="External"/><Relationship Id="rId9" Type="http://schemas.openxmlformats.org/officeDocument/2006/relationships/hyperlink" Target="https://clover.lingoapp.com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connect.firstdata.com/SalesUpdateSubscribe.html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hyperlink" Target="https://fiserventerprise.webex.com/webappng/sites/fiserventerprise/webinar/webinarSeries/register/831217edcefb43da8df2e7f9bcb24c75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fiserventerprise.webex.com/webappng/sites/fiserventerprise/webinar/webinarSeries/register/00cd32b86ae749b48eff89a520cf4127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rstdataclients.com/green/merchant/products_and_services/clover/demo_squad/default.aspx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firstdataclients.com/green/merchant/products_and_services/clover/Clover-led-training/default.aspx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rstdataclients.com/green/merchant/products_and_services/clover/demo/Clover%20Demo%20Order%20Form.xlsx" TargetMode="External"/><Relationship Id="rId2" Type="http://schemas.openxmlformats.org/officeDocument/2006/relationships/hyperlink" Target="https://www.firstdataclients.com/green/merchant/products_and_services/clover/demo/Clover%20Demo%20Devices%202022%20-%20How%20to%20Order.pdf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jpg"/><Relationship Id="rId4" Type="http://schemas.openxmlformats.org/officeDocument/2006/relationships/hyperlink" Target="http://www.firstdataclients.com/" TargetMode="Externa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13" Type="http://schemas.openxmlformats.org/officeDocument/2006/relationships/image" Target="../media/image64.jpg"/><Relationship Id="rId3" Type="http://schemas.openxmlformats.org/officeDocument/2006/relationships/image" Target="../media/image54.jpg"/><Relationship Id="rId7" Type="http://schemas.openxmlformats.org/officeDocument/2006/relationships/image" Target="../media/image58.jpg"/><Relationship Id="rId12" Type="http://schemas.openxmlformats.org/officeDocument/2006/relationships/image" Target="../media/image63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g"/><Relationship Id="rId11" Type="http://schemas.openxmlformats.org/officeDocument/2006/relationships/image" Target="../media/image62.jpg"/><Relationship Id="rId5" Type="http://schemas.openxmlformats.org/officeDocument/2006/relationships/image" Target="../media/image56.jpg"/><Relationship Id="rId10" Type="http://schemas.openxmlformats.org/officeDocument/2006/relationships/image" Target="../media/image61.jpg"/><Relationship Id="rId4" Type="http://schemas.openxmlformats.org/officeDocument/2006/relationships/image" Target="../media/image55.jpg"/><Relationship Id="rId9" Type="http://schemas.openxmlformats.org/officeDocument/2006/relationships/image" Target="../media/image60.jpg"/><Relationship Id="rId14" Type="http://schemas.openxmlformats.org/officeDocument/2006/relationships/image" Target="../media/image65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75" dirty="0"/>
              <a:t> </a:t>
            </a:r>
            <a:r>
              <a:rPr spc="-10" dirty="0"/>
              <a:t>Overview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00243" y="3886200"/>
            <a:ext cx="159829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dirty="0">
                <a:solidFill>
                  <a:srgbClr val="FFFFFF"/>
                </a:solidFill>
                <a:latin typeface="Arial"/>
                <a:cs typeface="Arial"/>
              </a:rPr>
              <a:t>February</a:t>
            </a:r>
            <a:r>
              <a:rPr sz="19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spc="-20" dirty="0">
                <a:solidFill>
                  <a:srgbClr val="FFFFFF"/>
                </a:solidFill>
                <a:latin typeface="Arial"/>
                <a:cs typeface="Arial"/>
              </a:rPr>
              <a:t>2024</a:t>
            </a:r>
            <a:endParaRPr sz="1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75" dirty="0"/>
              <a:t> </a:t>
            </a:r>
            <a:r>
              <a:rPr spc="-25" dirty="0"/>
              <a:t>KDS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493013"/>
            <a:ext cx="5160645" cy="443865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241300" marR="139700" indent="-228600">
              <a:lnSpc>
                <a:spcPct val="80000"/>
              </a:lnSpc>
              <a:spcBef>
                <a:spcPts val="550"/>
              </a:spcBef>
              <a:buChar char="•"/>
              <a:tabLst>
                <a:tab pos="240665" algn="l"/>
                <a:tab pos="241300" algn="l"/>
              </a:tabLst>
            </a:pPr>
            <a:r>
              <a:rPr sz="1900" dirty="0">
                <a:latin typeface="Arial"/>
                <a:cs typeface="Arial"/>
              </a:rPr>
              <a:t>KDS</a:t>
            </a:r>
            <a:r>
              <a:rPr sz="1900" spc="-6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improves</a:t>
            </a:r>
            <a:r>
              <a:rPr sz="1900" spc="-4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diner</a:t>
            </a:r>
            <a:r>
              <a:rPr sz="1900" spc="-4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experience</a:t>
            </a:r>
            <a:r>
              <a:rPr sz="1900" spc="-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by</a:t>
            </a:r>
            <a:r>
              <a:rPr sz="1900" spc="-5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speeding </a:t>
            </a:r>
            <a:r>
              <a:rPr sz="1900" dirty="0">
                <a:latin typeface="Arial"/>
                <a:cs typeface="Arial"/>
              </a:rPr>
              <a:t>up</a:t>
            </a:r>
            <a:r>
              <a:rPr sz="1900" spc="-4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service</a:t>
            </a:r>
            <a:r>
              <a:rPr sz="1900" spc="-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without</a:t>
            </a:r>
            <a:r>
              <a:rPr sz="1900" spc="-2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losing</a:t>
            </a:r>
            <a:r>
              <a:rPr sz="1900" spc="-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order</a:t>
            </a:r>
            <a:r>
              <a:rPr sz="1900" spc="-3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accuracy</a:t>
            </a:r>
            <a:endParaRPr sz="1900">
              <a:latin typeface="Arial"/>
              <a:cs typeface="Arial"/>
            </a:endParaRPr>
          </a:p>
          <a:p>
            <a:pPr marL="241300" marR="598805" indent="-228600">
              <a:lnSpc>
                <a:spcPct val="80000"/>
              </a:lnSpc>
              <a:spcBef>
                <a:spcPts val="994"/>
              </a:spcBef>
              <a:buChar char="•"/>
              <a:tabLst>
                <a:tab pos="240665" algn="l"/>
                <a:tab pos="241300" algn="l"/>
              </a:tabLst>
            </a:pPr>
            <a:r>
              <a:rPr sz="1900" dirty="0">
                <a:latin typeface="Arial"/>
                <a:cs typeface="Arial"/>
              </a:rPr>
              <a:t>remove</a:t>
            </a:r>
            <a:r>
              <a:rPr sz="1900" spc="-4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risk</a:t>
            </a:r>
            <a:r>
              <a:rPr sz="1900" spc="-5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of</a:t>
            </a:r>
            <a:r>
              <a:rPr sz="1900" spc="-6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lost/destroyed</a:t>
            </a:r>
            <a:r>
              <a:rPr sz="1900" spc="-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tickets</a:t>
            </a:r>
            <a:r>
              <a:rPr sz="1900" spc="-55" dirty="0">
                <a:latin typeface="Arial"/>
                <a:cs typeface="Arial"/>
              </a:rPr>
              <a:t> </a:t>
            </a:r>
            <a:r>
              <a:rPr sz="1900" spc="-25" dirty="0">
                <a:latin typeface="Arial"/>
                <a:cs typeface="Arial"/>
              </a:rPr>
              <a:t>and </a:t>
            </a:r>
            <a:r>
              <a:rPr sz="1900" dirty="0">
                <a:latin typeface="Arial"/>
                <a:cs typeface="Arial"/>
              </a:rPr>
              <a:t>provide</a:t>
            </a:r>
            <a:r>
              <a:rPr sz="1900" spc="-2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more</a:t>
            </a:r>
            <a:r>
              <a:rPr sz="1900" spc="-5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robust</a:t>
            </a:r>
            <a:r>
              <a:rPr sz="1900" spc="-4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information</a:t>
            </a:r>
            <a:endParaRPr sz="1900">
              <a:latin typeface="Arial"/>
              <a:cs typeface="Arial"/>
            </a:endParaRPr>
          </a:p>
          <a:p>
            <a:pPr marL="561340" marR="187325" lvl="1" indent="-228600">
              <a:lnSpc>
                <a:spcPts val="1630"/>
              </a:lnSpc>
              <a:spcBef>
                <a:spcPts val="500"/>
              </a:spcBef>
              <a:buChar char="•"/>
              <a:tabLst>
                <a:tab pos="560705" algn="l"/>
                <a:tab pos="561340" algn="l"/>
              </a:tabLst>
            </a:pPr>
            <a:r>
              <a:rPr sz="1700" dirty="0">
                <a:latin typeface="Arial"/>
                <a:cs typeface="Arial"/>
              </a:rPr>
              <a:t>i.e.,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ticket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time,</a:t>
            </a:r>
            <a:r>
              <a:rPr sz="1700" spc="-2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order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status and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support</a:t>
            </a:r>
            <a:r>
              <a:rPr sz="1700" spc="-5" dirty="0">
                <a:latin typeface="Arial"/>
                <a:cs typeface="Arial"/>
              </a:rPr>
              <a:t> </a:t>
            </a:r>
            <a:r>
              <a:rPr sz="1700" spc="-20" dirty="0">
                <a:latin typeface="Arial"/>
                <a:cs typeface="Arial"/>
              </a:rPr>
              <a:t>FIFO </a:t>
            </a:r>
            <a:r>
              <a:rPr sz="1700" dirty="0">
                <a:latin typeface="Arial"/>
                <a:cs typeface="Arial"/>
              </a:rPr>
              <a:t>and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complex</a:t>
            </a:r>
            <a:r>
              <a:rPr sz="1700" spc="-10" dirty="0">
                <a:latin typeface="Arial"/>
                <a:cs typeface="Arial"/>
              </a:rPr>
              <a:t> firing</a:t>
            </a:r>
            <a:endParaRPr sz="1700">
              <a:latin typeface="Arial"/>
              <a:cs typeface="Arial"/>
            </a:endParaRPr>
          </a:p>
          <a:p>
            <a:pPr marL="240665" marR="5080" indent="-228600">
              <a:lnSpc>
                <a:spcPct val="80000"/>
              </a:lnSpc>
              <a:spcBef>
                <a:spcPts val="1005"/>
              </a:spcBef>
              <a:buChar char="•"/>
              <a:tabLst>
                <a:tab pos="240665" algn="l"/>
                <a:tab pos="241300" algn="l"/>
              </a:tabLst>
            </a:pPr>
            <a:r>
              <a:rPr sz="1900" dirty="0">
                <a:latin typeface="Arial"/>
                <a:cs typeface="Arial"/>
              </a:rPr>
              <a:t>14.0”</a:t>
            </a:r>
            <a:r>
              <a:rPr sz="1900" spc="-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IPS</a:t>
            </a:r>
            <a:r>
              <a:rPr sz="1900" spc="-5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FHD</a:t>
            </a:r>
            <a:r>
              <a:rPr sz="1900" spc="-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Display</a:t>
            </a:r>
            <a:r>
              <a:rPr sz="1900" spc="-2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Chemically </a:t>
            </a:r>
            <a:r>
              <a:rPr sz="1900" dirty="0">
                <a:latin typeface="Arial"/>
                <a:cs typeface="Arial"/>
              </a:rPr>
              <a:t>strengthened</a:t>
            </a:r>
            <a:r>
              <a:rPr sz="1900" spc="-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cover</a:t>
            </a:r>
            <a:r>
              <a:rPr sz="1900" spc="-4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glass</a:t>
            </a:r>
            <a:r>
              <a:rPr sz="1900" spc="-4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with</a:t>
            </a:r>
            <a:r>
              <a:rPr sz="1900" spc="-12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Anti-</a:t>
            </a:r>
            <a:r>
              <a:rPr sz="1900" dirty="0">
                <a:latin typeface="Arial"/>
                <a:cs typeface="Arial"/>
              </a:rPr>
              <a:t>glare,</a:t>
            </a:r>
            <a:r>
              <a:rPr sz="1900" spc="-12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Anti- </a:t>
            </a:r>
            <a:r>
              <a:rPr sz="1900" dirty="0">
                <a:latin typeface="Arial"/>
                <a:cs typeface="Arial"/>
              </a:rPr>
              <a:t>fingerprint</a:t>
            </a:r>
            <a:r>
              <a:rPr sz="1900" spc="-6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coating</a:t>
            </a:r>
            <a:endParaRPr sz="1900">
              <a:latin typeface="Arial"/>
              <a:cs typeface="Arial"/>
            </a:endParaRPr>
          </a:p>
          <a:p>
            <a:pPr marL="241300" marR="461645" indent="-228600">
              <a:lnSpc>
                <a:spcPct val="80000"/>
              </a:lnSpc>
              <a:spcBef>
                <a:spcPts val="1010"/>
              </a:spcBef>
              <a:buChar char="•"/>
              <a:tabLst>
                <a:tab pos="240665" algn="l"/>
                <a:tab pos="241300" algn="l"/>
              </a:tabLst>
            </a:pPr>
            <a:r>
              <a:rPr sz="1900" dirty="0">
                <a:latin typeface="Arial"/>
                <a:cs typeface="Arial"/>
              </a:rPr>
              <a:t>Connection</a:t>
            </a:r>
            <a:r>
              <a:rPr sz="1900" spc="-4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methods</a:t>
            </a:r>
            <a:r>
              <a:rPr sz="1900" spc="-6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supported:</a:t>
            </a:r>
            <a:r>
              <a:rPr sz="1900" spc="-4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WiFi</a:t>
            </a:r>
            <a:r>
              <a:rPr sz="1900" spc="-80" dirty="0">
                <a:latin typeface="Arial"/>
                <a:cs typeface="Arial"/>
              </a:rPr>
              <a:t> </a:t>
            </a:r>
            <a:r>
              <a:rPr sz="1900" spc="-25" dirty="0">
                <a:latin typeface="Arial"/>
                <a:cs typeface="Arial"/>
              </a:rPr>
              <a:t>and </a:t>
            </a:r>
            <a:r>
              <a:rPr sz="1900" spc="-10" dirty="0">
                <a:latin typeface="Arial"/>
                <a:cs typeface="Arial"/>
              </a:rPr>
              <a:t>Ethernet</a:t>
            </a:r>
            <a:endParaRPr sz="1900">
              <a:latin typeface="Arial"/>
              <a:cs typeface="Arial"/>
            </a:endParaRPr>
          </a:p>
          <a:p>
            <a:pPr marL="241300" marR="238125" indent="-228600">
              <a:lnSpc>
                <a:spcPct val="80000"/>
              </a:lnSpc>
              <a:spcBef>
                <a:spcPts val="994"/>
              </a:spcBef>
              <a:buChar char="•"/>
              <a:tabLst>
                <a:tab pos="240665" algn="l"/>
                <a:tab pos="241300" algn="l"/>
              </a:tabLst>
            </a:pPr>
            <a:r>
              <a:rPr sz="1900" dirty="0">
                <a:latin typeface="Arial"/>
                <a:cs typeface="Arial"/>
              </a:rPr>
              <a:t>Available</a:t>
            </a:r>
            <a:r>
              <a:rPr sz="1900" spc="-4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for</a:t>
            </a:r>
            <a:r>
              <a:rPr sz="1900" spc="-7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Register,</a:t>
            </a:r>
            <a:r>
              <a:rPr sz="1900" spc="-6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Counter</a:t>
            </a:r>
            <a:r>
              <a:rPr sz="1900" spc="-4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Service </a:t>
            </a:r>
            <a:r>
              <a:rPr sz="1900" dirty="0">
                <a:latin typeface="Arial"/>
                <a:cs typeface="Arial"/>
              </a:rPr>
              <a:t>Restaurant,</a:t>
            </a:r>
            <a:r>
              <a:rPr sz="1900" spc="-100" dirty="0">
                <a:latin typeface="Arial"/>
                <a:cs typeface="Arial"/>
              </a:rPr>
              <a:t> </a:t>
            </a:r>
            <a:r>
              <a:rPr sz="1900" spc="-30" dirty="0">
                <a:latin typeface="Arial"/>
                <a:cs typeface="Arial"/>
              </a:rPr>
              <a:t>Table</a:t>
            </a:r>
            <a:r>
              <a:rPr sz="1900" spc="-7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Service</a:t>
            </a:r>
            <a:r>
              <a:rPr sz="1900" spc="-7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Restaurant</a:t>
            </a:r>
            <a:r>
              <a:rPr sz="1900" spc="-70" dirty="0">
                <a:latin typeface="Arial"/>
                <a:cs typeface="Arial"/>
              </a:rPr>
              <a:t> </a:t>
            </a:r>
            <a:r>
              <a:rPr sz="1900" spc="-20" dirty="0">
                <a:latin typeface="Arial"/>
                <a:cs typeface="Arial"/>
              </a:rPr>
              <a:t>SaaS Plans</a:t>
            </a:r>
            <a:endParaRPr sz="1900">
              <a:latin typeface="Arial"/>
              <a:cs typeface="Arial"/>
            </a:endParaRPr>
          </a:p>
          <a:p>
            <a:pPr marL="241300" marR="140335" indent="-228600">
              <a:lnSpc>
                <a:spcPct val="80000"/>
              </a:lnSpc>
              <a:spcBef>
                <a:spcPts val="994"/>
              </a:spcBef>
              <a:buChar char="•"/>
              <a:tabLst>
                <a:tab pos="240665" algn="l"/>
                <a:tab pos="241300" algn="l"/>
              </a:tabLst>
            </a:pPr>
            <a:r>
              <a:rPr sz="1900" dirty="0">
                <a:latin typeface="Arial"/>
                <a:cs typeface="Arial"/>
              </a:rPr>
              <a:t>Available</a:t>
            </a:r>
            <a:r>
              <a:rPr sz="1900" spc="-4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accessories</a:t>
            </a:r>
            <a:r>
              <a:rPr sz="1900" spc="-5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for</a:t>
            </a:r>
            <a:r>
              <a:rPr sz="1900" spc="-8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purchase</a:t>
            </a:r>
            <a:r>
              <a:rPr sz="1900" spc="-5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include</a:t>
            </a:r>
            <a:r>
              <a:rPr sz="1900" spc="-50" dirty="0">
                <a:latin typeface="Arial"/>
                <a:cs typeface="Arial"/>
              </a:rPr>
              <a:t> a </a:t>
            </a:r>
            <a:r>
              <a:rPr sz="1900" dirty="0">
                <a:latin typeface="Arial"/>
                <a:cs typeface="Arial"/>
              </a:rPr>
              <a:t>wall</a:t>
            </a:r>
            <a:r>
              <a:rPr sz="1900" spc="-2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mount</a:t>
            </a:r>
            <a:r>
              <a:rPr sz="1900" spc="-4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or</a:t>
            </a:r>
            <a:r>
              <a:rPr sz="1900" spc="-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countertop</a:t>
            </a:r>
            <a:r>
              <a:rPr sz="1900" spc="-3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stand</a:t>
            </a:r>
            <a:endParaRPr sz="19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72201" y="2174504"/>
            <a:ext cx="5406604" cy="333777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Samsung</a:t>
            </a:r>
            <a:r>
              <a:rPr spc="-70" dirty="0"/>
              <a:t> </a:t>
            </a:r>
            <a:r>
              <a:rPr dirty="0"/>
              <a:t>Ordering</a:t>
            </a:r>
            <a:r>
              <a:rPr spc="-65" dirty="0"/>
              <a:t> </a:t>
            </a:r>
            <a:r>
              <a:rPr dirty="0"/>
              <a:t>Kiosk</a:t>
            </a:r>
            <a:r>
              <a:rPr spc="-80" dirty="0"/>
              <a:t> </a:t>
            </a:r>
            <a:r>
              <a:rPr dirty="0"/>
              <a:t>powered</a:t>
            </a:r>
            <a:r>
              <a:rPr spc="-65" dirty="0"/>
              <a:t> </a:t>
            </a:r>
            <a:r>
              <a:rPr dirty="0"/>
              <a:t>by</a:t>
            </a:r>
            <a:r>
              <a:rPr spc="-90" dirty="0"/>
              <a:t> </a:t>
            </a:r>
            <a:r>
              <a:rPr spc="-10" dirty="0"/>
              <a:t>Clover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49401"/>
            <a:ext cx="5097145" cy="33293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marR="5080" indent="-228600">
              <a:lnSpc>
                <a:spcPct val="100000"/>
              </a:lnSpc>
              <a:spcBef>
                <a:spcPts val="105"/>
              </a:spcBef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Arial"/>
                <a:cs typeface="Arial"/>
              </a:rPr>
              <a:t>The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Samsung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Ordering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Kiosk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accessory</a:t>
            </a:r>
            <a:r>
              <a:rPr sz="2000" spc="-10" dirty="0">
                <a:latin typeface="Arial"/>
                <a:cs typeface="Arial"/>
              </a:rPr>
              <a:t>, </a:t>
            </a:r>
            <a:r>
              <a:rPr sz="2000" dirty="0">
                <a:latin typeface="Arial"/>
                <a:cs typeface="Arial"/>
              </a:rPr>
              <a:t>powered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by</a:t>
            </a:r>
            <a:r>
              <a:rPr sz="2000" spc="-10" dirty="0">
                <a:latin typeface="Arial"/>
                <a:cs typeface="Arial"/>
              </a:rPr>
              <a:t> Clover,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is an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all-in-</a:t>
            </a:r>
            <a:r>
              <a:rPr sz="2000" dirty="0">
                <a:latin typeface="Arial"/>
                <a:cs typeface="Arial"/>
              </a:rPr>
              <a:t>one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solution </a:t>
            </a:r>
            <a:r>
              <a:rPr sz="2000" dirty="0">
                <a:latin typeface="Arial"/>
                <a:cs typeface="Arial"/>
              </a:rPr>
              <a:t>for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restaurants</a:t>
            </a:r>
            <a:endParaRPr sz="2000">
              <a:latin typeface="Arial"/>
              <a:cs typeface="Arial"/>
            </a:endParaRPr>
          </a:p>
          <a:p>
            <a:pPr marL="241300" marR="38100" indent="-228600">
              <a:lnSpc>
                <a:spcPct val="100000"/>
              </a:lnSpc>
              <a:spcBef>
                <a:spcPts val="995"/>
              </a:spcBef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Arial"/>
                <a:cs typeface="Arial"/>
              </a:rPr>
              <a:t>Presents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your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merchants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Clover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menu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 </a:t>
            </a:r>
            <a:r>
              <a:rPr sz="2000" spc="-50" dirty="0">
                <a:latin typeface="Arial"/>
                <a:cs typeface="Arial"/>
              </a:rPr>
              <a:t>a </a:t>
            </a:r>
            <a:r>
              <a:rPr sz="2000" dirty="0">
                <a:latin typeface="Arial"/>
                <a:cs typeface="Arial"/>
              </a:rPr>
              <a:t>good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looking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easy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use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design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that </a:t>
            </a:r>
            <a:r>
              <a:rPr sz="2000" dirty="0">
                <a:latin typeface="Arial"/>
                <a:cs typeface="Arial"/>
              </a:rPr>
              <a:t>allows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customers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quickly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place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their orders</a:t>
            </a:r>
            <a:endParaRPr sz="2000">
              <a:latin typeface="Arial"/>
              <a:cs typeface="Arial"/>
            </a:endParaRPr>
          </a:p>
          <a:p>
            <a:pPr marL="241300" marR="460375" indent="-228600">
              <a:lnSpc>
                <a:spcPct val="100000"/>
              </a:lnSpc>
              <a:spcBef>
                <a:spcPts val="1005"/>
              </a:spcBef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Arial"/>
                <a:cs typeface="Arial"/>
              </a:rPr>
              <a:t>Clover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Flex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Gen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3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takes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payments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and </a:t>
            </a:r>
            <a:r>
              <a:rPr sz="2000" dirty="0">
                <a:latin typeface="Arial"/>
                <a:cs typeface="Arial"/>
              </a:rPr>
              <a:t>orders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are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sent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the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kitchen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printer </a:t>
            </a:r>
            <a:r>
              <a:rPr sz="2000" dirty="0">
                <a:latin typeface="Arial"/>
                <a:cs typeface="Arial"/>
              </a:rPr>
              <a:t>keeping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your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restaurant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flowing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0412" y="5055094"/>
            <a:ext cx="2439035" cy="569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1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Shorter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Wait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Times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ts val="1300"/>
              </a:lnSpc>
              <a:spcBef>
                <a:spcPts val="95"/>
              </a:spcBef>
            </a:pPr>
            <a:r>
              <a:rPr sz="1200" dirty="0">
                <a:latin typeface="Arial"/>
                <a:cs typeface="Arial"/>
              </a:rPr>
              <a:t>Use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kiosks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for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overflow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or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to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handle </a:t>
            </a:r>
            <a:r>
              <a:rPr sz="1200" dirty="0">
                <a:latin typeface="Arial"/>
                <a:cs typeface="Arial"/>
              </a:rPr>
              <a:t>all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your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orders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99932" y="5055094"/>
            <a:ext cx="2701290" cy="569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1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Improve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Accuracy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ts val="1300"/>
              </a:lnSpc>
              <a:spcBef>
                <a:spcPts val="95"/>
              </a:spcBef>
            </a:pPr>
            <a:r>
              <a:rPr sz="1200" dirty="0">
                <a:latin typeface="Arial"/>
                <a:cs typeface="Arial"/>
              </a:rPr>
              <a:t>Put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the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customer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control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to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order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and </a:t>
            </a:r>
            <a:r>
              <a:rPr sz="1200" dirty="0">
                <a:latin typeface="Arial"/>
                <a:cs typeface="Arial"/>
              </a:rPr>
              <a:t>customize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exactly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how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they</a:t>
            </a:r>
            <a:r>
              <a:rPr sz="1200" spc="-20" dirty="0">
                <a:latin typeface="Arial"/>
                <a:cs typeface="Arial"/>
              </a:rPr>
              <a:t> want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34768" y="5118245"/>
            <a:ext cx="247650" cy="505459"/>
          </a:xfrm>
          <a:custGeom>
            <a:avLst/>
            <a:gdLst/>
            <a:ahLst/>
            <a:cxnLst/>
            <a:rect l="l" t="t" r="r" b="b"/>
            <a:pathLst>
              <a:path w="247650" h="505460">
                <a:moveTo>
                  <a:pt x="37212" y="505129"/>
                </a:moveTo>
                <a:lnTo>
                  <a:pt x="247339" y="202546"/>
                </a:lnTo>
                <a:lnTo>
                  <a:pt x="142220" y="202546"/>
                </a:lnTo>
                <a:lnTo>
                  <a:pt x="207641" y="0"/>
                </a:lnTo>
                <a:lnTo>
                  <a:pt x="52065" y="0"/>
                </a:lnTo>
                <a:lnTo>
                  <a:pt x="0" y="276739"/>
                </a:lnTo>
                <a:lnTo>
                  <a:pt x="105119" y="276739"/>
                </a:lnTo>
                <a:lnTo>
                  <a:pt x="37212" y="505129"/>
                </a:lnTo>
                <a:close/>
              </a:path>
              <a:path w="247650" h="505460">
                <a:moveTo>
                  <a:pt x="14908" y="264374"/>
                </a:moveTo>
                <a:lnTo>
                  <a:pt x="62323" y="12365"/>
                </a:lnTo>
                <a:lnTo>
                  <a:pt x="190655" y="12365"/>
                </a:lnTo>
                <a:lnTo>
                  <a:pt x="130453" y="198744"/>
                </a:lnTo>
                <a:lnTo>
                  <a:pt x="125234" y="214912"/>
                </a:lnTo>
                <a:lnTo>
                  <a:pt x="223706" y="214912"/>
                </a:lnTo>
                <a:lnTo>
                  <a:pt x="71178" y="434702"/>
                </a:lnTo>
                <a:lnTo>
                  <a:pt x="71054" y="434875"/>
                </a:lnTo>
                <a:lnTo>
                  <a:pt x="71066" y="434652"/>
                </a:lnTo>
                <a:lnTo>
                  <a:pt x="116973" y="280263"/>
                </a:lnTo>
                <a:lnTo>
                  <a:pt x="121697" y="264374"/>
                </a:lnTo>
                <a:lnTo>
                  <a:pt x="14908" y="264374"/>
                </a:lnTo>
                <a:close/>
              </a:path>
            </a:pathLst>
          </a:custGeom>
          <a:ln w="12564">
            <a:solidFill>
              <a:srgbClr val="2B55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48813" y="5097262"/>
            <a:ext cx="521417" cy="52110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478532" y="5692568"/>
            <a:ext cx="30867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2B5581"/>
                </a:solidFill>
                <a:latin typeface="Arial"/>
                <a:cs typeface="Arial"/>
              </a:rPr>
              <a:t>Speed</a:t>
            </a:r>
            <a:r>
              <a:rPr sz="1400" spc="-25" dirty="0">
                <a:solidFill>
                  <a:srgbClr val="2B5581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B5581"/>
                </a:solidFill>
                <a:latin typeface="Arial"/>
                <a:cs typeface="Arial"/>
              </a:rPr>
              <a:t>+</a:t>
            </a:r>
            <a:r>
              <a:rPr sz="1400" spc="-20" dirty="0">
                <a:solidFill>
                  <a:srgbClr val="2B5581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B5581"/>
                </a:solidFill>
                <a:latin typeface="Arial"/>
                <a:cs typeface="Arial"/>
              </a:rPr>
              <a:t>Quality</a:t>
            </a:r>
            <a:r>
              <a:rPr sz="1400" spc="-30" dirty="0">
                <a:solidFill>
                  <a:srgbClr val="2B5581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B5581"/>
                </a:solidFill>
                <a:latin typeface="Arial"/>
                <a:cs typeface="Arial"/>
              </a:rPr>
              <a:t>=</a:t>
            </a:r>
            <a:r>
              <a:rPr sz="1400" spc="-15" dirty="0">
                <a:solidFill>
                  <a:srgbClr val="2B5581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2B5581"/>
                </a:solidFill>
                <a:latin typeface="Arial"/>
                <a:cs typeface="Arial"/>
              </a:rPr>
              <a:t>Satisfied</a:t>
            </a:r>
            <a:r>
              <a:rPr sz="1400" spc="-45" dirty="0">
                <a:solidFill>
                  <a:srgbClr val="2B5581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2B5581"/>
                </a:solidFill>
                <a:latin typeface="Arial"/>
                <a:cs typeface="Arial"/>
              </a:rPr>
              <a:t>Customers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10756" y="1950720"/>
            <a:ext cx="4856937" cy="356615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Samsung</a:t>
            </a:r>
            <a:r>
              <a:rPr spc="-70" dirty="0"/>
              <a:t> </a:t>
            </a:r>
            <a:r>
              <a:rPr dirty="0"/>
              <a:t>Ordering</a:t>
            </a:r>
            <a:r>
              <a:rPr spc="-65" dirty="0"/>
              <a:t> </a:t>
            </a:r>
            <a:r>
              <a:rPr dirty="0"/>
              <a:t>Kiosk</a:t>
            </a:r>
            <a:r>
              <a:rPr spc="-80" dirty="0"/>
              <a:t> </a:t>
            </a:r>
            <a:r>
              <a:rPr dirty="0"/>
              <a:t>powered</a:t>
            </a:r>
            <a:r>
              <a:rPr spc="-65" dirty="0"/>
              <a:t> </a:t>
            </a:r>
            <a:r>
              <a:rPr dirty="0"/>
              <a:t>by</a:t>
            </a:r>
            <a:r>
              <a:rPr spc="-90" dirty="0"/>
              <a:t> </a:t>
            </a:r>
            <a:r>
              <a:rPr spc="-10" dirty="0"/>
              <a:t>Clover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03681"/>
            <a:ext cx="203453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Arial"/>
                <a:cs typeface="Arial"/>
              </a:rPr>
              <a:t>Solution</a:t>
            </a:r>
            <a:r>
              <a:rPr sz="1600" b="1" spc="-5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consists</a:t>
            </a:r>
            <a:r>
              <a:rPr sz="1600" b="1" spc="-60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of: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08380" y="1746606"/>
            <a:ext cx="4267835" cy="96266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265"/>
              </a:spcBef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Arial"/>
                <a:cs typeface="Arial"/>
              </a:rPr>
              <a:t>24”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Samsung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touchscreen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tablet</a:t>
            </a:r>
            <a:endParaRPr sz="14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70"/>
              </a:spcBef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Arial"/>
                <a:cs typeface="Arial"/>
              </a:rPr>
              <a:t>Integrated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printer</a:t>
            </a:r>
            <a:endParaRPr sz="14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55"/>
              </a:spcBef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Arial"/>
                <a:cs typeface="Arial"/>
              </a:rPr>
              <a:t>Mount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Clover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Flex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Gen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70"/>
              </a:spcBef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Arial"/>
                <a:cs typeface="Arial"/>
              </a:rPr>
              <a:t>Pedestal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optional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lieu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of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countertop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setup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design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8340" y="3084069"/>
            <a:ext cx="16960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Arial"/>
                <a:cs typeface="Arial"/>
              </a:rPr>
              <a:t>Solution</a:t>
            </a:r>
            <a:r>
              <a:rPr sz="1600" b="1" spc="-5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requires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08380" y="3326994"/>
            <a:ext cx="4678680" cy="11334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265"/>
              </a:spcBef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Arial"/>
                <a:cs typeface="Arial"/>
              </a:rPr>
              <a:t>Samsung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Kiosk</a:t>
            </a:r>
            <a:endParaRPr sz="14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70"/>
              </a:spcBef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Arial"/>
                <a:cs typeface="Arial"/>
              </a:rPr>
              <a:t>Clover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Flex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Gen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3</a:t>
            </a:r>
            <a:endParaRPr sz="1400">
              <a:latin typeface="Arial"/>
              <a:cs typeface="Arial"/>
            </a:endParaRPr>
          </a:p>
          <a:p>
            <a:pPr marL="241300" marR="5080" indent="-228600">
              <a:lnSpc>
                <a:spcPct val="80000"/>
              </a:lnSpc>
              <a:spcBef>
                <a:spcPts val="505"/>
              </a:spcBef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Arial"/>
                <a:cs typeface="Arial"/>
              </a:rPr>
              <a:t>Counter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Service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Restaurant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or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Table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Service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Restaurant </a:t>
            </a:r>
            <a:r>
              <a:rPr sz="1400" dirty="0">
                <a:latin typeface="Arial"/>
                <a:cs typeface="Arial"/>
              </a:rPr>
              <a:t>SaaS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Plan</a:t>
            </a:r>
            <a:endParaRPr sz="14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55"/>
              </a:spcBef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Arial"/>
                <a:cs typeface="Arial"/>
              </a:rPr>
              <a:t>Either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of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following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3rd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party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apps: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28419" y="4435857"/>
            <a:ext cx="2977515" cy="44640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15"/>
              </a:spcBef>
              <a:buClr>
                <a:srgbClr val="000000"/>
              </a:buClr>
              <a:buChar char="•"/>
              <a:tabLst>
                <a:tab pos="240665" algn="l"/>
                <a:tab pos="241300" algn="l"/>
              </a:tabLst>
            </a:pPr>
            <a:r>
              <a:rPr sz="1200" u="sng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2"/>
              </a:rPr>
              <a:t>Samsung</a:t>
            </a:r>
            <a:r>
              <a:rPr sz="1200" u="sng" spc="-50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1200" u="sng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2"/>
              </a:rPr>
              <a:t>Ordering</a:t>
            </a:r>
            <a:r>
              <a:rPr sz="1200" u="sng" spc="-25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1200" u="sng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2"/>
              </a:rPr>
              <a:t>Kiosk</a:t>
            </a:r>
            <a:r>
              <a:rPr sz="1200" spc="-30" dirty="0">
                <a:solidFill>
                  <a:srgbClr val="6699CC"/>
                </a:solidFill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by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Nanonation</a:t>
            </a:r>
            <a:endParaRPr sz="12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215"/>
              </a:spcBef>
              <a:buClr>
                <a:srgbClr val="000000"/>
              </a:buClr>
              <a:buChar char="•"/>
              <a:tabLst>
                <a:tab pos="240665" algn="l"/>
                <a:tab pos="241300" algn="l"/>
              </a:tabLst>
            </a:pPr>
            <a:r>
              <a:rPr sz="1200" u="sng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3"/>
              </a:rPr>
              <a:t>Samsung</a:t>
            </a:r>
            <a:r>
              <a:rPr sz="1200" u="sng" spc="-40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1200" u="sng" spc="-10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3"/>
              </a:rPr>
              <a:t>Kiosk</a:t>
            </a:r>
            <a:r>
              <a:rPr sz="1200" u="sng" spc="-75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1200" u="sng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3"/>
              </a:rPr>
              <a:t>App</a:t>
            </a:r>
            <a:r>
              <a:rPr sz="1200" dirty="0">
                <a:solidFill>
                  <a:srgbClr val="6699CC"/>
                </a:solidFill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by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GRUBBRR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8340" y="5177435"/>
            <a:ext cx="5253990" cy="863600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10"/>
              </a:spcBef>
              <a:buChar char="•"/>
              <a:tabLst>
                <a:tab pos="240665" algn="l"/>
                <a:tab pos="241300" algn="l"/>
              </a:tabLst>
            </a:pPr>
            <a:r>
              <a:rPr sz="1600" dirty="0">
                <a:latin typeface="Arial"/>
                <a:cs typeface="Arial"/>
              </a:rPr>
              <a:t>Kiosk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does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not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support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Clover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Flex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Gen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  <a:p>
            <a:pPr marL="241300" marR="5080" indent="-228600">
              <a:lnSpc>
                <a:spcPct val="80000"/>
              </a:lnSpc>
              <a:spcBef>
                <a:spcPts val="994"/>
              </a:spcBef>
              <a:buClr>
                <a:srgbClr val="000000"/>
              </a:buClr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600" i="1" dirty="0">
                <a:solidFill>
                  <a:srgbClr val="171717"/>
                </a:solidFill>
                <a:latin typeface="Arial"/>
                <a:cs typeface="Arial"/>
              </a:rPr>
              <a:t>Not</a:t>
            </a:r>
            <a:r>
              <a:rPr sz="1600" i="1" spc="-10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600" i="1" spc="-10" dirty="0">
                <a:solidFill>
                  <a:srgbClr val="171717"/>
                </a:solidFill>
                <a:latin typeface="Arial"/>
                <a:cs typeface="Arial"/>
              </a:rPr>
              <a:t>available</a:t>
            </a:r>
            <a:r>
              <a:rPr sz="1600" i="1" spc="-8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171717"/>
                </a:solidFill>
                <a:latin typeface="Arial"/>
                <a:cs typeface="Arial"/>
              </a:rPr>
              <a:t>for</a:t>
            </a:r>
            <a:r>
              <a:rPr sz="1600" i="1" spc="-7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600" i="1" spc="-10" dirty="0">
                <a:solidFill>
                  <a:srgbClr val="171717"/>
                </a:solidFill>
                <a:latin typeface="Arial"/>
                <a:cs typeface="Arial"/>
              </a:rPr>
              <a:t>merchants</a:t>
            </a:r>
            <a:r>
              <a:rPr sz="1600" i="1" spc="-4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600" i="1" spc="-10" dirty="0">
                <a:solidFill>
                  <a:srgbClr val="171717"/>
                </a:solidFill>
                <a:latin typeface="Arial"/>
                <a:cs typeface="Arial"/>
              </a:rPr>
              <a:t>located</a:t>
            </a:r>
            <a:r>
              <a:rPr sz="1600" i="1" spc="-8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171717"/>
                </a:solidFill>
                <a:latin typeface="Arial"/>
                <a:cs typeface="Arial"/>
              </a:rPr>
              <a:t>in</a:t>
            </a:r>
            <a:r>
              <a:rPr sz="1600" i="1" spc="-11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600" i="1" spc="-10" dirty="0">
                <a:solidFill>
                  <a:srgbClr val="171717"/>
                </a:solidFill>
                <a:latin typeface="Arial"/>
                <a:cs typeface="Arial"/>
              </a:rPr>
              <a:t>Alaska,</a:t>
            </a:r>
            <a:r>
              <a:rPr sz="1600" i="1" spc="-7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600" i="1" spc="-10" dirty="0">
                <a:solidFill>
                  <a:srgbClr val="171717"/>
                </a:solidFill>
                <a:latin typeface="Arial"/>
                <a:cs typeface="Arial"/>
              </a:rPr>
              <a:t>Hawaii,</a:t>
            </a:r>
            <a:r>
              <a:rPr sz="1600" i="1" spc="-90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600" i="1" spc="-25" dirty="0">
                <a:solidFill>
                  <a:srgbClr val="171717"/>
                </a:solidFill>
                <a:latin typeface="Arial"/>
                <a:cs typeface="Arial"/>
              </a:rPr>
              <a:t>or </a:t>
            </a:r>
            <a:r>
              <a:rPr sz="1600" i="1" spc="-10" dirty="0">
                <a:solidFill>
                  <a:srgbClr val="171717"/>
                </a:solidFill>
                <a:latin typeface="Arial"/>
                <a:cs typeface="Arial"/>
              </a:rPr>
              <a:t>Puerto</a:t>
            </a:r>
            <a:r>
              <a:rPr sz="1600" i="1" spc="-65" dirty="0">
                <a:solidFill>
                  <a:srgbClr val="171717"/>
                </a:solidFill>
                <a:latin typeface="Arial"/>
                <a:cs typeface="Arial"/>
              </a:rPr>
              <a:t> </a:t>
            </a:r>
            <a:r>
              <a:rPr sz="1600" i="1" spc="-20" dirty="0">
                <a:solidFill>
                  <a:srgbClr val="171717"/>
                </a:solidFill>
                <a:latin typeface="Arial"/>
                <a:cs typeface="Arial"/>
              </a:rPr>
              <a:t>Rico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559040" y="1524000"/>
            <a:ext cx="4596765" cy="4610100"/>
            <a:chOff x="7559040" y="1524000"/>
            <a:chExt cx="4596765" cy="461010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59040" y="1524000"/>
              <a:ext cx="2304287" cy="46100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835895" y="1524000"/>
              <a:ext cx="2319388" cy="2799516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6230622" y="3018889"/>
            <a:ext cx="130111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"/>
                <a:cs typeface="Arial"/>
              </a:rPr>
              <a:t>24”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touchscreen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504860" y="5026280"/>
            <a:ext cx="8274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Integrated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504860" y="5218318"/>
            <a:ext cx="11118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receipt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printer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075834" y="4665920"/>
            <a:ext cx="14357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Arial"/>
                <a:cs typeface="Arial"/>
              </a:rPr>
              <a:t>Flex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Gen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3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mount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837258" y="1386657"/>
            <a:ext cx="72072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Arial"/>
                <a:cs typeface="Arial"/>
              </a:rPr>
              <a:t>Pedestal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029957" y="1660905"/>
            <a:ext cx="3548379" cy="3528695"/>
            <a:chOff x="7029957" y="1660905"/>
            <a:chExt cx="3548379" cy="3528695"/>
          </a:xfrm>
        </p:grpSpPr>
        <p:sp>
          <p:nvSpPr>
            <p:cNvPr id="18" name="object 18"/>
            <p:cNvSpPr/>
            <p:nvPr/>
          </p:nvSpPr>
          <p:spPr>
            <a:xfrm>
              <a:off x="7036307" y="3299460"/>
              <a:ext cx="965200" cy="121920"/>
            </a:xfrm>
            <a:custGeom>
              <a:avLst/>
              <a:gdLst/>
              <a:ahLst/>
              <a:cxnLst/>
              <a:rect l="l" t="t" r="r" b="b"/>
              <a:pathLst>
                <a:path w="965200" h="121920">
                  <a:moveTo>
                    <a:pt x="0" y="0"/>
                  </a:moveTo>
                  <a:lnTo>
                    <a:pt x="964603" y="121526"/>
                  </a:lnTo>
                </a:path>
              </a:pathLst>
            </a:custGeom>
            <a:ln w="12700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983556" y="3381597"/>
              <a:ext cx="80645" cy="76200"/>
            </a:xfrm>
            <a:custGeom>
              <a:avLst/>
              <a:gdLst/>
              <a:ahLst/>
              <a:cxnLst/>
              <a:rect l="l" t="t" r="r" b="b"/>
              <a:pathLst>
                <a:path w="80645" h="76200">
                  <a:moveTo>
                    <a:pt x="9525" y="0"/>
                  </a:moveTo>
                  <a:lnTo>
                    <a:pt x="0" y="75603"/>
                  </a:lnTo>
                  <a:lnTo>
                    <a:pt x="80365" y="47332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418831" y="5150941"/>
              <a:ext cx="582295" cy="12700"/>
            </a:xfrm>
            <a:custGeom>
              <a:avLst/>
              <a:gdLst/>
              <a:ahLst/>
              <a:cxnLst/>
              <a:rect l="l" t="t" r="r" b="b"/>
              <a:pathLst>
                <a:path w="582295" h="12700">
                  <a:moveTo>
                    <a:pt x="0" y="12306"/>
                  </a:moveTo>
                  <a:lnTo>
                    <a:pt x="582015" y="0"/>
                  </a:lnTo>
                </a:path>
              </a:pathLst>
            </a:custGeom>
            <a:ln w="12700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987349" y="5113113"/>
              <a:ext cx="77470" cy="76200"/>
            </a:xfrm>
            <a:custGeom>
              <a:avLst/>
              <a:gdLst/>
              <a:ahLst/>
              <a:cxnLst/>
              <a:rect l="l" t="t" r="r" b="b"/>
              <a:pathLst>
                <a:path w="77470" h="76200">
                  <a:moveTo>
                    <a:pt x="0" y="0"/>
                  </a:moveTo>
                  <a:lnTo>
                    <a:pt x="1612" y="76187"/>
                  </a:lnTo>
                  <a:lnTo>
                    <a:pt x="76987" y="36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699559" y="4593638"/>
              <a:ext cx="872490" cy="67310"/>
            </a:xfrm>
            <a:custGeom>
              <a:avLst/>
              <a:gdLst/>
              <a:ahLst/>
              <a:cxnLst/>
              <a:rect l="l" t="t" r="r" b="b"/>
              <a:pathLst>
                <a:path w="872490" h="67310">
                  <a:moveTo>
                    <a:pt x="871969" y="67195"/>
                  </a:moveTo>
                  <a:lnTo>
                    <a:pt x="0" y="0"/>
                  </a:lnTo>
                </a:path>
              </a:pathLst>
            </a:custGeom>
            <a:ln w="12699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636246" y="4556638"/>
              <a:ext cx="79375" cy="76200"/>
            </a:xfrm>
            <a:custGeom>
              <a:avLst/>
              <a:gdLst/>
              <a:ahLst/>
              <a:cxnLst/>
              <a:rect l="l" t="t" r="r" b="b"/>
              <a:pathLst>
                <a:path w="79375" h="76200">
                  <a:moveTo>
                    <a:pt x="78905" y="0"/>
                  </a:moveTo>
                  <a:lnTo>
                    <a:pt x="0" y="32131"/>
                  </a:lnTo>
                  <a:lnTo>
                    <a:pt x="73050" y="75971"/>
                  </a:lnTo>
                  <a:lnTo>
                    <a:pt x="78905" y="0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104119" y="1667255"/>
              <a:ext cx="426084" cy="488315"/>
            </a:xfrm>
            <a:custGeom>
              <a:avLst/>
              <a:gdLst/>
              <a:ahLst/>
              <a:cxnLst/>
              <a:rect l="l" t="t" r="r" b="b"/>
              <a:pathLst>
                <a:path w="426084" h="488314">
                  <a:moveTo>
                    <a:pt x="0" y="0"/>
                  </a:moveTo>
                  <a:lnTo>
                    <a:pt x="425894" y="488302"/>
                  </a:lnTo>
                </a:path>
              </a:pathLst>
            </a:custGeom>
            <a:ln w="12700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492956" y="2120938"/>
              <a:ext cx="79375" cy="82550"/>
            </a:xfrm>
            <a:custGeom>
              <a:avLst/>
              <a:gdLst/>
              <a:ahLst/>
              <a:cxnLst/>
              <a:rect l="l" t="t" r="r" b="b"/>
              <a:pathLst>
                <a:path w="79375" h="82550">
                  <a:moveTo>
                    <a:pt x="57429" y="0"/>
                  </a:moveTo>
                  <a:lnTo>
                    <a:pt x="0" y="50088"/>
                  </a:lnTo>
                  <a:lnTo>
                    <a:pt x="78803" y="82473"/>
                  </a:lnTo>
                  <a:lnTo>
                    <a:pt x="57429" y="0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Samsung</a:t>
            </a:r>
            <a:r>
              <a:rPr spc="-110" dirty="0"/>
              <a:t> </a:t>
            </a:r>
            <a:r>
              <a:rPr dirty="0"/>
              <a:t>Ordering</a:t>
            </a:r>
            <a:r>
              <a:rPr spc="-70" dirty="0"/>
              <a:t> </a:t>
            </a:r>
            <a:r>
              <a:rPr dirty="0"/>
              <a:t>Kiosk</a:t>
            </a:r>
            <a:r>
              <a:rPr spc="-80" dirty="0"/>
              <a:t> </a:t>
            </a:r>
            <a:r>
              <a:rPr dirty="0"/>
              <a:t>–</a:t>
            </a:r>
            <a:r>
              <a:rPr spc="-195" dirty="0"/>
              <a:t> </a:t>
            </a:r>
            <a:r>
              <a:rPr dirty="0"/>
              <a:t>Additional</a:t>
            </a:r>
            <a:r>
              <a:rPr spc="-70" dirty="0"/>
              <a:t> </a:t>
            </a:r>
            <a:r>
              <a:rPr spc="-10" dirty="0"/>
              <a:t>Details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27062" y="1203018"/>
          <a:ext cx="10887075" cy="26631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85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01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59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Samsung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Hardware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marL="44894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Clover</a:t>
                      </a:r>
                      <a:r>
                        <a:rPr sz="20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Flex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87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3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Purchased</a:t>
                      </a:r>
                      <a:r>
                        <a:rPr sz="1400" spc="-35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45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as</a:t>
                      </a:r>
                      <a:r>
                        <a:rPr sz="1400" spc="-85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400" spc="-9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turnkey</a:t>
                      </a:r>
                      <a:r>
                        <a:rPr sz="1400" spc="-45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bundle</a:t>
                      </a:r>
                      <a:r>
                        <a:rPr sz="1400" spc="-4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from</a:t>
                      </a:r>
                      <a:r>
                        <a:rPr sz="1400" spc="4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Fiserv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i="1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Not</a:t>
                      </a:r>
                      <a:r>
                        <a:rPr sz="1200" i="1" spc="-45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available</a:t>
                      </a:r>
                      <a:r>
                        <a:rPr sz="1200" i="1" spc="-65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i="1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for</a:t>
                      </a:r>
                      <a:r>
                        <a:rPr sz="1200" i="1" spc="-25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merchants</a:t>
                      </a:r>
                      <a:r>
                        <a:rPr sz="1200" i="1" spc="-35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located</a:t>
                      </a:r>
                      <a:r>
                        <a:rPr sz="1200" i="1" spc="-45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i="1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200" i="1" spc="-75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Alaska,</a:t>
                      </a:r>
                      <a:r>
                        <a:rPr sz="1200" i="1" spc="-45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Hawaii,</a:t>
                      </a:r>
                      <a:r>
                        <a:rPr sz="1200" i="1" spc="-45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i="1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or</a:t>
                      </a:r>
                      <a:r>
                        <a:rPr sz="1200" i="1" spc="-4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Puerto</a:t>
                      </a:r>
                      <a:r>
                        <a:rPr sz="1200" i="1" spc="-4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Rico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6350">
                      <a:solidFill>
                        <a:srgbClr val="666666"/>
                      </a:solidFill>
                      <a:prstDash val="solid"/>
                    </a:lnL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894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New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Flex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Gen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device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purchased</a:t>
                      </a:r>
                      <a:r>
                        <a:rPr sz="14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through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your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normal</a:t>
                      </a:r>
                      <a:r>
                        <a:rPr sz="1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process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8270" marB="0">
                    <a:lnR w="6350">
                      <a:solidFill>
                        <a:srgbClr val="666666"/>
                      </a:solidFill>
                      <a:prstDash val="solid"/>
                    </a:lnR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r>
                        <a:rPr sz="140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Additional</a:t>
                      </a:r>
                      <a:r>
                        <a:rPr sz="1400" spc="-4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deployment</a:t>
                      </a:r>
                      <a:r>
                        <a:rPr sz="1400" spc="-15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solidFill>
                            <a:srgbClr val="171717"/>
                          </a:solidFill>
                          <a:latin typeface="Arial"/>
                          <a:cs typeface="Arial"/>
                        </a:rPr>
                        <a:t>fee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46685" marB="0">
                    <a:lnL w="6350">
                      <a:solidFill>
                        <a:srgbClr val="666666"/>
                      </a:solidFill>
                      <a:prstDash val="solid"/>
                    </a:lnL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8945" marR="1143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Flex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kiosk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arrive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at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merchant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separately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Flex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must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be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physically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mounted</a:t>
                      </a:r>
                      <a:r>
                        <a:rPr sz="1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kiosk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on-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site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DOES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NOT</a:t>
                      </a:r>
                      <a:r>
                        <a:rPr sz="14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include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Clover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Flex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i="1" dirty="0">
                          <a:latin typeface="Arial"/>
                          <a:cs typeface="Arial"/>
                        </a:rPr>
                        <a:t>(does</a:t>
                      </a:r>
                      <a:r>
                        <a:rPr sz="1400" i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latin typeface="Arial"/>
                          <a:cs typeface="Arial"/>
                        </a:rPr>
                        <a:t>not</a:t>
                      </a:r>
                      <a:r>
                        <a:rPr sz="1400" i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latin typeface="Arial"/>
                          <a:cs typeface="Arial"/>
                        </a:rPr>
                        <a:t>support</a:t>
                      </a:r>
                      <a:r>
                        <a:rPr sz="1400" i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latin typeface="Arial"/>
                          <a:cs typeface="Arial"/>
                        </a:rPr>
                        <a:t>Flex</a:t>
                      </a:r>
                      <a:r>
                        <a:rPr sz="1400" i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latin typeface="Arial"/>
                          <a:cs typeface="Arial"/>
                        </a:rPr>
                        <a:t>Gen</a:t>
                      </a:r>
                      <a:r>
                        <a:rPr sz="1400" i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400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spc="-10" dirty="0">
                          <a:latin typeface="Arial"/>
                          <a:cs typeface="Arial"/>
                        </a:rPr>
                        <a:t>devices)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6350">
                      <a:solidFill>
                        <a:srgbClr val="666666"/>
                      </a:solidFill>
                      <a:prstDash val="solid"/>
                    </a:lnL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8945"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Clover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Care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applicable</a:t>
                      </a:r>
                      <a:r>
                        <a:rPr sz="14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devices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with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coverage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46685" marB="0"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205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Includes</a:t>
                      </a:r>
                      <a:r>
                        <a:rPr sz="1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3-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year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on-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site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warranty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from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Samsung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3025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205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Pedestal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stand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sold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separately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3025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43313" y="3965059"/>
          <a:ext cx="10887710" cy="23996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87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259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950" b="1" baseline="2564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rd</a:t>
                      </a:r>
                      <a:r>
                        <a:rPr sz="1950" b="1" spc="292" baseline="2564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Party</a:t>
                      </a:r>
                      <a:r>
                        <a:rPr sz="2000" b="1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Applications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03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Available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Clover</a:t>
                      </a:r>
                      <a:r>
                        <a:rPr sz="14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App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Market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90805" marR="3797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Allows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merchants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use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either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u="sng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2"/>
                        </a:rPr>
                        <a:t>Nanonation</a:t>
                      </a:r>
                      <a:r>
                        <a:rPr sz="1400" spc="-40" dirty="0">
                          <a:solidFill>
                            <a:srgbClr val="6699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u="sng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3"/>
                        </a:rPr>
                        <a:t>GRUBBRR</a:t>
                      </a:r>
                      <a:r>
                        <a:rPr sz="1400" dirty="0">
                          <a:solidFill>
                            <a:srgbClr val="6699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application</a:t>
                      </a:r>
                      <a:r>
                        <a:rPr sz="14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optimizing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kiosk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menu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display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includes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Clover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Flex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app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download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Utilizes</a:t>
                      </a:r>
                      <a:r>
                        <a:rPr sz="1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normal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Clover</a:t>
                      </a:r>
                      <a:r>
                        <a:rPr sz="14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App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Market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billing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mechanism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3025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Requires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either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Counter</a:t>
                      </a:r>
                      <a:r>
                        <a:rPr sz="14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Service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Restaurant</a:t>
                      </a:r>
                      <a:r>
                        <a:rPr sz="14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Table</a:t>
                      </a:r>
                      <a:r>
                        <a:rPr sz="1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Service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Restaurant</a:t>
                      </a:r>
                      <a:r>
                        <a:rPr sz="14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SaaS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plan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3025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Monthly</a:t>
                      </a:r>
                      <a:r>
                        <a:rPr sz="1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SaaS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fee,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per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kiosk,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through</a:t>
                      </a:r>
                      <a:r>
                        <a:rPr sz="14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Clover</a:t>
                      </a:r>
                      <a:r>
                        <a:rPr sz="14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App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Market</a:t>
                      </a:r>
                      <a:r>
                        <a:rPr sz="1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billing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73025" marB="0">
                    <a:lnL w="6350">
                      <a:solidFill>
                        <a:srgbClr val="666666"/>
                      </a:solidFill>
                      <a:prstDash val="solid"/>
                    </a:lnL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29284"/>
            <a:ext cx="12192000" cy="5195570"/>
            <a:chOff x="0" y="1129284"/>
            <a:chExt cx="12192000" cy="51955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29284"/>
              <a:ext cx="12192000" cy="51953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0876" y="2002536"/>
              <a:ext cx="1879600" cy="698500"/>
            </a:xfrm>
            <a:custGeom>
              <a:avLst/>
              <a:gdLst/>
              <a:ahLst/>
              <a:cxnLst/>
              <a:rect l="l" t="t" r="r" b="b"/>
              <a:pathLst>
                <a:path w="1879600" h="698500">
                  <a:moveTo>
                    <a:pt x="1879092" y="0"/>
                  </a:moveTo>
                  <a:lnTo>
                    <a:pt x="0" y="0"/>
                  </a:lnTo>
                  <a:lnTo>
                    <a:pt x="0" y="697991"/>
                  </a:lnTo>
                  <a:lnTo>
                    <a:pt x="1879092" y="697991"/>
                  </a:lnTo>
                  <a:lnTo>
                    <a:pt x="1879092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65" dirty="0"/>
              <a:t> </a:t>
            </a:r>
            <a:r>
              <a:rPr dirty="0"/>
              <a:t>Hardware</a:t>
            </a:r>
            <a:r>
              <a:rPr spc="-50" dirty="0"/>
              <a:t> </a:t>
            </a:r>
            <a:r>
              <a:rPr dirty="0"/>
              <a:t>by</a:t>
            </a:r>
            <a:r>
              <a:rPr spc="-80" dirty="0"/>
              <a:t> </a:t>
            </a:r>
            <a:r>
              <a:rPr spc="-10" dirty="0"/>
              <a:t>Vertical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0876" y="2195177"/>
            <a:ext cx="1879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Station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Solo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0876" y="2711195"/>
            <a:ext cx="1879600" cy="2848610"/>
          </a:xfrm>
          <a:custGeom>
            <a:avLst/>
            <a:gdLst/>
            <a:ahLst/>
            <a:cxnLst/>
            <a:rect l="l" t="t" r="r" b="b"/>
            <a:pathLst>
              <a:path w="1879600" h="2848610">
                <a:moveTo>
                  <a:pt x="1879092" y="0"/>
                </a:moveTo>
                <a:lnTo>
                  <a:pt x="0" y="0"/>
                </a:lnTo>
                <a:lnTo>
                  <a:pt x="0" y="2848356"/>
                </a:lnTo>
                <a:lnTo>
                  <a:pt x="1879092" y="2848356"/>
                </a:lnTo>
                <a:lnTo>
                  <a:pt x="18790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67210" y="2967294"/>
            <a:ext cx="1395730" cy="19011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indent="-183515">
              <a:lnSpc>
                <a:spcPct val="100000"/>
              </a:lnSpc>
              <a:spcBef>
                <a:spcPts val="105"/>
              </a:spcBef>
              <a:buChar char="•"/>
              <a:tabLst>
                <a:tab pos="196215" algn="l"/>
              </a:tabLst>
            </a:pPr>
            <a:r>
              <a:rPr sz="1400" spc="-10" dirty="0">
                <a:latin typeface="Arial"/>
                <a:cs typeface="Arial"/>
              </a:rPr>
              <a:t>Restaurants</a:t>
            </a:r>
            <a:endParaRPr sz="1400">
              <a:latin typeface="Arial"/>
              <a:cs typeface="Arial"/>
            </a:endParaRPr>
          </a:p>
          <a:p>
            <a:pPr marL="195580" marR="446405" indent="-183515">
              <a:lnSpc>
                <a:spcPct val="100000"/>
              </a:lnSpc>
              <a:spcBef>
                <a:spcPts val="1005"/>
              </a:spcBef>
              <a:buChar char="•"/>
              <a:tabLst>
                <a:tab pos="196215" algn="l"/>
              </a:tabLst>
            </a:pPr>
            <a:r>
              <a:rPr sz="1400" dirty="0">
                <a:latin typeface="Arial"/>
                <a:cs typeface="Arial"/>
              </a:rPr>
              <a:t>Service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+ </a:t>
            </a:r>
            <a:r>
              <a:rPr sz="1400" spc="-10" dirty="0">
                <a:latin typeface="Arial"/>
                <a:cs typeface="Arial"/>
              </a:rPr>
              <a:t>Repair</a:t>
            </a:r>
            <a:endParaRPr sz="1400">
              <a:latin typeface="Arial"/>
              <a:cs typeface="Arial"/>
            </a:endParaRPr>
          </a:p>
          <a:p>
            <a:pPr marL="195580" marR="210820" indent="-183515">
              <a:lnSpc>
                <a:spcPct val="100000"/>
              </a:lnSpc>
              <a:spcBef>
                <a:spcPts val="1000"/>
              </a:spcBef>
              <a:buChar char="•"/>
              <a:tabLst>
                <a:tab pos="196215" algn="l"/>
              </a:tabLst>
            </a:pPr>
            <a:r>
              <a:rPr sz="1400" spc="-10" dirty="0">
                <a:latin typeface="Arial"/>
                <a:cs typeface="Arial"/>
              </a:rPr>
              <a:t>Professional Services</a:t>
            </a:r>
            <a:endParaRPr sz="1400">
              <a:latin typeface="Arial"/>
              <a:cs typeface="Arial"/>
            </a:endParaRPr>
          </a:p>
          <a:p>
            <a:pPr marL="195580" marR="5080" indent="-183515">
              <a:lnSpc>
                <a:spcPct val="100000"/>
              </a:lnSpc>
              <a:spcBef>
                <a:spcPts val="994"/>
              </a:spcBef>
              <a:buChar char="•"/>
              <a:tabLst>
                <a:tab pos="196215" algn="l"/>
              </a:tabLst>
            </a:pPr>
            <a:r>
              <a:rPr sz="1400" dirty="0">
                <a:latin typeface="Arial"/>
                <a:cs typeface="Arial"/>
              </a:rPr>
              <a:t>Price-</a:t>
            </a:r>
            <a:r>
              <a:rPr sz="1400" spc="-10" dirty="0">
                <a:latin typeface="Arial"/>
                <a:cs typeface="Arial"/>
              </a:rPr>
              <a:t>Sensitive Merchants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105400" y="1978151"/>
            <a:ext cx="1877695" cy="698500"/>
          </a:xfrm>
          <a:custGeom>
            <a:avLst/>
            <a:gdLst/>
            <a:ahLst/>
            <a:cxnLst/>
            <a:rect l="l" t="t" r="r" b="b"/>
            <a:pathLst>
              <a:path w="1877695" h="698500">
                <a:moveTo>
                  <a:pt x="1877568" y="0"/>
                </a:moveTo>
                <a:lnTo>
                  <a:pt x="0" y="0"/>
                </a:lnTo>
                <a:lnTo>
                  <a:pt x="0" y="697991"/>
                </a:lnTo>
                <a:lnTo>
                  <a:pt x="1877568" y="697991"/>
                </a:lnTo>
                <a:lnTo>
                  <a:pt x="1877568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105400" y="2171904"/>
            <a:ext cx="1877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Mini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05400" y="2688335"/>
            <a:ext cx="1877695" cy="2847340"/>
          </a:xfrm>
          <a:custGeom>
            <a:avLst/>
            <a:gdLst/>
            <a:ahLst/>
            <a:cxnLst/>
            <a:rect l="l" t="t" r="r" b="b"/>
            <a:pathLst>
              <a:path w="1877695" h="2847340">
                <a:moveTo>
                  <a:pt x="1877568" y="0"/>
                </a:moveTo>
                <a:lnTo>
                  <a:pt x="0" y="0"/>
                </a:lnTo>
                <a:lnTo>
                  <a:pt x="0" y="2846832"/>
                </a:lnTo>
                <a:lnTo>
                  <a:pt x="1877568" y="2846832"/>
                </a:lnTo>
                <a:lnTo>
                  <a:pt x="18775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320554" y="2818458"/>
            <a:ext cx="988060" cy="150876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94945" indent="-182880">
              <a:lnSpc>
                <a:spcPct val="100000"/>
              </a:lnSpc>
              <a:spcBef>
                <a:spcPts val="1095"/>
              </a:spcBef>
              <a:buChar char="•"/>
              <a:tabLst>
                <a:tab pos="195580" algn="l"/>
              </a:tabLst>
            </a:pPr>
            <a:r>
              <a:rPr sz="1600" spc="-25" dirty="0">
                <a:latin typeface="Arial"/>
                <a:cs typeface="Arial"/>
              </a:rPr>
              <a:t>QSR</a:t>
            </a:r>
            <a:endParaRPr sz="1600">
              <a:latin typeface="Arial"/>
              <a:cs typeface="Arial"/>
            </a:endParaRPr>
          </a:p>
          <a:p>
            <a:pPr marL="194945" indent="-182880">
              <a:lnSpc>
                <a:spcPct val="100000"/>
              </a:lnSpc>
              <a:spcBef>
                <a:spcPts val="994"/>
              </a:spcBef>
              <a:buChar char="•"/>
              <a:tabLst>
                <a:tab pos="195580" algn="l"/>
              </a:tabLst>
            </a:pPr>
            <a:r>
              <a:rPr sz="1600" spc="-25" dirty="0">
                <a:latin typeface="Arial"/>
                <a:cs typeface="Arial"/>
              </a:rPr>
              <a:t>FSR</a:t>
            </a:r>
            <a:endParaRPr sz="1600">
              <a:latin typeface="Arial"/>
              <a:cs typeface="Arial"/>
            </a:endParaRPr>
          </a:p>
          <a:p>
            <a:pPr marL="194945" indent="-182880">
              <a:lnSpc>
                <a:spcPct val="100000"/>
              </a:lnSpc>
              <a:spcBef>
                <a:spcPts val="994"/>
              </a:spcBef>
              <a:buChar char="•"/>
              <a:tabLst>
                <a:tab pos="195580" algn="l"/>
              </a:tabLst>
            </a:pPr>
            <a:r>
              <a:rPr sz="1600" spc="-10" dirty="0">
                <a:latin typeface="Arial"/>
                <a:cs typeface="Arial"/>
              </a:rPr>
              <a:t>Retail</a:t>
            </a:r>
            <a:endParaRPr sz="1600">
              <a:latin typeface="Arial"/>
              <a:cs typeface="Arial"/>
            </a:endParaRPr>
          </a:p>
          <a:p>
            <a:pPr marL="194945" indent="-182880">
              <a:lnSpc>
                <a:spcPct val="100000"/>
              </a:lnSpc>
              <a:spcBef>
                <a:spcPts val="1010"/>
              </a:spcBef>
              <a:buChar char="•"/>
              <a:tabLst>
                <a:tab pos="195580" algn="l"/>
              </a:tabLst>
            </a:pPr>
            <a:r>
              <a:rPr sz="1600" spc="-10" dirty="0">
                <a:latin typeface="Arial"/>
                <a:cs typeface="Arial"/>
              </a:rPr>
              <a:t>Services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581900" y="1978151"/>
            <a:ext cx="1879600" cy="698500"/>
          </a:xfrm>
          <a:custGeom>
            <a:avLst/>
            <a:gdLst/>
            <a:ahLst/>
            <a:cxnLst/>
            <a:rect l="l" t="t" r="r" b="b"/>
            <a:pathLst>
              <a:path w="1879600" h="698500">
                <a:moveTo>
                  <a:pt x="1879092" y="0"/>
                </a:moveTo>
                <a:lnTo>
                  <a:pt x="0" y="0"/>
                </a:lnTo>
                <a:lnTo>
                  <a:pt x="0" y="697991"/>
                </a:lnTo>
                <a:lnTo>
                  <a:pt x="1879092" y="697991"/>
                </a:lnTo>
                <a:lnTo>
                  <a:pt x="1879092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581900" y="2171904"/>
            <a:ext cx="1879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Flex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581900" y="2688335"/>
            <a:ext cx="1879600" cy="2847340"/>
          </a:xfrm>
          <a:custGeom>
            <a:avLst/>
            <a:gdLst/>
            <a:ahLst/>
            <a:cxnLst/>
            <a:rect l="l" t="t" r="r" b="b"/>
            <a:pathLst>
              <a:path w="1879600" h="2847340">
                <a:moveTo>
                  <a:pt x="1879092" y="0"/>
                </a:moveTo>
                <a:lnTo>
                  <a:pt x="0" y="0"/>
                </a:lnTo>
                <a:lnTo>
                  <a:pt x="0" y="2846832"/>
                </a:lnTo>
                <a:lnTo>
                  <a:pt x="1879092" y="2846832"/>
                </a:lnTo>
                <a:lnTo>
                  <a:pt x="18790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797224" y="2818458"/>
            <a:ext cx="988060" cy="150876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94945" indent="-182880">
              <a:lnSpc>
                <a:spcPct val="100000"/>
              </a:lnSpc>
              <a:spcBef>
                <a:spcPts val="1095"/>
              </a:spcBef>
              <a:buChar char="•"/>
              <a:tabLst>
                <a:tab pos="195580" algn="l"/>
              </a:tabLst>
            </a:pPr>
            <a:r>
              <a:rPr sz="1600" spc="-25" dirty="0">
                <a:latin typeface="Arial"/>
                <a:cs typeface="Arial"/>
              </a:rPr>
              <a:t>QSR</a:t>
            </a:r>
            <a:endParaRPr sz="1600">
              <a:latin typeface="Arial"/>
              <a:cs typeface="Arial"/>
            </a:endParaRPr>
          </a:p>
          <a:p>
            <a:pPr marL="194945" indent="-182880">
              <a:lnSpc>
                <a:spcPct val="100000"/>
              </a:lnSpc>
              <a:spcBef>
                <a:spcPts val="994"/>
              </a:spcBef>
              <a:buChar char="•"/>
              <a:tabLst>
                <a:tab pos="195580" algn="l"/>
              </a:tabLst>
            </a:pPr>
            <a:r>
              <a:rPr sz="1600" spc="-25" dirty="0">
                <a:latin typeface="Arial"/>
                <a:cs typeface="Arial"/>
              </a:rPr>
              <a:t>FSR</a:t>
            </a:r>
            <a:endParaRPr sz="1600">
              <a:latin typeface="Arial"/>
              <a:cs typeface="Arial"/>
            </a:endParaRPr>
          </a:p>
          <a:p>
            <a:pPr marL="194945" indent="-182880">
              <a:lnSpc>
                <a:spcPct val="100000"/>
              </a:lnSpc>
              <a:spcBef>
                <a:spcPts val="994"/>
              </a:spcBef>
              <a:buChar char="•"/>
              <a:tabLst>
                <a:tab pos="195580" algn="l"/>
              </a:tabLst>
            </a:pPr>
            <a:r>
              <a:rPr sz="1600" spc="-10" dirty="0">
                <a:latin typeface="Arial"/>
                <a:cs typeface="Arial"/>
              </a:rPr>
              <a:t>Retail</a:t>
            </a:r>
            <a:endParaRPr sz="1600">
              <a:latin typeface="Arial"/>
              <a:cs typeface="Arial"/>
            </a:endParaRPr>
          </a:p>
          <a:p>
            <a:pPr marL="194945" indent="-182880">
              <a:lnSpc>
                <a:spcPct val="100000"/>
              </a:lnSpc>
              <a:spcBef>
                <a:spcPts val="1010"/>
              </a:spcBef>
              <a:buChar char="•"/>
              <a:tabLst>
                <a:tab pos="195580" algn="l"/>
              </a:tabLst>
            </a:pPr>
            <a:r>
              <a:rPr sz="1600" spc="-10" dirty="0">
                <a:latin typeface="Arial"/>
                <a:cs typeface="Arial"/>
              </a:rPr>
              <a:t>Services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0058400" y="1978151"/>
            <a:ext cx="1879600" cy="698500"/>
          </a:xfrm>
          <a:custGeom>
            <a:avLst/>
            <a:gdLst/>
            <a:ahLst/>
            <a:cxnLst/>
            <a:rect l="l" t="t" r="r" b="b"/>
            <a:pathLst>
              <a:path w="1879600" h="698500">
                <a:moveTo>
                  <a:pt x="1879092" y="0"/>
                </a:moveTo>
                <a:lnTo>
                  <a:pt x="0" y="0"/>
                </a:lnTo>
                <a:lnTo>
                  <a:pt x="0" y="697991"/>
                </a:lnTo>
                <a:lnTo>
                  <a:pt x="1879092" y="697991"/>
                </a:lnTo>
                <a:lnTo>
                  <a:pt x="1879092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0058400" y="2171904"/>
            <a:ext cx="1879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Go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0058400" y="2688335"/>
            <a:ext cx="1879600" cy="2847340"/>
          </a:xfrm>
          <a:custGeom>
            <a:avLst/>
            <a:gdLst/>
            <a:ahLst/>
            <a:cxnLst/>
            <a:rect l="l" t="t" r="r" b="b"/>
            <a:pathLst>
              <a:path w="1879600" h="2847340">
                <a:moveTo>
                  <a:pt x="1879092" y="0"/>
                </a:moveTo>
                <a:lnTo>
                  <a:pt x="0" y="0"/>
                </a:lnTo>
                <a:lnTo>
                  <a:pt x="0" y="2846832"/>
                </a:lnTo>
                <a:lnTo>
                  <a:pt x="1879092" y="2846832"/>
                </a:lnTo>
                <a:lnTo>
                  <a:pt x="18790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0273894" y="2944022"/>
            <a:ext cx="1412875" cy="20751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5080" indent="-183515">
              <a:lnSpc>
                <a:spcPct val="100000"/>
              </a:lnSpc>
              <a:spcBef>
                <a:spcPts val="105"/>
              </a:spcBef>
              <a:buChar char="•"/>
              <a:tabLst>
                <a:tab pos="196215" algn="l"/>
              </a:tabLst>
            </a:pPr>
            <a:r>
              <a:rPr sz="1400" spc="-10" dirty="0">
                <a:latin typeface="Arial"/>
                <a:cs typeface="Arial"/>
              </a:rPr>
              <a:t>Professional, </a:t>
            </a:r>
            <a:r>
              <a:rPr sz="1400" dirty="0">
                <a:latin typeface="Arial"/>
                <a:cs typeface="Arial"/>
              </a:rPr>
              <a:t>Personal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Home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Services</a:t>
            </a:r>
            <a:endParaRPr sz="1400">
              <a:latin typeface="Arial"/>
              <a:cs typeface="Arial"/>
            </a:endParaRPr>
          </a:p>
          <a:p>
            <a:pPr marL="195580" marR="34290" indent="-183515">
              <a:lnSpc>
                <a:spcPct val="100000"/>
              </a:lnSpc>
              <a:spcBef>
                <a:spcPts val="1005"/>
              </a:spcBef>
              <a:buChar char="•"/>
              <a:tabLst>
                <a:tab pos="196215" algn="l"/>
              </a:tabLst>
            </a:pPr>
            <a:r>
              <a:rPr sz="1400" dirty="0">
                <a:latin typeface="Arial"/>
                <a:cs typeface="Arial"/>
              </a:rPr>
              <a:t>Away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from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Shop,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Pop-</a:t>
            </a:r>
            <a:r>
              <a:rPr sz="1400" spc="-25" dirty="0">
                <a:latin typeface="Arial"/>
                <a:cs typeface="Arial"/>
              </a:rPr>
              <a:t>Up </a:t>
            </a:r>
            <a:r>
              <a:rPr sz="1400" spc="-10" dirty="0">
                <a:latin typeface="Arial"/>
                <a:cs typeface="Arial"/>
              </a:rPr>
              <a:t>Stores, </a:t>
            </a:r>
            <a:r>
              <a:rPr sz="1400" dirty="0">
                <a:latin typeface="Arial"/>
                <a:cs typeface="Arial"/>
              </a:rPr>
              <a:t>Markets,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Fairs, Events, Festivals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627376" y="2013204"/>
            <a:ext cx="1879600" cy="698500"/>
          </a:xfrm>
          <a:custGeom>
            <a:avLst/>
            <a:gdLst/>
            <a:ahLst/>
            <a:cxnLst/>
            <a:rect l="l" t="t" r="r" b="b"/>
            <a:pathLst>
              <a:path w="1879600" h="698500">
                <a:moveTo>
                  <a:pt x="1879092" y="0"/>
                </a:moveTo>
                <a:lnTo>
                  <a:pt x="0" y="0"/>
                </a:lnTo>
                <a:lnTo>
                  <a:pt x="0" y="697991"/>
                </a:lnTo>
                <a:lnTo>
                  <a:pt x="1879092" y="697991"/>
                </a:lnTo>
                <a:lnTo>
                  <a:pt x="1879092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627376" y="2206812"/>
            <a:ext cx="1879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Station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Duo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627376" y="2723388"/>
            <a:ext cx="1879600" cy="2847340"/>
          </a:xfrm>
          <a:custGeom>
            <a:avLst/>
            <a:gdLst/>
            <a:ahLst/>
            <a:cxnLst/>
            <a:rect l="l" t="t" r="r" b="b"/>
            <a:pathLst>
              <a:path w="1879600" h="2847340">
                <a:moveTo>
                  <a:pt x="1879092" y="0"/>
                </a:moveTo>
                <a:lnTo>
                  <a:pt x="0" y="0"/>
                </a:lnTo>
                <a:lnTo>
                  <a:pt x="0" y="2846832"/>
                </a:lnTo>
                <a:lnTo>
                  <a:pt x="1879092" y="2846832"/>
                </a:lnTo>
                <a:lnTo>
                  <a:pt x="18790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843880" y="2978931"/>
            <a:ext cx="5949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indent="-183515">
              <a:lnSpc>
                <a:spcPct val="100000"/>
              </a:lnSpc>
              <a:spcBef>
                <a:spcPts val="105"/>
              </a:spcBef>
              <a:buChar char="•"/>
              <a:tabLst>
                <a:tab pos="196215" algn="l"/>
              </a:tabLst>
            </a:pPr>
            <a:r>
              <a:rPr sz="1400" spc="-25" dirty="0">
                <a:latin typeface="Arial"/>
                <a:cs typeface="Arial"/>
              </a:rPr>
              <a:t>QSR</a:t>
            </a:r>
            <a:endParaRPr sz="1400">
              <a:latin typeface="Arial"/>
              <a:cs typeface="Arial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31" name="object 31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78576" y="3257822"/>
            <a:ext cx="1169670" cy="529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marR="5080" indent="-228600">
              <a:lnSpc>
                <a:spcPct val="100000"/>
              </a:lnSpc>
              <a:spcBef>
                <a:spcPts val="105"/>
              </a:spcBef>
              <a:buChar char="•"/>
              <a:tabLst>
                <a:tab pos="240665" algn="l"/>
                <a:tab pos="241300" algn="l"/>
              </a:tabLst>
            </a:pPr>
            <a:r>
              <a:rPr sz="1100" dirty="0">
                <a:latin typeface="Arial"/>
                <a:cs typeface="Arial"/>
              </a:rPr>
              <a:t>Looking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for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-50" dirty="0">
                <a:latin typeface="Arial"/>
                <a:cs typeface="Arial"/>
              </a:rPr>
              <a:t>a </a:t>
            </a:r>
            <a:r>
              <a:rPr sz="1100" spc="-10" dirty="0">
                <a:latin typeface="Arial"/>
                <a:cs typeface="Arial"/>
              </a:rPr>
              <a:t>Customer </a:t>
            </a:r>
            <a:r>
              <a:rPr sz="1100" dirty="0">
                <a:latin typeface="Arial"/>
                <a:cs typeface="Arial"/>
              </a:rPr>
              <a:t>Facing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Display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843880" y="3885710"/>
            <a:ext cx="9118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indent="-183515">
              <a:lnSpc>
                <a:spcPct val="100000"/>
              </a:lnSpc>
              <a:spcBef>
                <a:spcPts val="100"/>
              </a:spcBef>
              <a:buChar char="•"/>
              <a:tabLst>
                <a:tab pos="196215" algn="l"/>
              </a:tabLst>
            </a:pPr>
            <a:r>
              <a:rPr sz="1400" spc="-10" dirty="0">
                <a:latin typeface="Arial"/>
                <a:cs typeface="Arial"/>
              </a:rPr>
              <a:t>Retailers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078576" y="4164603"/>
            <a:ext cx="960119" cy="1094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5080" indent="-228600" algn="just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sz="1100" dirty="0">
                <a:latin typeface="Arial"/>
                <a:cs typeface="Arial"/>
              </a:rPr>
              <a:t>Looking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25" dirty="0">
                <a:latin typeface="Arial"/>
                <a:cs typeface="Arial"/>
              </a:rPr>
              <a:t>for </a:t>
            </a:r>
            <a:r>
              <a:rPr sz="1100" dirty="0">
                <a:latin typeface="Arial"/>
                <a:cs typeface="Arial"/>
              </a:rPr>
              <a:t>PIN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debit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spc="-50" dirty="0">
                <a:latin typeface="Arial"/>
                <a:cs typeface="Arial"/>
              </a:rPr>
              <a:t>&amp; </a:t>
            </a:r>
            <a:r>
              <a:rPr sz="1100" spc="-25" dirty="0">
                <a:latin typeface="Arial"/>
                <a:cs typeface="Arial"/>
              </a:rPr>
              <a:t>NFC</a:t>
            </a:r>
            <a:endParaRPr sz="1100">
              <a:latin typeface="Arial"/>
              <a:cs typeface="Arial"/>
            </a:endParaRPr>
          </a:p>
          <a:p>
            <a:pPr marL="240665" marR="80010" indent="-228600">
              <a:lnSpc>
                <a:spcPct val="100000"/>
              </a:lnSpc>
              <a:spcBef>
                <a:spcPts val="495"/>
              </a:spcBef>
              <a:buChar char="•"/>
              <a:tabLst>
                <a:tab pos="240665" algn="l"/>
                <a:tab pos="241300" algn="l"/>
              </a:tabLst>
            </a:pPr>
            <a:r>
              <a:rPr sz="1100" spc="-10" dirty="0">
                <a:latin typeface="Arial"/>
                <a:cs typeface="Arial"/>
              </a:rPr>
              <a:t>Integrated Loyalty Program</a:t>
            </a:r>
            <a:endParaRPr sz="11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843880" y="5359418"/>
            <a:ext cx="8909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indent="-183515">
              <a:lnSpc>
                <a:spcPct val="100000"/>
              </a:lnSpc>
              <a:spcBef>
                <a:spcPts val="100"/>
              </a:spcBef>
              <a:buChar char="•"/>
              <a:tabLst>
                <a:tab pos="196215" algn="l"/>
              </a:tabLst>
            </a:pPr>
            <a:r>
              <a:rPr sz="1400" spc="-10" dirty="0">
                <a:latin typeface="Arial"/>
                <a:cs typeface="Arial"/>
              </a:rPr>
              <a:t>Services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60" dirty="0"/>
              <a:t> </a:t>
            </a:r>
            <a:r>
              <a:rPr dirty="0"/>
              <a:t>Care</a:t>
            </a:r>
            <a:r>
              <a:rPr spc="-60" dirty="0"/>
              <a:t> </a:t>
            </a:r>
            <a:r>
              <a:rPr dirty="0"/>
              <a:t>&amp;</a:t>
            </a:r>
            <a:r>
              <a:rPr spc="-85" dirty="0"/>
              <a:t> </a:t>
            </a:r>
            <a:r>
              <a:rPr dirty="0"/>
              <a:t>Clover</a:t>
            </a:r>
            <a:r>
              <a:rPr spc="-60" dirty="0"/>
              <a:t> </a:t>
            </a:r>
            <a:r>
              <a:rPr dirty="0"/>
              <a:t>Protection</a:t>
            </a:r>
            <a:r>
              <a:rPr spc="-70" dirty="0"/>
              <a:t> </a:t>
            </a:r>
            <a:r>
              <a:rPr spc="-10" dirty="0"/>
              <a:t>Plans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488439"/>
            <a:ext cx="10659745" cy="1689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85"/>
              </a:spcBef>
            </a:pPr>
            <a:r>
              <a:rPr sz="2000" b="1" dirty="0">
                <a:latin typeface="Arial"/>
                <a:cs typeface="Arial"/>
              </a:rPr>
              <a:t>Clover</a:t>
            </a:r>
            <a:r>
              <a:rPr sz="2000" b="1" spc="-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Care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is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extended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protection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plan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that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cover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accidental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damage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provides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up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0" dirty="0">
                <a:latin typeface="Arial"/>
                <a:cs typeface="Arial"/>
              </a:rPr>
              <a:t>3 </a:t>
            </a:r>
            <a:r>
              <a:rPr sz="2000" dirty="0">
                <a:latin typeface="Arial"/>
                <a:cs typeface="Arial"/>
              </a:rPr>
              <a:t>replacements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for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each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eligible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Clover</a:t>
            </a:r>
            <a:r>
              <a:rPr sz="2000" spc="-10" dirty="0">
                <a:latin typeface="Arial"/>
                <a:cs typeface="Arial"/>
              </a:rPr>
              <a:t> device</a:t>
            </a:r>
            <a:endParaRPr sz="2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25"/>
              </a:spcBef>
              <a:buClr>
                <a:srgbClr val="000000"/>
              </a:buClr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600" b="1" dirty="0">
                <a:solidFill>
                  <a:srgbClr val="FF6600"/>
                </a:solidFill>
                <a:latin typeface="Arial"/>
                <a:cs typeface="Arial"/>
              </a:rPr>
              <a:t>Protection</a:t>
            </a:r>
            <a:r>
              <a:rPr sz="1600" b="1" spc="-2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6600"/>
                </a:solidFill>
                <a:latin typeface="Arial"/>
                <a:cs typeface="Arial"/>
              </a:rPr>
              <a:t>Period</a:t>
            </a:r>
            <a:r>
              <a:rPr sz="1600" b="1" dirty="0">
                <a:latin typeface="Arial"/>
                <a:cs typeface="Arial"/>
              </a:rPr>
              <a:t>: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3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years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from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when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device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is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initially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shipped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from</a:t>
            </a:r>
            <a:r>
              <a:rPr sz="1600" spc="-25" dirty="0">
                <a:latin typeface="Arial"/>
                <a:cs typeface="Arial"/>
              </a:rPr>
              <a:t> FHS</a:t>
            </a:r>
            <a:endParaRPr sz="16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15"/>
              </a:spcBef>
              <a:buClr>
                <a:srgbClr val="000000"/>
              </a:buClr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600" b="1" dirty="0">
                <a:solidFill>
                  <a:srgbClr val="FF6600"/>
                </a:solidFill>
                <a:latin typeface="Arial"/>
                <a:cs typeface="Arial"/>
              </a:rPr>
              <a:t>Eligible</a:t>
            </a:r>
            <a:r>
              <a:rPr sz="1600" b="1" spc="-4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6600"/>
                </a:solidFill>
                <a:latin typeface="Arial"/>
                <a:cs typeface="Arial"/>
              </a:rPr>
              <a:t>Devices</a:t>
            </a:r>
            <a:r>
              <a:rPr sz="1600" b="1" dirty="0">
                <a:latin typeface="Arial"/>
                <a:cs typeface="Arial"/>
              </a:rPr>
              <a:t>: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Station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Duo,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Station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Solo,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Mini,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Flex,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KDS</a:t>
            </a:r>
            <a:endParaRPr sz="1600">
              <a:latin typeface="Arial"/>
              <a:cs typeface="Arial"/>
            </a:endParaRPr>
          </a:p>
          <a:p>
            <a:pPr marL="561340" lvl="1" indent="-228600">
              <a:lnSpc>
                <a:spcPct val="100000"/>
              </a:lnSpc>
              <a:spcBef>
                <a:spcPts val="175"/>
              </a:spcBef>
              <a:buChar char="•"/>
              <a:tabLst>
                <a:tab pos="560705" algn="l"/>
                <a:tab pos="561340" algn="l"/>
              </a:tabLst>
            </a:pPr>
            <a:r>
              <a:rPr sz="1400" dirty="0">
                <a:latin typeface="Arial"/>
                <a:cs typeface="Arial"/>
              </a:rPr>
              <a:t>Purchased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hardware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only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–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leased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devices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excluded</a:t>
            </a:r>
            <a:endParaRPr sz="1400">
              <a:latin typeface="Arial"/>
              <a:cs typeface="Arial"/>
            </a:endParaRPr>
          </a:p>
          <a:p>
            <a:pPr marL="561340" lvl="1" indent="-228600">
              <a:lnSpc>
                <a:spcPct val="100000"/>
              </a:lnSpc>
              <a:spcBef>
                <a:spcPts val="155"/>
              </a:spcBef>
              <a:buChar char="•"/>
              <a:tabLst>
                <a:tab pos="560705" algn="l"/>
                <a:tab pos="561340" algn="l"/>
              </a:tabLst>
            </a:pPr>
            <a:r>
              <a:rPr sz="1400" dirty="0">
                <a:latin typeface="Arial"/>
                <a:cs typeface="Arial"/>
              </a:rPr>
              <a:t>US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based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merchants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only,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including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Puerto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Rico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86310" y="3314303"/>
          <a:ext cx="5972810" cy="26276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2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1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8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385"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What’s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Protected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6350">
                      <a:solidFill>
                        <a:srgbClr val="666666"/>
                      </a:solidFill>
                      <a:prstDash val="solid"/>
                    </a:lnL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409575" marR="247650" indent="-10858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Clover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Care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/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Protection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12573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Standard</a:t>
                      </a:r>
                      <a:r>
                        <a:rPr sz="1400" b="1" spc="-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Warranty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715"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Manufacturers</a:t>
                      </a:r>
                      <a:r>
                        <a:rPr sz="1400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Defects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6350">
                      <a:solidFill>
                        <a:srgbClr val="666666"/>
                      </a:solidFill>
                      <a:prstDash val="solid"/>
                    </a:lnL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900" dirty="0">
                          <a:solidFill>
                            <a:srgbClr val="218700"/>
                          </a:solidFill>
                          <a:latin typeface="Wingdings"/>
                          <a:cs typeface="Wingdings"/>
                        </a:rPr>
                        <a:t></a:t>
                      </a:r>
                      <a:endParaRPr sz="1900">
                        <a:latin typeface="Wingdings"/>
                        <a:cs typeface="Wingdings"/>
                      </a:endParaRPr>
                    </a:p>
                  </a:txBody>
                  <a:tcPr marL="0" marR="0" marT="41910" marB="0"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1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900" dirty="0">
                          <a:solidFill>
                            <a:srgbClr val="218700"/>
                          </a:solidFill>
                          <a:latin typeface="Wingdings"/>
                          <a:cs typeface="Wingdings"/>
                        </a:rPr>
                        <a:t></a:t>
                      </a:r>
                      <a:endParaRPr sz="1900">
                        <a:latin typeface="Wingdings"/>
                        <a:cs typeface="Wingdings"/>
                      </a:endParaRPr>
                    </a:p>
                  </a:txBody>
                  <a:tcPr marL="0" marR="0" marT="41910" marB="0"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715"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Cracked/Broken</a:t>
                      </a:r>
                      <a:r>
                        <a:rPr sz="14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Screen*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6350">
                      <a:solidFill>
                        <a:srgbClr val="666666"/>
                      </a:solidFill>
                      <a:prstDash val="solid"/>
                    </a:lnL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900" dirty="0">
                          <a:solidFill>
                            <a:srgbClr val="218700"/>
                          </a:solidFill>
                          <a:latin typeface="Wingdings"/>
                          <a:cs typeface="Wingdings"/>
                        </a:rPr>
                        <a:t></a:t>
                      </a:r>
                      <a:endParaRPr sz="1900">
                        <a:latin typeface="Wingdings"/>
                        <a:cs typeface="Wingdings"/>
                      </a:endParaRPr>
                    </a:p>
                  </a:txBody>
                  <a:tcPr marL="0" marR="0" marT="41910" marB="0"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11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900" b="1" dirty="0">
                          <a:solidFill>
                            <a:srgbClr val="FF0000"/>
                          </a:solidFill>
                          <a:latin typeface="Webdings"/>
                          <a:cs typeface="Webdings"/>
                        </a:rPr>
                        <a:t></a:t>
                      </a:r>
                      <a:endParaRPr sz="1900">
                        <a:latin typeface="Webdings"/>
                        <a:cs typeface="Webdings"/>
                      </a:endParaRPr>
                    </a:p>
                  </a:txBody>
                  <a:tcPr marL="0" marR="0" marT="38735" marB="0"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385">
                <a:tc>
                  <a:txBody>
                    <a:bodyPr/>
                    <a:lstStyle/>
                    <a:p>
                      <a:pPr marL="95250" marR="10433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Environmental*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(dust,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dirt,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etc.)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6350">
                      <a:solidFill>
                        <a:srgbClr val="666666"/>
                      </a:solidFill>
                      <a:prstDash val="solid"/>
                    </a:lnL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1900" dirty="0">
                          <a:solidFill>
                            <a:srgbClr val="218700"/>
                          </a:solidFill>
                          <a:latin typeface="Wingdings"/>
                          <a:cs typeface="Wingdings"/>
                        </a:rPr>
                        <a:t></a:t>
                      </a:r>
                      <a:endParaRPr sz="1900">
                        <a:latin typeface="Wingdings"/>
                        <a:cs typeface="Wingdings"/>
                      </a:endParaRPr>
                    </a:p>
                  </a:txBody>
                  <a:tcPr marL="0" marR="0" marT="118745" marB="0"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110" algn="ctr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900" b="1" dirty="0">
                          <a:solidFill>
                            <a:srgbClr val="FF0000"/>
                          </a:solidFill>
                          <a:latin typeface="Webdings"/>
                          <a:cs typeface="Webdings"/>
                        </a:rPr>
                        <a:t></a:t>
                      </a:r>
                      <a:endParaRPr sz="1900">
                        <a:latin typeface="Webdings"/>
                        <a:cs typeface="Webdings"/>
                      </a:endParaRPr>
                    </a:p>
                  </a:txBody>
                  <a:tcPr marL="0" marR="0" marT="115570" marB="0"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715"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Liquid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Damage*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6350">
                      <a:solidFill>
                        <a:srgbClr val="666666"/>
                      </a:solidFill>
                      <a:prstDash val="solid"/>
                    </a:lnL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900" dirty="0">
                          <a:solidFill>
                            <a:srgbClr val="218700"/>
                          </a:solidFill>
                          <a:latin typeface="Wingdings"/>
                          <a:cs typeface="Wingdings"/>
                        </a:rPr>
                        <a:t></a:t>
                      </a:r>
                      <a:endParaRPr sz="1900">
                        <a:latin typeface="Wingdings"/>
                        <a:cs typeface="Wingdings"/>
                      </a:endParaRPr>
                    </a:p>
                  </a:txBody>
                  <a:tcPr marL="0" marR="0" marT="41910" marB="0"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11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900" b="1" dirty="0">
                          <a:solidFill>
                            <a:srgbClr val="FF0000"/>
                          </a:solidFill>
                          <a:latin typeface="Webdings"/>
                          <a:cs typeface="Webdings"/>
                        </a:rPr>
                        <a:t></a:t>
                      </a:r>
                      <a:endParaRPr sz="1900">
                        <a:latin typeface="Webdings"/>
                        <a:cs typeface="Webdings"/>
                      </a:endParaRPr>
                    </a:p>
                  </a:txBody>
                  <a:tcPr marL="0" marR="0" marT="38735" marB="0"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715"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Theft/Loss/Flood/Fire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6350">
                      <a:solidFill>
                        <a:srgbClr val="666666"/>
                      </a:solidFill>
                      <a:prstDash val="solid"/>
                    </a:lnL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8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900" b="1" dirty="0">
                          <a:solidFill>
                            <a:srgbClr val="FF0000"/>
                          </a:solidFill>
                          <a:latin typeface="Webdings"/>
                          <a:cs typeface="Webdings"/>
                        </a:rPr>
                        <a:t></a:t>
                      </a:r>
                      <a:endParaRPr sz="1900">
                        <a:latin typeface="Webdings"/>
                        <a:cs typeface="Webdings"/>
                      </a:endParaRPr>
                    </a:p>
                  </a:txBody>
                  <a:tcPr marL="0" marR="0" marT="38735" marB="0"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11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900" b="1" dirty="0">
                          <a:solidFill>
                            <a:srgbClr val="FF0000"/>
                          </a:solidFill>
                          <a:latin typeface="Webdings"/>
                          <a:cs typeface="Webdings"/>
                        </a:rPr>
                        <a:t></a:t>
                      </a:r>
                      <a:endParaRPr sz="1900">
                        <a:latin typeface="Webdings"/>
                        <a:cs typeface="Webdings"/>
                      </a:endParaRPr>
                    </a:p>
                  </a:txBody>
                  <a:tcPr marL="0" marR="0" marT="38735" marB="0"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769903" y="5986000"/>
            <a:ext cx="5437505" cy="43180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1510"/>
              </a:lnSpc>
              <a:spcBef>
                <a:spcPts val="295"/>
              </a:spcBef>
            </a:pPr>
            <a:r>
              <a:rPr sz="1400" dirty="0">
                <a:latin typeface="Arial"/>
                <a:cs typeface="Arial"/>
              </a:rPr>
              <a:t>*Excludes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merchants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Partners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located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New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York.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Coverage </a:t>
            </a:r>
            <a:r>
              <a:rPr sz="1400" dirty="0">
                <a:latin typeface="Arial"/>
                <a:cs typeface="Arial"/>
              </a:rPr>
              <a:t>includes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3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years and/or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replacements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manufacturers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defects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only.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51647" y="3592067"/>
            <a:ext cx="2290571" cy="208025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60" dirty="0"/>
              <a:t> </a:t>
            </a:r>
            <a:r>
              <a:rPr dirty="0"/>
              <a:t>Care</a:t>
            </a:r>
            <a:r>
              <a:rPr spc="-55" dirty="0"/>
              <a:t> </a:t>
            </a:r>
            <a:r>
              <a:rPr dirty="0"/>
              <a:t>&amp;</a:t>
            </a:r>
            <a:r>
              <a:rPr spc="-85" dirty="0"/>
              <a:t> </a:t>
            </a:r>
            <a:r>
              <a:rPr dirty="0"/>
              <a:t>Clover</a:t>
            </a:r>
            <a:r>
              <a:rPr spc="-60" dirty="0"/>
              <a:t> </a:t>
            </a:r>
            <a:r>
              <a:rPr dirty="0"/>
              <a:t>Protection</a:t>
            </a:r>
            <a:r>
              <a:rPr spc="-65" dirty="0"/>
              <a:t> </a:t>
            </a:r>
            <a:r>
              <a:rPr dirty="0"/>
              <a:t>Plans</a:t>
            </a:r>
            <a:r>
              <a:rPr spc="-55" dirty="0"/>
              <a:t> </a:t>
            </a:r>
            <a:r>
              <a:rPr dirty="0"/>
              <a:t>–</a:t>
            </a:r>
            <a:r>
              <a:rPr spc="-75" dirty="0"/>
              <a:t> </a:t>
            </a:r>
            <a:r>
              <a:rPr dirty="0"/>
              <a:t>What’s</a:t>
            </a:r>
            <a:r>
              <a:rPr spc="-120" dirty="0"/>
              <a:t> </a:t>
            </a:r>
            <a:r>
              <a:rPr dirty="0"/>
              <a:t>The</a:t>
            </a:r>
            <a:r>
              <a:rPr spc="-60" dirty="0"/>
              <a:t> </a:t>
            </a:r>
            <a:r>
              <a:rPr spc="-10" dirty="0"/>
              <a:t>Difference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39725" y="1520825"/>
          <a:ext cx="10979150" cy="29394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92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4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7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666666"/>
                      </a:solidFill>
                      <a:prstDash val="solid"/>
                    </a:lnL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20529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Clover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Care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88455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Clover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Protection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Who 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Purchases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6350">
                      <a:solidFill>
                        <a:srgbClr val="666666"/>
                      </a:solidFill>
                      <a:prstDash val="solid"/>
                    </a:lnL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86155" marR="10604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Merchants,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at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time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boarding,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or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up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one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year</a:t>
                      </a:r>
                      <a:r>
                        <a:rPr sz="18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from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device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ship date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2425" marR="98425" indent="-2393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Bulk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Partners,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at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time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hardware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purchase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via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FD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Marketplace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Length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8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20" dirty="0">
                          <a:latin typeface="Arial"/>
                          <a:cs typeface="Arial"/>
                        </a:rPr>
                        <a:t>Term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6350">
                      <a:solidFill>
                        <a:srgbClr val="666666"/>
                      </a:solidFill>
                      <a:prstDash val="solid"/>
                    </a:lnL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9813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8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years</a:t>
                      </a:r>
                      <a:r>
                        <a:rPr sz="18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and/or 3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replacements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Coverage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6350">
                      <a:solidFill>
                        <a:srgbClr val="666666"/>
                      </a:solidFill>
                      <a:prstDash val="solid"/>
                    </a:lnL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7135" marR="327660" indent="-127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Remains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with</a:t>
                      </a:r>
                      <a:r>
                        <a:rPr sz="18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8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merchant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account,</a:t>
                      </a:r>
                      <a:r>
                        <a:rPr sz="18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hardware</a:t>
                      </a:r>
                      <a:r>
                        <a:rPr sz="18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8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future replacements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5890" marR="123189" indent="63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Remains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with</a:t>
                      </a:r>
                      <a:r>
                        <a:rPr sz="18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8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Bulk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partner’s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device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(and</a:t>
                      </a:r>
                      <a:r>
                        <a:rPr sz="18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future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replacements),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regardless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8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where</a:t>
                      </a:r>
                      <a:r>
                        <a:rPr sz="18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it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goes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spc="-10" dirty="0">
                          <a:latin typeface="Arial"/>
                          <a:cs typeface="Arial"/>
                        </a:rPr>
                        <a:t>Pricing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6350">
                      <a:solidFill>
                        <a:srgbClr val="666666"/>
                      </a:solidFill>
                      <a:prstDash val="solid"/>
                    </a:lnL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48412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Device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specific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–</a:t>
                      </a:r>
                      <a:r>
                        <a:rPr sz="18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similar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both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Arial"/>
                          <a:cs typeface="Arial"/>
                        </a:rPr>
                        <a:t>options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29283"/>
            <a:ext cx="12192000" cy="5195570"/>
            <a:chOff x="0" y="1129283"/>
            <a:chExt cx="12192000" cy="5195570"/>
          </a:xfrm>
        </p:grpSpPr>
        <p:sp>
          <p:nvSpPr>
            <p:cNvPr id="3" name="object 3"/>
            <p:cNvSpPr/>
            <p:nvPr/>
          </p:nvSpPr>
          <p:spPr>
            <a:xfrm>
              <a:off x="0" y="1129283"/>
              <a:ext cx="12192000" cy="5195570"/>
            </a:xfrm>
            <a:custGeom>
              <a:avLst/>
              <a:gdLst/>
              <a:ahLst/>
              <a:cxnLst/>
              <a:rect l="l" t="t" r="r" b="b"/>
              <a:pathLst>
                <a:path w="12192000" h="5195570">
                  <a:moveTo>
                    <a:pt x="12192000" y="0"/>
                  </a:moveTo>
                  <a:lnTo>
                    <a:pt x="0" y="0"/>
                  </a:lnTo>
                  <a:lnTo>
                    <a:pt x="0" y="5195316"/>
                  </a:lnTo>
                  <a:lnTo>
                    <a:pt x="12192000" y="519531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87039" y="2058923"/>
              <a:ext cx="9204960" cy="3517900"/>
            </a:xfrm>
            <a:custGeom>
              <a:avLst/>
              <a:gdLst/>
              <a:ahLst/>
              <a:cxnLst/>
              <a:rect l="l" t="t" r="r" b="b"/>
              <a:pathLst>
                <a:path w="9204960" h="3517900">
                  <a:moveTo>
                    <a:pt x="9204960" y="0"/>
                  </a:moveTo>
                  <a:lnTo>
                    <a:pt x="0" y="0"/>
                  </a:lnTo>
                  <a:lnTo>
                    <a:pt x="0" y="3517391"/>
                  </a:lnTo>
                  <a:lnTo>
                    <a:pt x="9204960" y="3517391"/>
                  </a:lnTo>
                  <a:lnTo>
                    <a:pt x="9204960" y="0"/>
                  </a:lnTo>
                  <a:close/>
                </a:path>
              </a:pathLst>
            </a:custGeom>
            <a:solidFill>
              <a:srgbClr val="669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610864"/>
              <a:ext cx="4668520" cy="4264660"/>
            </a:xfrm>
            <a:custGeom>
              <a:avLst/>
              <a:gdLst/>
              <a:ahLst/>
              <a:cxnLst/>
              <a:rect l="l" t="t" r="r" b="b"/>
              <a:pathLst>
                <a:path w="4668520" h="4264660">
                  <a:moveTo>
                    <a:pt x="3166554" y="0"/>
                  </a:moveTo>
                  <a:lnTo>
                    <a:pt x="0" y="0"/>
                  </a:lnTo>
                  <a:lnTo>
                    <a:pt x="0" y="4264152"/>
                  </a:lnTo>
                  <a:lnTo>
                    <a:pt x="3166554" y="4264152"/>
                  </a:lnTo>
                  <a:lnTo>
                    <a:pt x="4668012" y="2132088"/>
                  </a:lnTo>
                  <a:lnTo>
                    <a:pt x="31665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75" dirty="0"/>
              <a:t> </a:t>
            </a:r>
            <a:r>
              <a:rPr spc="-10" dirty="0"/>
              <a:t>Security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987907" y="2357737"/>
            <a:ext cx="6774180" cy="2473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1034415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1300" algn="l"/>
              </a:tabLst>
            </a:pP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Multi-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Layered</a:t>
            </a:r>
            <a:r>
              <a:rPr sz="24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State-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of-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the-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Art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Security</a:t>
            </a:r>
            <a:r>
              <a:rPr sz="24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Compliance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Solution</a:t>
            </a:r>
            <a:endParaRPr sz="2400">
              <a:latin typeface="Arial"/>
              <a:cs typeface="Arial"/>
            </a:endParaRPr>
          </a:p>
          <a:p>
            <a:pPr marL="241300" marR="5080" indent="-228600">
              <a:lnSpc>
                <a:spcPct val="100000"/>
              </a:lnSpc>
              <a:spcBef>
                <a:spcPts val="994"/>
              </a:spcBef>
              <a:buChar char="•"/>
              <a:tabLst>
                <a:tab pos="241300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Helps to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protect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many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types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payment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options,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including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mobile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payments</a:t>
            </a:r>
            <a:endParaRPr sz="2400">
              <a:latin typeface="Arial"/>
              <a:cs typeface="Arial"/>
            </a:endParaRPr>
          </a:p>
          <a:p>
            <a:pPr marL="241300" marR="624205" indent="-228600">
              <a:lnSpc>
                <a:spcPct val="100000"/>
              </a:lnSpc>
              <a:spcBef>
                <a:spcPts val="994"/>
              </a:spcBef>
              <a:buChar char="•"/>
              <a:tabLst>
                <a:tab pos="241300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Easy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cost-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effective</a:t>
            </a:r>
            <a:r>
              <a:rPr sz="2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way to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increase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protection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customer’s</a:t>
            </a:r>
            <a:r>
              <a:rPr sz="24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business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1595628"/>
            <a:ext cx="10910570" cy="4730750"/>
            <a:chOff x="0" y="1595628"/>
            <a:chExt cx="10910570" cy="473075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95628"/>
              <a:ext cx="4732020" cy="440131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49696" y="5666232"/>
              <a:ext cx="4960619" cy="659891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29284"/>
            <a:ext cx="12192000" cy="5195570"/>
            <a:chOff x="0" y="1129284"/>
            <a:chExt cx="12192000" cy="51955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29284"/>
              <a:ext cx="12192000" cy="51953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96823" y="1985772"/>
              <a:ext cx="3435350" cy="698500"/>
            </a:xfrm>
            <a:custGeom>
              <a:avLst/>
              <a:gdLst/>
              <a:ahLst/>
              <a:cxnLst/>
              <a:rect l="l" t="t" r="r" b="b"/>
              <a:pathLst>
                <a:path w="3435350" h="698500">
                  <a:moveTo>
                    <a:pt x="3435096" y="0"/>
                  </a:moveTo>
                  <a:lnTo>
                    <a:pt x="0" y="0"/>
                  </a:lnTo>
                  <a:lnTo>
                    <a:pt x="0" y="697991"/>
                  </a:lnTo>
                  <a:lnTo>
                    <a:pt x="3435096" y="697991"/>
                  </a:lnTo>
                  <a:lnTo>
                    <a:pt x="343509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50" dirty="0"/>
              <a:t> </a:t>
            </a:r>
            <a:r>
              <a:rPr dirty="0"/>
              <a:t>SaaS</a:t>
            </a:r>
            <a:r>
              <a:rPr spc="-70" dirty="0"/>
              <a:t> </a:t>
            </a:r>
            <a:r>
              <a:rPr dirty="0"/>
              <a:t>Plans</a:t>
            </a:r>
            <a:r>
              <a:rPr spc="-55" dirty="0"/>
              <a:t> </a:t>
            </a:r>
            <a:r>
              <a:rPr dirty="0"/>
              <a:t>–</a:t>
            </a:r>
            <a:r>
              <a:rPr spc="-55" dirty="0"/>
              <a:t> </a:t>
            </a:r>
            <a:r>
              <a:rPr dirty="0"/>
              <a:t>For</a:t>
            </a:r>
            <a:r>
              <a:rPr spc="-55" dirty="0"/>
              <a:t> </a:t>
            </a:r>
            <a:r>
              <a:rPr dirty="0"/>
              <a:t>Legacy</a:t>
            </a:r>
            <a:r>
              <a:rPr spc="-60" dirty="0"/>
              <a:t> </a:t>
            </a:r>
            <a:r>
              <a:rPr spc="-10" dirty="0"/>
              <a:t>Merchants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96823" y="2179274"/>
            <a:ext cx="3435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Healthcare</a:t>
            </a:r>
            <a:r>
              <a:rPr sz="18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Focused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6823" y="2695955"/>
            <a:ext cx="3435350" cy="3491865"/>
          </a:xfrm>
          <a:custGeom>
            <a:avLst/>
            <a:gdLst/>
            <a:ahLst/>
            <a:cxnLst/>
            <a:rect l="l" t="t" r="r" b="b"/>
            <a:pathLst>
              <a:path w="3435350" h="3491865">
                <a:moveTo>
                  <a:pt x="3435096" y="0"/>
                </a:moveTo>
                <a:lnTo>
                  <a:pt x="0" y="0"/>
                </a:lnTo>
                <a:lnTo>
                  <a:pt x="0" y="3491484"/>
                </a:lnTo>
                <a:lnTo>
                  <a:pt x="3435096" y="3491484"/>
                </a:lnTo>
                <a:lnTo>
                  <a:pt x="34350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12410" y="2951391"/>
            <a:ext cx="2927985" cy="22885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5080" indent="-18351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196215" algn="l"/>
              </a:tabLst>
            </a:pPr>
            <a:r>
              <a:rPr sz="1400" b="1" dirty="0">
                <a:latin typeface="Arial"/>
                <a:cs typeface="Arial"/>
              </a:rPr>
              <a:t>Clover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For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Healthcare:</a:t>
            </a:r>
            <a:r>
              <a:rPr sz="1400" b="1" spc="-7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offers </a:t>
            </a:r>
            <a:r>
              <a:rPr sz="1400" dirty="0">
                <a:latin typeface="Arial"/>
                <a:cs typeface="Arial"/>
              </a:rPr>
              <a:t>basic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payment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acceptance </a:t>
            </a:r>
            <a:r>
              <a:rPr sz="1400" dirty="0">
                <a:latin typeface="Arial"/>
                <a:cs typeface="Arial"/>
              </a:rPr>
              <a:t>functionality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healthcare </a:t>
            </a:r>
            <a:r>
              <a:rPr sz="1400" dirty="0">
                <a:latin typeface="Arial"/>
                <a:cs typeface="Arial"/>
              </a:rPr>
              <a:t>merchants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that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removes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PHI </a:t>
            </a:r>
            <a:r>
              <a:rPr sz="1400" dirty="0">
                <a:latin typeface="Arial"/>
                <a:cs typeface="Arial"/>
              </a:rPr>
              <a:t>(protected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health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information)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from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experience.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These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merchants </a:t>
            </a:r>
            <a:r>
              <a:rPr sz="1400" dirty="0">
                <a:latin typeface="Arial"/>
                <a:cs typeface="Arial"/>
              </a:rPr>
              <a:t>must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comply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with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HIPAA.</a:t>
            </a:r>
            <a:endParaRPr sz="1400">
              <a:latin typeface="Arial"/>
              <a:cs typeface="Arial"/>
            </a:endParaRPr>
          </a:p>
          <a:p>
            <a:pPr marL="195580" marR="34925" indent="-183515">
              <a:lnSpc>
                <a:spcPct val="100000"/>
              </a:lnSpc>
              <a:spcBef>
                <a:spcPts val="1010"/>
              </a:spcBef>
              <a:buChar char="•"/>
              <a:tabLst>
                <a:tab pos="196215" algn="l"/>
              </a:tabLst>
            </a:pPr>
            <a:r>
              <a:rPr sz="1400" dirty="0">
                <a:latin typeface="Arial"/>
                <a:cs typeface="Arial"/>
              </a:rPr>
              <a:t>Available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Clover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Mini,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Flex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Clover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Go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only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that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reside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in </a:t>
            </a:r>
            <a:r>
              <a:rPr sz="1400" dirty="0">
                <a:latin typeface="Arial"/>
                <a:cs typeface="Arial"/>
              </a:rPr>
              <a:t>specific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MCCs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89120" y="1985772"/>
            <a:ext cx="3435350" cy="698500"/>
          </a:xfrm>
          <a:custGeom>
            <a:avLst/>
            <a:gdLst/>
            <a:ahLst/>
            <a:cxnLst/>
            <a:rect l="l" t="t" r="r" b="b"/>
            <a:pathLst>
              <a:path w="3435350" h="698500">
                <a:moveTo>
                  <a:pt x="3435096" y="0"/>
                </a:moveTo>
                <a:lnTo>
                  <a:pt x="0" y="0"/>
                </a:lnTo>
                <a:lnTo>
                  <a:pt x="0" y="697991"/>
                </a:lnTo>
                <a:lnTo>
                  <a:pt x="3435096" y="697991"/>
                </a:lnTo>
                <a:lnTo>
                  <a:pt x="3435096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389120" y="2179274"/>
            <a:ext cx="3435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Payments</a:t>
            </a:r>
            <a:r>
              <a:rPr sz="18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Focused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89120" y="2695955"/>
            <a:ext cx="3435350" cy="3491865"/>
          </a:xfrm>
          <a:custGeom>
            <a:avLst/>
            <a:gdLst/>
            <a:ahLst/>
            <a:cxnLst/>
            <a:rect l="l" t="t" r="r" b="b"/>
            <a:pathLst>
              <a:path w="3435350" h="3491865">
                <a:moveTo>
                  <a:pt x="3435096" y="0"/>
                </a:moveTo>
                <a:lnTo>
                  <a:pt x="0" y="0"/>
                </a:lnTo>
                <a:lnTo>
                  <a:pt x="0" y="3491484"/>
                </a:lnTo>
                <a:lnTo>
                  <a:pt x="3435096" y="3491484"/>
                </a:lnTo>
                <a:lnTo>
                  <a:pt x="34350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605020" y="2951391"/>
            <a:ext cx="2938145" cy="32689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109855" indent="-18351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196215" algn="l"/>
              </a:tabLst>
            </a:pPr>
            <a:r>
              <a:rPr sz="1400" b="1" dirty="0">
                <a:latin typeface="Arial"/>
                <a:cs typeface="Arial"/>
              </a:rPr>
              <a:t>Payments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Plus</a:t>
            </a:r>
            <a:r>
              <a:rPr sz="1400" dirty="0">
                <a:latin typeface="Arial"/>
                <a:cs typeface="Arial"/>
              </a:rPr>
              <a:t>: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offers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basic </a:t>
            </a:r>
            <a:r>
              <a:rPr sz="1400" dirty="0">
                <a:latin typeface="Arial"/>
                <a:cs typeface="Arial"/>
              </a:rPr>
              <a:t>payment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acceptance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functionality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accept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swipe,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EMV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25" dirty="0">
                <a:latin typeface="Arial"/>
                <a:cs typeface="Arial"/>
              </a:rPr>
              <a:t> NFC </a:t>
            </a:r>
            <a:r>
              <a:rPr sz="1400" dirty="0">
                <a:latin typeface="Arial"/>
                <a:cs typeface="Arial"/>
              </a:rPr>
              <a:t>payments.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Limited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access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Clover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App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Market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included.</a:t>
            </a:r>
            <a:endParaRPr sz="1400">
              <a:latin typeface="Arial"/>
              <a:cs typeface="Arial"/>
            </a:endParaRPr>
          </a:p>
          <a:p>
            <a:pPr marL="195580" marR="5080" indent="-183515">
              <a:lnSpc>
                <a:spcPct val="100000"/>
              </a:lnSpc>
              <a:spcBef>
                <a:spcPts val="1010"/>
              </a:spcBef>
              <a:buFont typeface="Arial"/>
              <a:buChar char="•"/>
              <a:tabLst>
                <a:tab pos="196215" algn="l"/>
              </a:tabLst>
            </a:pPr>
            <a:r>
              <a:rPr sz="1400" b="1" dirty="0">
                <a:latin typeface="Arial"/>
                <a:cs typeface="Arial"/>
              </a:rPr>
              <a:t>Register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Lite</a:t>
            </a:r>
            <a:r>
              <a:rPr sz="1400" dirty="0">
                <a:latin typeface="Arial"/>
                <a:cs typeface="Arial"/>
              </a:rPr>
              <a:t>: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Includes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electronic </a:t>
            </a:r>
            <a:r>
              <a:rPr sz="1400" dirty="0">
                <a:latin typeface="Arial"/>
                <a:cs typeface="Arial"/>
              </a:rPr>
              <a:t>cash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drawer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functionality,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such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as </a:t>
            </a:r>
            <a:r>
              <a:rPr sz="1400" dirty="0">
                <a:latin typeface="Arial"/>
                <a:cs typeface="Arial"/>
              </a:rPr>
              <a:t>item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category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selections, </a:t>
            </a:r>
            <a:r>
              <a:rPr sz="1400" dirty="0">
                <a:latin typeface="Arial"/>
                <a:cs typeface="Arial"/>
              </a:rPr>
              <a:t>simple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inventory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management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sales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discounts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taxes.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Limited </a:t>
            </a:r>
            <a:r>
              <a:rPr sz="1400" dirty="0">
                <a:latin typeface="Arial"/>
                <a:cs typeface="Arial"/>
              </a:rPr>
              <a:t>access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Clover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App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Market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included.</a:t>
            </a:r>
            <a:endParaRPr sz="1400">
              <a:latin typeface="Arial"/>
              <a:cs typeface="Arial"/>
            </a:endParaRPr>
          </a:p>
          <a:p>
            <a:pPr marL="195580" marR="96520" indent="-183515">
              <a:lnSpc>
                <a:spcPct val="100000"/>
              </a:lnSpc>
              <a:spcBef>
                <a:spcPts val="1000"/>
              </a:spcBef>
              <a:buChar char="•"/>
              <a:tabLst>
                <a:tab pos="196215" algn="l"/>
              </a:tabLst>
            </a:pPr>
            <a:r>
              <a:rPr sz="1400" dirty="0">
                <a:latin typeface="Arial"/>
                <a:cs typeface="Arial"/>
              </a:rPr>
              <a:t>Available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Clover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Mini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Flex only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290559" y="1985772"/>
            <a:ext cx="3435350" cy="698500"/>
          </a:xfrm>
          <a:custGeom>
            <a:avLst/>
            <a:gdLst/>
            <a:ahLst/>
            <a:cxnLst/>
            <a:rect l="l" t="t" r="r" b="b"/>
            <a:pathLst>
              <a:path w="3435350" h="698500">
                <a:moveTo>
                  <a:pt x="3435096" y="0"/>
                </a:moveTo>
                <a:lnTo>
                  <a:pt x="0" y="0"/>
                </a:lnTo>
                <a:lnTo>
                  <a:pt x="0" y="697991"/>
                </a:lnTo>
                <a:lnTo>
                  <a:pt x="3435096" y="697991"/>
                </a:lnTo>
                <a:lnTo>
                  <a:pt x="3435096" y="0"/>
                </a:lnTo>
                <a:close/>
              </a:path>
            </a:pathLst>
          </a:custGeom>
          <a:solidFill>
            <a:srgbClr val="66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290559" y="2179274"/>
            <a:ext cx="3435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Retail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Price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Merchant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290559" y="2695955"/>
            <a:ext cx="3435350" cy="3491865"/>
          </a:xfrm>
          <a:custGeom>
            <a:avLst/>
            <a:gdLst/>
            <a:ahLst/>
            <a:cxnLst/>
            <a:rect l="l" t="t" r="r" b="b"/>
            <a:pathLst>
              <a:path w="3435350" h="3491865">
                <a:moveTo>
                  <a:pt x="3435096" y="0"/>
                </a:moveTo>
                <a:lnTo>
                  <a:pt x="0" y="0"/>
                </a:lnTo>
                <a:lnTo>
                  <a:pt x="0" y="3491484"/>
                </a:lnTo>
                <a:lnTo>
                  <a:pt x="3435096" y="3491484"/>
                </a:lnTo>
                <a:lnTo>
                  <a:pt x="34350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443273" y="2825826"/>
            <a:ext cx="3046095" cy="273685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95"/>
              </a:spcBef>
            </a:pPr>
            <a:r>
              <a:rPr sz="1600" b="1" dirty="0">
                <a:latin typeface="Arial"/>
                <a:cs typeface="Arial"/>
              </a:rPr>
              <a:t>Clover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for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Healthcare</a:t>
            </a:r>
            <a:endParaRPr sz="1600">
              <a:latin typeface="Arial"/>
              <a:cs typeface="Arial"/>
            </a:endParaRPr>
          </a:p>
          <a:p>
            <a:pPr marL="362585" indent="-287020">
              <a:lnSpc>
                <a:spcPct val="100000"/>
              </a:lnSpc>
              <a:spcBef>
                <a:spcPts val="994"/>
              </a:spcBef>
              <a:buChar char="•"/>
              <a:tabLst>
                <a:tab pos="362585" algn="l"/>
                <a:tab pos="363220" algn="l"/>
              </a:tabLst>
            </a:pPr>
            <a:r>
              <a:rPr sz="1600" dirty="0">
                <a:latin typeface="Arial"/>
                <a:cs typeface="Arial"/>
              </a:rPr>
              <a:t>$4.95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per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device/month</a:t>
            </a:r>
            <a:endParaRPr sz="1600">
              <a:latin typeface="Arial"/>
              <a:cs typeface="Arial"/>
            </a:endParaRPr>
          </a:p>
          <a:p>
            <a:pPr marL="76200">
              <a:lnSpc>
                <a:spcPct val="100000"/>
              </a:lnSpc>
              <a:spcBef>
                <a:spcPts val="994"/>
              </a:spcBef>
            </a:pPr>
            <a:r>
              <a:rPr sz="1600" b="1" dirty="0">
                <a:latin typeface="Arial"/>
                <a:cs typeface="Arial"/>
              </a:rPr>
              <a:t>Payments</a:t>
            </a:r>
            <a:r>
              <a:rPr sz="1600" b="1" spc="-7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Plus</a:t>
            </a:r>
            <a:endParaRPr sz="1600">
              <a:latin typeface="Arial"/>
              <a:cs typeface="Arial"/>
            </a:endParaRPr>
          </a:p>
          <a:p>
            <a:pPr marL="362585" marR="81280" indent="-287020">
              <a:lnSpc>
                <a:spcPct val="100000"/>
              </a:lnSpc>
              <a:spcBef>
                <a:spcPts val="1010"/>
              </a:spcBef>
              <a:buChar char="•"/>
              <a:tabLst>
                <a:tab pos="362585" algn="l"/>
                <a:tab pos="363220" algn="l"/>
              </a:tabLst>
            </a:pPr>
            <a:r>
              <a:rPr sz="1600" dirty="0">
                <a:latin typeface="Arial"/>
                <a:cs typeface="Arial"/>
              </a:rPr>
              <a:t>$4.95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1</a:t>
            </a:r>
            <a:r>
              <a:rPr sz="1575" baseline="26455" dirty="0">
                <a:latin typeface="Arial"/>
                <a:cs typeface="Arial"/>
              </a:rPr>
              <a:t>st</a:t>
            </a:r>
            <a:r>
              <a:rPr sz="1575" spc="187" baseline="264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device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$7.95 </a:t>
            </a:r>
            <a:r>
              <a:rPr sz="1600" dirty="0">
                <a:latin typeface="Arial"/>
                <a:cs typeface="Arial"/>
              </a:rPr>
              <a:t>per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additional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device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month</a:t>
            </a:r>
            <a:endParaRPr sz="1600">
              <a:latin typeface="Arial"/>
              <a:cs typeface="Arial"/>
            </a:endParaRPr>
          </a:p>
          <a:p>
            <a:pPr marL="75565">
              <a:lnSpc>
                <a:spcPct val="100000"/>
              </a:lnSpc>
              <a:spcBef>
                <a:spcPts val="994"/>
              </a:spcBef>
            </a:pPr>
            <a:r>
              <a:rPr sz="1600" b="1" dirty="0">
                <a:latin typeface="Arial"/>
                <a:cs typeface="Arial"/>
              </a:rPr>
              <a:t>Register</a:t>
            </a:r>
            <a:r>
              <a:rPr sz="1600" b="1" spc="-6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Lite</a:t>
            </a:r>
            <a:endParaRPr sz="1600">
              <a:latin typeface="Arial"/>
              <a:cs typeface="Arial"/>
            </a:endParaRPr>
          </a:p>
          <a:p>
            <a:pPr marL="362585" marR="80645" indent="-287020">
              <a:lnSpc>
                <a:spcPct val="100000"/>
              </a:lnSpc>
              <a:spcBef>
                <a:spcPts val="994"/>
              </a:spcBef>
              <a:buChar char="•"/>
              <a:tabLst>
                <a:tab pos="362585" algn="l"/>
                <a:tab pos="363220" algn="l"/>
              </a:tabLst>
            </a:pPr>
            <a:r>
              <a:rPr sz="1600" dirty="0">
                <a:latin typeface="Arial"/>
                <a:cs typeface="Arial"/>
              </a:rPr>
              <a:t>$14.95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1</a:t>
            </a:r>
            <a:r>
              <a:rPr sz="1575" baseline="26455" dirty="0">
                <a:latin typeface="Arial"/>
                <a:cs typeface="Arial"/>
              </a:rPr>
              <a:t>st</a:t>
            </a:r>
            <a:r>
              <a:rPr sz="1575" spc="187" baseline="264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device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$9.95 </a:t>
            </a:r>
            <a:r>
              <a:rPr sz="1600" dirty="0">
                <a:latin typeface="Arial"/>
                <a:cs typeface="Arial"/>
              </a:rPr>
              <a:t>per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additional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device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month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pc="-25" dirty="0"/>
              <a:t>19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5250" y="1338657"/>
            <a:ext cx="55702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6600"/>
                </a:solidFill>
                <a:latin typeface="Arial"/>
                <a:cs typeface="Arial"/>
              </a:rPr>
              <a:t>Will</a:t>
            </a:r>
            <a:r>
              <a:rPr sz="2400" b="1" spc="-5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6600"/>
                </a:solidFill>
                <a:latin typeface="Arial"/>
                <a:cs typeface="Arial"/>
              </a:rPr>
              <a:t>no</a:t>
            </a:r>
            <a:r>
              <a:rPr sz="2400" b="1" spc="-2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6600"/>
                </a:solidFill>
                <a:latin typeface="Arial"/>
                <a:cs typeface="Arial"/>
              </a:rPr>
              <a:t>longer</a:t>
            </a:r>
            <a:r>
              <a:rPr sz="2400" b="1" spc="-3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6600"/>
                </a:solidFill>
                <a:latin typeface="Arial"/>
                <a:cs typeface="Arial"/>
              </a:rPr>
              <a:t>be</a:t>
            </a:r>
            <a:r>
              <a:rPr sz="2400" b="1" spc="-1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6600"/>
                </a:solidFill>
                <a:latin typeface="Arial"/>
                <a:cs typeface="Arial"/>
              </a:rPr>
              <a:t>available</a:t>
            </a:r>
            <a:r>
              <a:rPr sz="2400" b="1" spc="-2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6600"/>
                </a:solidFill>
                <a:latin typeface="Arial"/>
                <a:cs typeface="Arial"/>
              </a:rPr>
              <a:t>on</a:t>
            </a:r>
            <a:r>
              <a:rPr sz="2400" b="1" spc="-2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6600"/>
                </a:solidFill>
                <a:latin typeface="Arial"/>
                <a:cs typeface="Arial"/>
              </a:rPr>
              <a:t>4/1/2024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29284"/>
            <a:ext cx="12192000" cy="5195570"/>
            <a:chOff x="0" y="1129284"/>
            <a:chExt cx="12192000" cy="51955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29284"/>
              <a:ext cx="12192000" cy="51953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98348" y="1985772"/>
              <a:ext cx="7466330" cy="698500"/>
            </a:xfrm>
            <a:custGeom>
              <a:avLst/>
              <a:gdLst/>
              <a:ahLst/>
              <a:cxnLst/>
              <a:rect l="l" t="t" r="r" b="b"/>
              <a:pathLst>
                <a:path w="7466330" h="698500">
                  <a:moveTo>
                    <a:pt x="7466076" y="0"/>
                  </a:moveTo>
                  <a:lnTo>
                    <a:pt x="0" y="0"/>
                  </a:lnTo>
                  <a:lnTo>
                    <a:pt x="0" y="697991"/>
                  </a:lnTo>
                  <a:lnTo>
                    <a:pt x="7466076" y="697991"/>
                  </a:lnTo>
                  <a:lnTo>
                    <a:pt x="7466076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55" dirty="0"/>
              <a:t> </a:t>
            </a:r>
            <a:r>
              <a:rPr dirty="0"/>
              <a:t>SaaS</a:t>
            </a:r>
            <a:r>
              <a:rPr spc="-75" dirty="0"/>
              <a:t> </a:t>
            </a:r>
            <a:r>
              <a:rPr dirty="0"/>
              <a:t>Plans</a:t>
            </a:r>
            <a:r>
              <a:rPr spc="-65" dirty="0"/>
              <a:t> </a:t>
            </a:r>
            <a:r>
              <a:rPr dirty="0"/>
              <a:t>–</a:t>
            </a:r>
            <a:r>
              <a:rPr spc="-60" dirty="0"/>
              <a:t> </a:t>
            </a:r>
            <a:r>
              <a:rPr dirty="0"/>
              <a:t>For</a:t>
            </a:r>
            <a:r>
              <a:rPr spc="-65" dirty="0"/>
              <a:t> </a:t>
            </a:r>
            <a:r>
              <a:rPr dirty="0"/>
              <a:t>Legacy</a:t>
            </a:r>
            <a:r>
              <a:rPr spc="-60" dirty="0"/>
              <a:t> </a:t>
            </a:r>
            <a:r>
              <a:rPr dirty="0"/>
              <a:t>Merchants</a:t>
            </a:r>
            <a:r>
              <a:rPr spc="-65" dirty="0"/>
              <a:t> </a:t>
            </a:r>
            <a:r>
              <a:rPr i="1" spc="-10" dirty="0">
                <a:latin typeface="Arial"/>
                <a:cs typeface="Arial"/>
              </a:rPr>
              <a:t>continued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98348" y="2179274"/>
            <a:ext cx="74663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Business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8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Customer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Engagement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Focused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8348" y="2695955"/>
            <a:ext cx="7466330" cy="3512820"/>
          </a:xfrm>
          <a:custGeom>
            <a:avLst/>
            <a:gdLst/>
            <a:ahLst/>
            <a:cxnLst/>
            <a:rect l="l" t="t" r="r" b="b"/>
            <a:pathLst>
              <a:path w="7466330" h="3512820">
                <a:moveTo>
                  <a:pt x="7466076" y="0"/>
                </a:moveTo>
                <a:lnTo>
                  <a:pt x="0" y="0"/>
                </a:lnTo>
                <a:lnTo>
                  <a:pt x="0" y="3512820"/>
                </a:lnTo>
                <a:lnTo>
                  <a:pt x="7466076" y="3512820"/>
                </a:lnTo>
                <a:lnTo>
                  <a:pt x="746607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13670" y="2951391"/>
            <a:ext cx="6983730" cy="29686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113664" indent="-18351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196215" algn="l"/>
              </a:tabLst>
            </a:pPr>
            <a:r>
              <a:rPr sz="1400" b="1" dirty="0">
                <a:latin typeface="Arial"/>
                <a:cs typeface="Arial"/>
              </a:rPr>
              <a:t>Register</a:t>
            </a:r>
            <a:r>
              <a:rPr sz="1400" dirty="0">
                <a:latin typeface="Arial"/>
                <a:cs typeface="Arial"/>
              </a:rPr>
              <a:t>: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Provides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core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POS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functionality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various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verticals,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including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enhanced </a:t>
            </a:r>
            <a:r>
              <a:rPr sz="1400" dirty="0">
                <a:latin typeface="Arial"/>
                <a:cs typeface="Arial"/>
              </a:rPr>
              <a:t>inventory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order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management,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support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item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variants,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weight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scale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support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other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business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management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functionality.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Full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access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Clover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App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Market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included.</a:t>
            </a:r>
            <a:endParaRPr sz="1400">
              <a:latin typeface="Arial"/>
              <a:cs typeface="Arial"/>
            </a:endParaRPr>
          </a:p>
          <a:p>
            <a:pPr marL="195580" marR="107950" indent="-183515">
              <a:lnSpc>
                <a:spcPct val="100000"/>
              </a:lnSpc>
              <a:spcBef>
                <a:spcPts val="1010"/>
              </a:spcBef>
              <a:buFont typeface="Arial"/>
              <a:buChar char="•"/>
              <a:tabLst>
                <a:tab pos="196215" algn="l"/>
              </a:tabLst>
            </a:pPr>
            <a:r>
              <a:rPr sz="1400" b="1" dirty="0">
                <a:latin typeface="Arial"/>
                <a:cs typeface="Arial"/>
              </a:rPr>
              <a:t>Counter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Service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Restaurant</a:t>
            </a:r>
            <a:r>
              <a:rPr sz="1400" dirty="0">
                <a:latin typeface="Arial"/>
                <a:cs typeface="Arial"/>
              </a:rPr>
              <a:t>: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Vertical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based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software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designed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pay-</a:t>
            </a:r>
            <a:r>
              <a:rPr sz="1400" dirty="0">
                <a:latin typeface="Arial"/>
                <a:cs typeface="Arial"/>
              </a:rPr>
              <a:t>at-</a:t>
            </a:r>
            <a:r>
              <a:rPr sz="1400" spc="-10" dirty="0">
                <a:latin typeface="Arial"/>
                <a:cs typeface="Arial"/>
              </a:rPr>
              <a:t>counter </a:t>
            </a:r>
            <a:r>
              <a:rPr sz="1400" dirty="0">
                <a:latin typeface="Arial"/>
                <a:cs typeface="Arial"/>
              </a:rPr>
              <a:t>establishments.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Includes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all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features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of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Register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plan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(minus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support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item </a:t>
            </a:r>
            <a:r>
              <a:rPr sz="1400" dirty="0">
                <a:latin typeface="Arial"/>
                <a:cs typeface="Arial"/>
              </a:rPr>
              <a:t>variants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+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exchanging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items)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plus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modifier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groups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kitchen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printer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integration.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Full </a:t>
            </a:r>
            <a:r>
              <a:rPr sz="1400" dirty="0">
                <a:latin typeface="Arial"/>
                <a:cs typeface="Arial"/>
              </a:rPr>
              <a:t>access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Clover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App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Marketing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included.</a:t>
            </a:r>
            <a:endParaRPr sz="1400">
              <a:latin typeface="Arial"/>
              <a:cs typeface="Arial"/>
            </a:endParaRPr>
          </a:p>
          <a:p>
            <a:pPr marL="195580" marR="5080" indent="-183515">
              <a:lnSpc>
                <a:spcPct val="100000"/>
              </a:lnSpc>
              <a:spcBef>
                <a:spcPts val="994"/>
              </a:spcBef>
              <a:buFont typeface="Arial"/>
              <a:buChar char="•"/>
              <a:tabLst>
                <a:tab pos="196215" algn="l"/>
              </a:tabLst>
            </a:pPr>
            <a:r>
              <a:rPr sz="1400" b="1" spc="-20" dirty="0">
                <a:latin typeface="Arial"/>
                <a:cs typeface="Arial"/>
              </a:rPr>
              <a:t>Table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Service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Restaurant</a:t>
            </a:r>
            <a:r>
              <a:rPr sz="1400" dirty="0">
                <a:latin typeface="Arial"/>
                <a:cs typeface="Arial"/>
              </a:rPr>
              <a:t>: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Vertical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based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software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designed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full-</a:t>
            </a:r>
            <a:r>
              <a:rPr sz="1400" spc="-10" dirty="0">
                <a:latin typeface="Arial"/>
                <a:cs typeface="Arial"/>
              </a:rPr>
              <a:t>service </a:t>
            </a:r>
            <a:r>
              <a:rPr sz="1400" dirty="0">
                <a:latin typeface="Arial"/>
                <a:cs typeface="Arial"/>
              </a:rPr>
              <a:t>restaurants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with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front-</a:t>
            </a:r>
            <a:r>
              <a:rPr sz="1400" spc="-10" dirty="0">
                <a:latin typeface="Arial"/>
                <a:cs typeface="Arial"/>
              </a:rPr>
              <a:t>of-</a:t>
            </a:r>
            <a:r>
              <a:rPr sz="1400" dirty="0">
                <a:latin typeface="Arial"/>
                <a:cs typeface="Arial"/>
              </a:rPr>
              <a:t>house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restaurant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software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functionality.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Includes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full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access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Clover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App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Market.</a:t>
            </a:r>
            <a:endParaRPr sz="1400">
              <a:latin typeface="Arial"/>
              <a:cs typeface="Arial"/>
            </a:endParaRPr>
          </a:p>
          <a:p>
            <a:pPr marL="195580" indent="-183515">
              <a:lnSpc>
                <a:spcPct val="100000"/>
              </a:lnSpc>
              <a:spcBef>
                <a:spcPts val="1000"/>
              </a:spcBef>
              <a:buChar char="•"/>
              <a:tabLst>
                <a:tab pos="196215" algn="l"/>
              </a:tabLst>
            </a:pPr>
            <a:r>
              <a:rPr sz="1400" dirty="0">
                <a:latin typeface="Arial"/>
                <a:cs typeface="Arial"/>
              </a:rPr>
              <a:t>Available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Station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Solo,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Station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Duo,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Mini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Flex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453628" y="1985772"/>
            <a:ext cx="3438525" cy="698500"/>
          </a:xfrm>
          <a:custGeom>
            <a:avLst/>
            <a:gdLst/>
            <a:ahLst/>
            <a:cxnLst/>
            <a:rect l="l" t="t" r="r" b="b"/>
            <a:pathLst>
              <a:path w="3438525" h="698500">
                <a:moveTo>
                  <a:pt x="3438144" y="0"/>
                </a:moveTo>
                <a:lnTo>
                  <a:pt x="0" y="0"/>
                </a:lnTo>
                <a:lnTo>
                  <a:pt x="0" y="697991"/>
                </a:lnTo>
                <a:lnTo>
                  <a:pt x="3438144" y="697991"/>
                </a:lnTo>
                <a:lnTo>
                  <a:pt x="3438144" y="0"/>
                </a:lnTo>
                <a:close/>
              </a:path>
            </a:pathLst>
          </a:custGeom>
          <a:solidFill>
            <a:srgbClr val="66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453628" y="2179274"/>
            <a:ext cx="34385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61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Retail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Price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Merchant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453628" y="2695955"/>
            <a:ext cx="3438525" cy="3512820"/>
          </a:xfrm>
          <a:custGeom>
            <a:avLst/>
            <a:gdLst/>
            <a:ahLst/>
            <a:cxnLst/>
            <a:rect l="l" t="t" r="r" b="b"/>
            <a:pathLst>
              <a:path w="3438525" h="3512820">
                <a:moveTo>
                  <a:pt x="3438144" y="0"/>
                </a:moveTo>
                <a:lnTo>
                  <a:pt x="0" y="0"/>
                </a:lnTo>
                <a:lnTo>
                  <a:pt x="0" y="3512820"/>
                </a:lnTo>
                <a:lnTo>
                  <a:pt x="3438144" y="3512820"/>
                </a:lnTo>
                <a:lnTo>
                  <a:pt x="3438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579882" y="2825828"/>
            <a:ext cx="3129280" cy="298069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1095"/>
              </a:spcBef>
            </a:pPr>
            <a:r>
              <a:rPr sz="1600" b="1" spc="-10" dirty="0">
                <a:latin typeface="Arial"/>
                <a:cs typeface="Arial"/>
              </a:rPr>
              <a:t>Register</a:t>
            </a:r>
            <a:endParaRPr sz="1600">
              <a:latin typeface="Arial"/>
              <a:cs typeface="Arial"/>
            </a:endParaRPr>
          </a:p>
          <a:p>
            <a:pPr marL="387985" marR="106680" indent="-287020">
              <a:lnSpc>
                <a:spcPct val="100000"/>
              </a:lnSpc>
              <a:spcBef>
                <a:spcPts val="994"/>
              </a:spcBef>
              <a:buChar char="•"/>
              <a:tabLst>
                <a:tab pos="387985" algn="l"/>
                <a:tab pos="388620" algn="l"/>
              </a:tabLst>
            </a:pPr>
            <a:r>
              <a:rPr sz="1600" dirty="0">
                <a:latin typeface="Arial"/>
                <a:cs typeface="Arial"/>
              </a:rPr>
              <a:t>$49.95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1</a:t>
            </a:r>
            <a:r>
              <a:rPr sz="1575" baseline="26455" dirty="0">
                <a:latin typeface="Arial"/>
                <a:cs typeface="Arial"/>
              </a:rPr>
              <a:t>st</a:t>
            </a:r>
            <a:r>
              <a:rPr sz="1575" spc="179" baseline="264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device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$14.95 </a:t>
            </a:r>
            <a:r>
              <a:rPr sz="1600" dirty="0">
                <a:latin typeface="Arial"/>
                <a:cs typeface="Arial"/>
              </a:rPr>
              <a:t>per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additional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device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month</a:t>
            </a:r>
            <a:endParaRPr sz="1600">
              <a:latin typeface="Arial"/>
              <a:cs typeface="Arial"/>
            </a:endParaRPr>
          </a:p>
          <a:p>
            <a:pPr marL="100965">
              <a:lnSpc>
                <a:spcPct val="100000"/>
              </a:lnSpc>
              <a:spcBef>
                <a:spcPts val="994"/>
              </a:spcBef>
            </a:pPr>
            <a:r>
              <a:rPr sz="1600" b="1" dirty="0">
                <a:latin typeface="Arial"/>
                <a:cs typeface="Arial"/>
              </a:rPr>
              <a:t>Counter</a:t>
            </a:r>
            <a:r>
              <a:rPr sz="1600" b="1" spc="-7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Service</a:t>
            </a:r>
            <a:r>
              <a:rPr sz="1600" b="1" spc="-6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Restaurant</a:t>
            </a:r>
            <a:endParaRPr sz="1600">
              <a:latin typeface="Arial"/>
              <a:cs typeface="Arial"/>
            </a:endParaRPr>
          </a:p>
          <a:p>
            <a:pPr marL="387985" marR="106680" indent="-287020">
              <a:lnSpc>
                <a:spcPct val="100000"/>
              </a:lnSpc>
              <a:spcBef>
                <a:spcPts val="1010"/>
              </a:spcBef>
              <a:buChar char="•"/>
              <a:tabLst>
                <a:tab pos="387985" algn="l"/>
                <a:tab pos="388620" algn="l"/>
              </a:tabLst>
            </a:pPr>
            <a:r>
              <a:rPr sz="1600" dirty="0">
                <a:latin typeface="Arial"/>
                <a:cs typeface="Arial"/>
              </a:rPr>
              <a:t>$54.95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1</a:t>
            </a:r>
            <a:r>
              <a:rPr sz="1575" baseline="26455" dirty="0">
                <a:latin typeface="Arial"/>
                <a:cs typeface="Arial"/>
              </a:rPr>
              <a:t>st</a:t>
            </a:r>
            <a:r>
              <a:rPr sz="1575" spc="179" baseline="264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device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$14.95 </a:t>
            </a:r>
            <a:r>
              <a:rPr sz="1600" dirty="0">
                <a:latin typeface="Arial"/>
                <a:cs typeface="Arial"/>
              </a:rPr>
              <a:t>per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additional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device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month</a:t>
            </a:r>
            <a:endParaRPr sz="1600">
              <a:latin typeface="Arial"/>
              <a:cs typeface="Arial"/>
            </a:endParaRPr>
          </a:p>
          <a:p>
            <a:pPr marL="100965">
              <a:lnSpc>
                <a:spcPct val="100000"/>
              </a:lnSpc>
              <a:spcBef>
                <a:spcPts val="994"/>
              </a:spcBef>
            </a:pPr>
            <a:r>
              <a:rPr sz="1600" b="1" spc="-20" dirty="0">
                <a:latin typeface="Arial"/>
                <a:cs typeface="Arial"/>
              </a:rPr>
              <a:t>Table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Service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Restaurant</a:t>
            </a:r>
            <a:endParaRPr sz="1600">
              <a:latin typeface="Arial"/>
              <a:cs typeface="Arial"/>
            </a:endParaRPr>
          </a:p>
          <a:p>
            <a:pPr marL="387985" marR="106680" indent="-287020">
              <a:lnSpc>
                <a:spcPct val="100000"/>
              </a:lnSpc>
              <a:spcBef>
                <a:spcPts val="994"/>
              </a:spcBef>
              <a:buChar char="•"/>
              <a:tabLst>
                <a:tab pos="387985" algn="l"/>
                <a:tab pos="388620" algn="l"/>
              </a:tabLst>
            </a:pPr>
            <a:r>
              <a:rPr sz="1600" dirty="0">
                <a:latin typeface="Arial"/>
                <a:cs typeface="Arial"/>
              </a:rPr>
              <a:t>$84.95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1</a:t>
            </a:r>
            <a:r>
              <a:rPr sz="1575" baseline="26455" dirty="0">
                <a:latin typeface="Arial"/>
                <a:cs typeface="Arial"/>
              </a:rPr>
              <a:t>st</a:t>
            </a:r>
            <a:r>
              <a:rPr sz="1575" spc="179" baseline="264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device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$14.95 </a:t>
            </a:r>
            <a:r>
              <a:rPr sz="1600" dirty="0">
                <a:latin typeface="Arial"/>
                <a:cs typeface="Arial"/>
              </a:rPr>
              <a:t>per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additional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device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month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pc="-25" dirty="0"/>
              <a:t>20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5250" y="1338657"/>
            <a:ext cx="55702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6600"/>
                </a:solidFill>
                <a:latin typeface="Arial"/>
                <a:cs typeface="Arial"/>
              </a:rPr>
              <a:t>Will</a:t>
            </a:r>
            <a:r>
              <a:rPr sz="2400" b="1" spc="-5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6600"/>
                </a:solidFill>
                <a:latin typeface="Arial"/>
                <a:cs typeface="Arial"/>
              </a:rPr>
              <a:t>no</a:t>
            </a:r>
            <a:r>
              <a:rPr sz="2400" b="1" spc="-2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6600"/>
                </a:solidFill>
                <a:latin typeface="Arial"/>
                <a:cs typeface="Arial"/>
              </a:rPr>
              <a:t>longer</a:t>
            </a:r>
            <a:r>
              <a:rPr sz="2400" b="1" spc="-3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6600"/>
                </a:solidFill>
                <a:latin typeface="Arial"/>
                <a:cs typeface="Arial"/>
              </a:rPr>
              <a:t>be</a:t>
            </a:r>
            <a:r>
              <a:rPr sz="2400" b="1" spc="-1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6600"/>
                </a:solidFill>
                <a:latin typeface="Arial"/>
                <a:cs typeface="Arial"/>
              </a:rPr>
              <a:t>available</a:t>
            </a:r>
            <a:r>
              <a:rPr sz="2400" b="1" spc="-2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6600"/>
                </a:solidFill>
                <a:latin typeface="Arial"/>
                <a:cs typeface="Arial"/>
              </a:rPr>
              <a:t>on</a:t>
            </a:r>
            <a:r>
              <a:rPr sz="2400" b="1" spc="-2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6600"/>
                </a:solidFill>
                <a:latin typeface="Arial"/>
                <a:cs typeface="Arial"/>
              </a:rPr>
              <a:t>4/1/2024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90472" y="1898904"/>
            <a:ext cx="0" cy="3663950"/>
          </a:xfrm>
          <a:custGeom>
            <a:avLst/>
            <a:gdLst/>
            <a:ahLst/>
            <a:cxnLst/>
            <a:rect l="l" t="t" r="r" b="b"/>
            <a:pathLst>
              <a:path h="3663950">
                <a:moveTo>
                  <a:pt x="0" y="0"/>
                </a:moveTo>
                <a:lnTo>
                  <a:pt x="0" y="3663861"/>
                </a:lnTo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40814" y="976150"/>
            <a:ext cx="12528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pc="-10">
                <a:solidFill>
                  <a:srgbClr val="FF6600"/>
                </a:solidFill>
              </a:rPr>
              <a:t>Agenda</a:t>
            </a:r>
            <a:endParaRPr lang="en-US" spc="-10" dirty="0">
              <a:solidFill>
                <a:srgbClr val="FF66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93354" y="1800283"/>
            <a:ext cx="3778885" cy="370141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685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dirty="0">
                <a:latin typeface="Arial"/>
                <a:cs typeface="Arial"/>
              </a:rPr>
              <a:t>Overview</a:t>
            </a:r>
            <a:r>
              <a:rPr sz="1700" spc="-2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&amp;</a:t>
            </a:r>
            <a:r>
              <a:rPr sz="1700" spc="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Benefits</a:t>
            </a:r>
            <a:endParaRPr sz="17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0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dirty="0">
                <a:latin typeface="Arial"/>
                <a:cs typeface="Arial"/>
              </a:rPr>
              <a:t>Clover</a:t>
            </a:r>
            <a:r>
              <a:rPr sz="1700" spc="-2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Hardware</a:t>
            </a:r>
            <a:endParaRPr sz="17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dirty="0">
                <a:latin typeface="Arial"/>
                <a:cs typeface="Arial"/>
              </a:rPr>
              <a:t>Clover</a:t>
            </a:r>
            <a:r>
              <a:rPr sz="1700" spc="-25" dirty="0">
                <a:latin typeface="Arial"/>
                <a:cs typeface="Arial"/>
              </a:rPr>
              <a:t> </a:t>
            </a:r>
            <a:r>
              <a:rPr sz="1700" spc="-20" dirty="0">
                <a:latin typeface="Arial"/>
                <a:cs typeface="Arial"/>
              </a:rPr>
              <a:t>Care</a:t>
            </a:r>
            <a:endParaRPr sz="17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00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dirty="0">
                <a:latin typeface="Arial"/>
                <a:cs typeface="Arial"/>
              </a:rPr>
              <a:t>Clover</a:t>
            </a:r>
            <a:r>
              <a:rPr sz="1700" spc="-2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Security</a:t>
            </a:r>
            <a:endParaRPr sz="17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0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dirty="0">
                <a:latin typeface="Arial"/>
                <a:cs typeface="Arial"/>
              </a:rPr>
              <a:t>Clover</a:t>
            </a:r>
            <a:r>
              <a:rPr sz="1700" spc="-4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SaaS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(Software</a:t>
            </a:r>
            <a:r>
              <a:rPr sz="1700" spc="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as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</a:t>
            </a:r>
            <a:r>
              <a:rPr sz="1700" spc="-10" dirty="0">
                <a:latin typeface="Arial"/>
                <a:cs typeface="Arial"/>
              </a:rPr>
              <a:t> Service)</a:t>
            </a:r>
            <a:endParaRPr sz="17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0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dirty="0">
                <a:latin typeface="Arial"/>
                <a:cs typeface="Arial"/>
              </a:rPr>
              <a:t>Clover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spc="-30" dirty="0">
                <a:latin typeface="Arial"/>
                <a:cs typeface="Arial"/>
              </a:rPr>
              <a:t>Value</a:t>
            </a:r>
            <a:r>
              <a:rPr sz="1700" spc="-95" dirty="0">
                <a:latin typeface="Arial"/>
                <a:cs typeface="Arial"/>
              </a:rPr>
              <a:t> </a:t>
            </a:r>
            <a:r>
              <a:rPr sz="1700" spc="-25" dirty="0">
                <a:latin typeface="Arial"/>
                <a:cs typeface="Arial"/>
              </a:rPr>
              <a:t>Add</a:t>
            </a:r>
            <a:endParaRPr sz="17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00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spc="-10" dirty="0">
                <a:latin typeface="Arial"/>
                <a:cs typeface="Arial"/>
              </a:rPr>
              <a:t>Clover</a:t>
            </a:r>
            <a:r>
              <a:rPr sz="1700" spc="-10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App</a:t>
            </a:r>
            <a:r>
              <a:rPr sz="1700" spc="3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Market</a:t>
            </a:r>
            <a:endParaRPr sz="17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dirty="0">
                <a:latin typeface="Arial"/>
                <a:cs typeface="Arial"/>
              </a:rPr>
              <a:t>Clover</a:t>
            </a:r>
            <a:r>
              <a:rPr sz="1700" spc="-2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Placement</a:t>
            </a:r>
            <a:endParaRPr sz="17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90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spc="-10" dirty="0">
                <a:latin typeface="Arial"/>
                <a:cs typeface="Arial"/>
              </a:rPr>
              <a:t>Resources</a:t>
            </a:r>
            <a:endParaRPr sz="17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00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dirty="0">
                <a:latin typeface="Arial"/>
                <a:cs typeface="Arial"/>
              </a:rPr>
              <a:t>Demo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Device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Program</a:t>
            </a:r>
            <a:endParaRPr sz="17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85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spc="-10" dirty="0">
                <a:latin typeface="Arial"/>
                <a:cs typeface="Arial"/>
              </a:rPr>
              <a:t>Accessories</a:t>
            </a:r>
            <a:endParaRPr sz="17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34200" y="4267200"/>
            <a:ext cx="4177283" cy="160020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lang="en-US" spc="-25" smtClean="0"/>
              <a:t>2</a:t>
            </a:fld>
            <a:endParaRPr lang="en-US" spc="-25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8863A3-E022-89D1-E0AF-F1991FB7FC0E}"/>
              </a:ext>
            </a:extLst>
          </p:cNvPr>
          <p:cNvSpPr/>
          <p:nvPr/>
        </p:nvSpPr>
        <p:spPr>
          <a:xfrm>
            <a:off x="0" y="5646833"/>
            <a:ext cx="7569200" cy="12111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078917-75F0-18D2-F7A4-6F1A4AA15C38}"/>
              </a:ext>
            </a:extLst>
          </p:cNvPr>
          <p:cNvSpPr txBox="1"/>
          <p:nvPr/>
        </p:nvSpPr>
        <p:spPr>
          <a:xfrm>
            <a:off x="142200" y="5775364"/>
            <a:ext cx="449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Enter Name</a:t>
            </a:r>
            <a:br>
              <a:rPr lang="en-US" sz="1400" dirty="0"/>
            </a:br>
            <a:r>
              <a:rPr lang="en-US" sz="1400" dirty="0"/>
              <a:t>Phone</a:t>
            </a:r>
            <a:br>
              <a:rPr lang="en-US" sz="1400" dirty="0"/>
            </a:br>
            <a:r>
              <a:rPr lang="en-US" sz="1400" dirty="0"/>
              <a:t>Email</a:t>
            </a:r>
            <a:br>
              <a:rPr lang="en-US" sz="1400" dirty="0"/>
            </a:br>
            <a:r>
              <a:rPr lang="en-US" sz="1400" dirty="0"/>
              <a:t>Company Name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FF08FD-7949-20E8-46DF-4AF1ECE3394A}"/>
              </a:ext>
            </a:extLst>
          </p:cNvPr>
          <p:cNvSpPr txBox="1"/>
          <p:nvPr/>
        </p:nvSpPr>
        <p:spPr>
          <a:xfrm>
            <a:off x="2390902" y="5943440"/>
            <a:ext cx="1162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Your Logo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29284"/>
            <a:ext cx="12192000" cy="5195570"/>
            <a:chOff x="0" y="1129284"/>
            <a:chExt cx="12192000" cy="51955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29284"/>
              <a:ext cx="12192000" cy="51953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96823" y="1985772"/>
              <a:ext cx="3435350" cy="698500"/>
            </a:xfrm>
            <a:custGeom>
              <a:avLst/>
              <a:gdLst/>
              <a:ahLst/>
              <a:cxnLst/>
              <a:rect l="l" t="t" r="r" b="b"/>
              <a:pathLst>
                <a:path w="3435350" h="698500">
                  <a:moveTo>
                    <a:pt x="3435096" y="0"/>
                  </a:moveTo>
                  <a:lnTo>
                    <a:pt x="0" y="0"/>
                  </a:lnTo>
                  <a:lnTo>
                    <a:pt x="0" y="697991"/>
                  </a:lnTo>
                  <a:lnTo>
                    <a:pt x="3435096" y="697991"/>
                  </a:lnTo>
                  <a:lnTo>
                    <a:pt x="3435096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65" dirty="0"/>
              <a:t> </a:t>
            </a:r>
            <a:r>
              <a:rPr dirty="0"/>
              <a:t>Merchant</a:t>
            </a:r>
            <a:r>
              <a:rPr spc="-70" dirty="0"/>
              <a:t> </a:t>
            </a:r>
            <a:r>
              <a:rPr dirty="0"/>
              <a:t>Platform</a:t>
            </a:r>
            <a:r>
              <a:rPr spc="-65" dirty="0"/>
              <a:t> </a:t>
            </a:r>
            <a:r>
              <a:rPr dirty="0"/>
              <a:t>SaaS</a:t>
            </a:r>
            <a:r>
              <a:rPr spc="-80" dirty="0"/>
              <a:t> </a:t>
            </a:r>
            <a:r>
              <a:rPr dirty="0"/>
              <a:t>Plans</a:t>
            </a:r>
            <a:r>
              <a:rPr spc="-70" dirty="0"/>
              <a:t> </a:t>
            </a:r>
            <a:r>
              <a:rPr dirty="0"/>
              <a:t>(2021</a:t>
            </a:r>
            <a:r>
              <a:rPr spc="-60" dirty="0"/>
              <a:t> </a:t>
            </a:r>
            <a:r>
              <a:rPr dirty="0"/>
              <a:t>Plan</a:t>
            </a:r>
            <a:r>
              <a:rPr spc="-70" dirty="0"/>
              <a:t> </a:t>
            </a:r>
            <a:r>
              <a:rPr spc="-10" dirty="0"/>
              <a:t>Group)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96823" y="2179274"/>
            <a:ext cx="3435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Clover for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Healthcare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6823" y="2695955"/>
            <a:ext cx="3435350" cy="3217545"/>
          </a:xfrm>
          <a:custGeom>
            <a:avLst/>
            <a:gdLst/>
            <a:ahLst/>
            <a:cxnLst/>
            <a:rect l="l" t="t" r="r" b="b"/>
            <a:pathLst>
              <a:path w="3435350" h="3217545">
                <a:moveTo>
                  <a:pt x="3435096" y="0"/>
                </a:moveTo>
                <a:lnTo>
                  <a:pt x="0" y="0"/>
                </a:lnTo>
                <a:lnTo>
                  <a:pt x="0" y="3217164"/>
                </a:lnTo>
                <a:lnTo>
                  <a:pt x="3435096" y="3217164"/>
                </a:lnTo>
                <a:lnTo>
                  <a:pt x="34350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12787" y="2951099"/>
            <a:ext cx="2927350" cy="2414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5080" indent="-183515">
              <a:lnSpc>
                <a:spcPct val="100000"/>
              </a:lnSpc>
              <a:spcBef>
                <a:spcPts val="105"/>
              </a:spcBef>
              <a:buChar char="•"/>
              <a:tabLst>
                <a:tab pos="196215" algn="l"/>
              </a:tabLst>
            </a:pPr>
            <a:r>
              <a:rPr sz="1400" dirty="0">
                <a:latin typeface="Arial"/>
                <a:cs typeface="Arial"/>
              </a:rPr>
              <a:t>Offers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basic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payment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acceptance </a:t>
            </a:r>
            <a:r>
              <a:rPr sz="1400" dirty="0">
                <a:latin typeface="Arial"/>
                <a:cs typeface="Arial"/>
              </a:rPr>
              <a:t>functionality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healthcare </a:t>
            </a:r>
            <a:r>
              <a:rPr sz="1400" dirty="0">
                <a:latin typeface="Arial"/>
                <a:cs typeface="Arial"/>
              </a:rPr>
              <a:t>merchants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that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removes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PHI </a:t>
            </a:r>
            <a:r>
              <a:rPr sz="1400" dirty="0">
                <a:latin typeface="Arial"/>
                <a:cs typeface="Arial"/>
              </a:rPr>
              <a:t>(protected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health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information)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from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experience.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These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merchants </a:t>
            </a:r>
            <a:r>
              <a:rPr sz="1400" dirty="0">
                <a:latin typeface="Arial"/>
                <a:cs typeface="Arial"/>
              </a:rPr>
              <a:t>must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comply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with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HIPAA.</a:t>
            </a:r>
            <a:endParaRPr sz="1400">
              <a:latin typeface="Arial"/>
              <a:cs typeface="Arial"/>
            </a:endParaRPr>
          </a:p>
          <a:p>
            <a:pPr marL="195580" marR="34290" indent="-183515">
              <a:lnSpc>
                <a:spcPct val="100000"/>
              </a:lnSpc>
              <a:spcBef>
                <a:spcPts val="1010"/>
              </a:spcBef>
              <a:buChar char="•"/>
              <a:tabLst>
                <a:tab pos="196215" algn="l"/>
              </a:tabLst>
            </a:pPr>
            <a:r>
              <a:rPr sz="1400" dirty="0">
                <a:latin typeface="Arial"/>
                <a:cs typeface="Arial"/>
              </a:rPr>
              <a:t>Available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Clover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Mini,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Flex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Go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only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that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reside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</a:t>
            </a:r>
            <a:r>
              <a:rPr sz="1400" spc="-10" dirty="0">
                <a:latin typeface="Arial"/>
                <a:cs typeface="Arial"/>
              </a:rPr>
              <a:t> specific </a:t>
            </a:r>
            <a:r>
              <a:rPr sz="1400" spc="-20" dirty="0">
                <a:latin typeface="Arial"/>
                <a:cs typeface="Arial"/>
              </a:rPr>
              <a:t>MCCs</a:t>
            </a:r>
            <a:endParaRPr sz="1400">
              <a:latin typeface="Arial"/>
              <a:cs typeface="Arial"/>
            </a:endParaRPr>
          </a:p>
          <a:p>
            <a:pPr marL="195580" indent="-183515">
              <a:lnSpc>
                <a:spcPct val="100000"/>
              </a:lnSpc>
              <a:spcBef>
                <a:spcPts val="994"/>
              </a:spcBef>
              <a:buChar char="•"/>
              <a:tabLst>
                <a:tab pos="196215" algn="l"/>
              </a:tabLst>
            </a:pPr>
            <a:r>
              <a:rPr sz="1400" dirty="0">
                <a:latin typeface="Arial"/>
                <a:cs typeface="Arial"/>
              </a:rPr>
              <a:t>$0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per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device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month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89120" y="1985772"/>
            <a:ext cx="3435350" cy="698500"/>
          </a:xfrm>
          <a:custGeom>
            <a:avLst/>
            <a:gdLst/>
            <a:ahLst/>
            <a:cxnLst/>
            <a:rect l="l" t="t" r="r" b="b"/>
            <a:pathLst>
              <a:path w="3435350" h="698500">
                <a:moveTo>
                  <a:pt x="3435096" y="0"/>
                </a:moveTo>
                <a:lnTo>
                  <a:pt x="0" y="0"/>
                </a:lnTo>
                <a:lnTo>
                  <a:pt x="0" y="697991"/>
                </a:lnTo>
                <a:lnTo>
                  <a:pt x="3435096" y="697991"/>
                </a:lnTo>
                <a:lnTo>
                  <a:pt x="3435096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389120" y="2179274"/>
            <a:ext cx="3435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Payments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89120" y="2695955"/>
            <a:ext cx="3435350" cy="3217545"/>
          </a:xfrm>
          <a:custGeom>
            <a:avLst/>
            <a:gdLst/>
            <a:ahLst/>
            <a:cxnLst/>
            <a:rect l="l" t="t" r="r" b="b"/>
            <a:pathLst>
              <a:path w="3435350" h="3217545">
                <a:moveTo>
                  <a:pt x="3435096" y="0"/>
                </a:moveTo>
                <a:lnTo>
                  <a:pt x="0" y="0"/>
                </a:lnTo>
                <a:lnTo>
                  <a:pt x="0" y="3217164"/>
                </a:lnTo>
                <a:lnTo>
                  <a:pt x="3435096" y="3217164"/>
                </a:lnTo>
                <a:lnTo>
                  <a:pt x="34350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605337" y="2951099"/>
            <a:ext cx="2898140" cy="1988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15240" indent="-183515">
              <a:lnSpc>
                <a:spcPct val="100000"/>
              </a:lnSpc>
              <a:spcBef>
                <a:spcPts val="105"/>
              </a:spcBef>
              <a:buChar char="•"/>
              <a:tabLst>
                <a:tab pos="196215" algn="l"/>
              </a:tabLst>
            </a:pPr>
            <a:r>
              <a:rPr sz="1400" spc="-10" dirty="0">
                <a:latin typeface="Arial"/>
                <a:cs typeface="Arial"/>
              </a:rPr>
              <a:t>New,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simple,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flexible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service </a:t>
            </a:r>
            <a:r>
              <a:rPr sz="1400" dirty="0">
                <a:latin typeface="Arial"/>
                <a:cs typeface="Arial"/>
              </a:rPr>
              <a:t>plan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merchants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who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only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need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accept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track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payments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with </a:t>
            </a:r>
            <a:r>
              <a:rPr sz="1400" dirty="0">
                <a:latin typeface="Arial"/>
                <a:cs typeface="Arial"/>
              </a:rPr>
              <a:t>or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without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Clover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POS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device</a:t>
            </a:r>
            <a:endParaRPr sz="1400">
              <a:latin typeface="Arial"/>
              <a:cs typeface="Arial"/>
            </a:endParaRPr>
          </a:p>
          <a:p>
            <a:pPr marL="195580" marR="5080" indent="-183515">
              <a:lnSpc>
                <a:spcPct val="100000"/>
              </a:lnSpc>
              <a:spcBef>
                <a:spcPts val="1010"/>
              </a:spcBef>
              <a:buChar char="•"/>
              <a:tabLst>
                <a:tab pos="196215" algn="l"/>
              </a:tabLst>
            </a:pPr>
            <a:r>
              <a:rPr sz="1400" dirty="0">
                <a:latin typeface="Arial"/>
                <a:cs typeface="Arial"/>
              </a:rPr>
              <a:t>Available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Clover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Mini,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Flex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Go,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no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hardware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all</a:t>
            </a:r>
            <a:endParaRPr sz="1400">
              <a:latin typeface="Arial"/>
              <a:cs typeface="Arial"/>
            </a:endParaRPr>
          </a:p>
          <a:p>
            <a:pPr marL="195580" marR="497205" indent="-183515">
              <a:lnSpc>
                <a:spcPct val="100000"/>
              </a:lnSpc>
              <a:spcBef>
                <a:spcPts val="994"/>
              </a:spcBef>
              <a:buChar char="•"/>
              <a:tabLst>
                <a:tab pos="196215" algn="l"/>
              </a:tabLst>
            </a:pPr>
            <a:r>
              <a:rPr sz="1400" dirty="0">
                <a:latin typeface="Arial"/>
                <a:cs typeface="Arial"/>
              </a:rPr>
              <a:t>$0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1st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device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$7.95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per </a:t>
            </a:r>
            <a:r>
              <a:rPr sz="1400" dirty="0">
                <a:latin typeface="Arial"/>
                <a:cs typeface="Arial"/>
              </a:rPr>
              <a:t>additional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device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month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290559" y="1985772"/>
            <a:ext cx="3435350" cy="698500"/>
          </a:xfrm>
          <a:custGeom>
            <a:avLst/>
            <a:gdLst/>
            <a:ahLst/>
            <a:cxnLst/>
            <a:rect l="l" t="t" r="r" b="b"/>
            <a:pathLst>
              <a:path w="3435350" h="698500">
                <a:moveTo>
                  <a:pt x="3435096" y="0"/>
                </a:moveTo>
                <a:lnTo>
                  <a:pt x="0" y="0"/>
                </a:lnTo>
                <a:lnTo>
                  <a:pt x="0" y="697991"/>
                </a:lnTo>
                <a:lnTo>
                  <a:pt x="3435096" y="697991"/>
                </a:lnTo>
                <a:lnTo>
                  <a:pt x="3435096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290559" y="2179274"/>
            <a:ext cx="3435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Essentials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292083" y="2695955"/>
            <a:ext cx="3434079" cy="3217545"/>
          </a:xfrm>
          <a:custGeom>
            <a:avLst/>
            <a:gdLst/>
            <a:ahLst/>
            <a:cxnLst/>
            <a:rect l="l" t="t" r="r" b="b"/>
            <a:pathLst>
              <a:path w="3434079" h="3217545">
                <a:moveTo>
                  <a:pt x="3433572" y="0"/>
                </a:moveTo>
                <a:lnTo>
                  <a:pt x="0" y="0"/>
                </a:lnTo>
                <a:lnTo>
                  <a:pt x="0" y="3217164"/>
                </a:lnTo>
                <a:lnTo>
                  <a:pt x="3433572" y="3217164"/>
                </a:lnTo>
                <a:lnTo>
                  <a:pt x="34335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507414" y="2951099"/>
            <a:ext cx="2981325" cy="2628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5580" marR="5080" indent="-183515">
              <a:lnSpc>
                <a:spcPct val="100000"/>
              </a:lnSpc>
              <a:spcBef>
                <a:spcPts val="105"/>
              </a:spcBef>
              <a:buChar char="•"/>
              <a:tabLst>
                <a:tab pos="196215" algn="l"/>
              </a:tabLst>
            </a:pPr>
            <a:r>
              <a:rPr sz="1400" dirty="0">
                <a:latin typeface="Arial"/>
                <a:cs typeface="Arial"/>
              </a:rPr>
              <a:t>A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new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SaaS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plan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which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includes </a:t>
            </a:r>
            <a:r>
              <a:rPr sz="1400" dirty="0">
                <a:latin typeface="Arial"/>
                <a:cs typeface="Arial"/>
              </a:rPr>
              <a:t>features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of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Clover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Payments,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plus </a:t>
            </a:r>
            <a:r>
              <a:rPr sz="1400" dirty="0">
                <a:latin typeface="Arial"/>
                <a:cs typeface="Arial"/>
              </a:rPr>
              <a:t>business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management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functionality </a:t>
            </a:r>
            <a:r>
              <a:rPr sz="1400" dirty="0">
                <a:latin typeface="Arial"/>
                <a:cs typeface="Arial"/>
              </a:rPr>
              <a:t>such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order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management, </a:t>
            </a:r>
            <a:r>
              <a:rPr sz="1400" dirty="0">
                <a:latin typeface="Arial"/>
                <a:cs typeface="Arial"/>
              </a:rPr>
              <a:t>inventory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management,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employee management,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 </a:t>
            </a:r>
            <a:r>
              <a:rPr sz="1400" spc="-10" dirty="0">
                <a:latin typeface="Arial"/>
                <a:cs typeface="Arial"/>
              </a:rPr>
              <a:t>customer management</a:t>
            </a:r>
            <a:endParaRPr sz="1400">
              <a:latin typeface="Arial"/>
              <a:cs typeface="Arial"/>
            </a:endParaRPr>
          </a:p>
          <a:p>
            <a:pPr marL="195580" marR="88265" indent="-183515">
              <a:lnSpc>
                <a:spcPct val="100000"/>
              </a:lnSpc>
              <a:spcBef>
                <a:spcPts val="1010"/>
              </a:spcBef>
              <a:buChar char="•"/>
              <a:tabLst>
                <a:tab pos="196215" algn="l"/>
              </a:tabLst>
            </a:pPr>
            <a:r>
              <a:rPr sz="1400" dirty="0">
                <a:latin typeface="Arial"/>
                <a:cs typeface="Arial"/>
              </a:rPr>
              <a:t>Available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Clover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Mini,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Flex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Go,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no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hardware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all</a:t>
            </a:r>
            <a:endParaRPr sz="1400">
              <a:latin typeface="Arial"/>
              <a:cs typeface="Arial"/>
            </a:endParaRPr>
          </a:p>
          <a:p>
            <a:pPr marL="195580" marR="235585" indent="-183515">
              <a:lnSpc>
                <a:spcPct val="100000"/>
              </a:lnSpc>
              <a:spcBef>
                <a:spcPts val="994"/>
              </a:spcBef>
              <a:buChar char="•"/>
              <a:tabLst>
                <a:tab pos="196215" algn="l"/>
              </a:tabLst>
            </a:pPr>
            <a:r>
              <a:rPr sz="1400" dirty="0">
                <a:latin typeface="Arial"/>
                <a:cs typeface="Arial"/>
              </a:rPr>
              <a:t>$14.95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1st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device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$7.95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per </a:t>
            </a:r>
            <a:r>
              <a:rPr sz="1400" dirty="0">
                <a:latin typeface="Arial"/>
                <a:cs typeface="Arial"/>
              </a:rPr>
              <a:t>additional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device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month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pc="-25" dirty="0"/>
              <a:t>21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5250" y="1338657"/>
            <a:ext cx="20453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6600"/>
                </a:solidFill>
                <a:latin typeface="Arial"/>
                <a:cs typeface="Arial"/>
              </a:rPr>
              <a:t>Available</a:t>
            </a:r>
            <a:r>
              <a:rPr sz="2400" b="1" spc="-114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FF6600"/>
                </a:solidFill>
                <a:latin typeface="Arial"/>
                <a:cs typeface="Arial"/>
              </a:rPr>
              <a:t>now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29284"/>
            <a:ext cx="12192000" cy="5195570"/>
            <a:chOff x="0" y="1129284"/>
            <a:chExt cx="12192000" cy="51955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29284"/>
              <a:ext cx="12192000" cy="51953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96823" y="1985772"/>
              <a:ext cx="3435350" cy="698500"/>
            </a:xfrm>
            <a:custGeom>
              <a:avLst/>
              <a:gdLst/>
              <a:ahLst/>
              <a:cxnLst/>
              <a:rect l="l" t="t" r="r" b="b"/>
              <a:pathLst>
                <a:path w="3435350" h="698500">
                  <a:moveTo>
                    <a:pt x="3435096" y="0"/>
                  </a:moveTo>
                  <a:lnTo>
                    <a:pt x="0" y="0"/>
                  </a:lnTo>
                  <a:lnTo>
                    <a:pt x="0" y="697991"/>
                  </a:lnTo>
                  <a:lnTo>
                    <a:pt x="3435096" y="697991"/>
                  </a:lnTo>
                  <a:lnTo>
                    <a:pt x="3435096" y="0"/>
                  </a:lnTo>
                  <a:close/>
                </a:path>
              </a:pathLst>
            </a:custGeom>
            <a:solidFill>
              <a:srgbClr val="669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65" dirty="0"/>
              <a:t> </a:t>
            </a:r>
            <a:r>
              <a:rPr dirty="0"/>
              <a:t>Merchant</a:t>
            </a:r>
            <a:r>
              <a:rPr spc="-70" dirty="0"/>
              <a:t> </a:t>
            </a:r>
            <a:r>
              <a:rPr dirty="0"/>
              <a:t>Platform</a:t>
            </a:r>
            <a:r>
              <a:rPr spc="-65" dirty="0"/>
              <a:t> </a:t>
            </a:r>
            <a:r>
              <a:rPr dirty="0"/>
              <a:t>SaaS</a:t>
            </a:r>
            <a:r>
              <a:rPr spc="-80" dirty="0"/>
              <a:t> </a:t>
            </a:r>
            <a:r>
              <a:rPr dirty="0"/>
              <a:t>Plans</a:t>
            </a:r>
            <a:r>
              <a:rPr spc="-70" dirty="0"/>
              <a:t> </a:t>
            </a:r>
            <a:r>
              <a:rPr dirty="0"/>
              <a:t>(2021</a:t>
            </a:r>
            <a:r>
              <a:rPr spc="-60" dirty="0"/>
              <a:t> </a:t>
            </a:r>
            <a:r>
              <a:rPr dirty="0"/>
              <a:t>Plan</a:t>
            </a:r>
            <a:r>
              <a:rPr spc="-70" dirty="0"/>
              <a:t> </a:t>
            </a:r>
            <a:r>
              <a:rPr spc="-10" dirty="0"/>
              <a:t>Group)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96823" y="2179274"/>
            <a:ext cx="3435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Register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6823" y="2695955"/>
            <a:ext cx="3435350" cy="3528060"/>
          </a:xfrm>
          <a:custGeom>
            <a:avLst/>
            <a:gdLst/>
            <a:ahLst/>
            <a:cxnLst/>
            <a:rect l="l" t="t" r="r" b="b"/>
            <a:pathLst>
              <a:path w="3435350" h="3528060">
                <a:moveTo>
                  <a:pt x="3435096" y="0"/>
                </a:moveTo>
                <a:lnTo>
                  <a:pt x="0" y="0"/>
                </a:lnTo>
                <a:lnTo>
                  <a:pt x="0" y="3528060"/>
                </a:lnTo>
                <a:lnTo>
                  <a:pt x="3435096" y="3528060"/>
                </a:lnTo>
                <a:lnTo>
                  <a:pt x="34350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49287" y="2951099"/>
            <a:ext cx="3102610" cy="3181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9079" marR="81280" indent="-183515">
              <a:lnSpc>
                <a:spcPct val="100000"/>
              </a:lnSpc>
              <a:spcBef>
                <a:spcPts val="105"/>
              </a:spcBef>
              <a:buChar char="•"/>
              <a:tabLst>
                <a:tab pos="259715" algn="l"/>
              </a:tabLst>
            </a:pPr>
            <a:r>
              <a:rPr sz="1400" dirty="0">
                <a:latin typeface="Arial"/>
                <a:cs typeface="Arial"/>
              </a:rPr>
              <a:t>Provides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core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POS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functionality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for </a:t>
            </a:r>
            <a:r>
              <a:rPr sz="1400" dirty="0">
                <a:latin typeface="Arial"/>
                <a:cs typeface="Arial"/>
              </a:rPr>
              <a:t>various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verticals,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including </a:t>
            </a:r>
            <a:r>
              <a:rPr sz="1400" dirty="0">
                <a:latin typeface="Arial"/>
                <a:cs typeface="Arial"/>
              </a:rPr>
              <a:t>enhanced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inventory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order </a:t>
            </a:r>
            <a:r>
              <a:rPr sz="1400" spc="-10" dirty="0">
                <a:latin typeface="Arial"/>
                <a:cs typeface="Arial"/>
              </a:rPr>
              <a:t>management,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support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item </a:t>
            </a:r>
            <a:r>
              <a:rPr sz="1400" dirty="0">
                <a:latin typeface="Arial"/>
                <a:cs typeface="Arial"/>
              </a:rPr>
              <a:t>variants,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weight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scale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support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other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business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management functionality.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Full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access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25" dirty="0">
                <a:latin typeface="Arial"/>
                <a:cs typeface="Arial"/>
              </a:rPr>
              <a:t> the </a:t>
            </a:r>
            <a:r>
              <a:rPr sz="1400" spc="-10" dirty="0">
                <a:latin typeface="Arial"/>
                <a:cs typeface="Arial"/>
              </a:rPr>
              <a:t>Clover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App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Market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included.</a:t>
            </a:r>
            <a:endParaRPr sz="1400">
              <a:latin typeface="Arial"/>
              <a:cs typeface="Arial"/>
            </a:endParaRPr>
          </a:p>
          <a:p>
            <a:pPr marL="259079" marR="443230" indent="-183515">
              <a:lnSpc>
                <a:spcPct val="100000"/>
              </a:lnSpc>
              <a:spcBef>
                <a:spcPts val="1010"/>
              </a:spcBef>
              <a:buChar char="•"/>
              <a:tabLst>
                <a:tab pos="259715" algn="l"/>
              </a:tabLst>
            </a:pPr>
            <a:r>
              <a:rPr sz="1400" dirty="0">
                <a:latin typeface="Arial"/>
                <a:cs typeface="Arial"/>
              </a:rPr>
              <a:t>Available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Clover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Mini,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Flex, </a:t>
            </a:r>
            <a:r>
              <a:rPr sz="1400" dirty="0">
                <a:latin typeface="Arial"/>
                <a:cs typeface="Arial"/>
              </a:rPr>
              <a:t>Station,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Go</a:t>
            </a:r>
            <a:endParaRPr sz="1400">
              <a:latin typeface="Arial"/>
              <a:cs typeface="Arial"/>
            </a:endParaRPr>
          </a:p>
          <a:p>
            <a:pPr marL="259079" marR="241300" indent="-183515">
              <a:lnSpc>
                <a:spcPct val="100000"/>
              </a:lnSpc>
              <a:spcBef>
                <a:spcPts val="994"/>
              </a:spcBef>
              <a:buChar char="•"/>
              <a:tabLst>
                <a:tab pos="259715" algn="l"/>
              </a:tabLst>
            </a:pPr>
            <a:r>
              <a:rPr sz="1400" dirty="0">
                <a:latin typeface="Arial"/>
                <a:cs typeface="Arial"/>
              </a:rPr>
              <a:t>$49.95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1</a:t>
            </a:r>
            <a:r>
              <a:rPr sz="1350" baseline="27777" dirty="0">
                <a:latin typeface="Arial"/>
                <a:cs typeface="Arial"/>
              </a:rPr>
              <a:t>st</a:t>
            </a:r>
            <a:r>
              <a:rPr sz="1350" spc="179" baseline="27777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device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$14.95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per </a:t>
            </a:r>
            <a:r>
              <a:rPr sz="1400" dirty="0">
                <a:latin typeface="Arial"/>
                <a:cs typeface="Arial"/>
              </a:rPr>
              <a:t>additional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device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month</a:t>
            </a:r>
            <a:endParaRPr sz="1400">
              <a:latin typeface="Arial"/>
              <a:cs typeface="Arial"/>
            </a:endParaRPr>
          </a:p>
          <a:p>
            <a:pPr marL="259079" indent="-183515">
              <a:lnSpc>
                <a:spcPct val="100000"/>
              </a:lnSpc>
              <a:spcBef>
                <a:spcPts val="995"/>
              </a:spcBef>
              <a:buChar char="•"/>
              <a:tabLst>
                <a:tab pos="259715" algn="l"/>
              </a:tabLst>
            </a:pPr>
            <a:r>
              <a:rPr sz="1400" dirty="0">
                <a:latin typeface="Arial"/>
                <a:cs typeface="Arial"/>
              </a:rPr>
              <a:t>Clover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KDS: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$25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device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month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89120" y="1985772"/>
            <a:ext cx="3435350" cy="698500"/>
          </a:xfrm>
          <a:custGeom>
            <a:avLst/>
            <a:gdLst/>
            <a:ahLst/>
            <a:cxnLst/>
            <a:rect l="l" t="t" r="r" b="b"/>
            <a:pathLst>
              <a:path w="3435350" h="698500">
                <a:moveTo>
                  <a:pt x="3435096" y="0"/>
                </a:moveTo>
                <a:lnTo>
                  <a:pt x="0" y="0"/>
                </a:lnTo>
                <a:lnTo>
                  <a:pt x="0" y="697991"/>
                </a:lnTo>
                <a:lnTo>
                  <a:pt x="3435096" y="697991"/>
                </a:lnTo>
                <a:lnTo>
                  <a:pt x="3435096" y="0"/>
                </a:lnTo>
                <a:close/>
              </a:path>
            </a:pathLst>
          </a:custGeom>
          <a:solidFill>
            <a:srgbClr val="66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389120" y="2179274"/>
            <a:ext cx="3435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Counter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Service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Restaurant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89120" y="2695955"/>
            <a:ext cx="3435350" cy="3528060"/>
          </a:xfrm>
          <a:custGeom>
            <a:avLst/>
            <a:gdLst/>
            <a:ahLst/>
            <a:cxnLst/>
            <a:rect l="l" t="t" r="r" b="b"/>
            <a:pathLst>
              <a:path w="3435350" h="3528060">
                <a:moveTo>
                  <a:pt x="3435096" y="0"/>
                </a:moveTo>
                <a:lnTo>
                  <a:pt x="0" y="0"/>
                </a:lnTo>
                <a:lnTo>
                  <a:pt x="0" y="3528060"/>
                </a:lnTo>
                <a:lnTo>
                  <a:pt x="3435096" y="3528060"/>
                </a:lnTo>
                <a:lnTo>
                  <a:pt x="34350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541837" y="2951099"/>
            <a:ext cx="3130550" cy="3181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9079" marR="81280" indent="-183515">
              <a:lnSpc>
                <a:spcPct val="100000"/>
              </a:lnSpc>
              <a:spcBef>
                <a:spcPts val="105"/>
              </a:spcBef>
              <a:buChar char="•"/>
              <a:tabLst>
                <a:tab pos="259715" algn="l"/>
              </a:tabLst>
            </a:pPr>
            <a:r>
              <a:rPr sz="1400" spc="-10" dirty="0">
                <a:latin typeface="Arial"/>
                <a:cs typeface="Arial"/>
              </a:rPr>
              <a:t>Vertical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based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software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designed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pay-</a:t>
            </a:r>
            <a:r>
              <a:rPr sz="1400" dirty="0">
                <a:latin typeface="Arial"/>
                <a:cs typeface="Arial"/>
              </a:rPr>
              <a:t>at-counter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establishments. </a:t>
            </a:r>
            <a:r>
              <a:rPr sz="1400" dirty="0">
                <a:latin typeface="Arial"/>
                <a:cs typeface="Arial"/>
              </a:rPr>
              <a:t>Includes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all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features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of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Register </a:t>
            </a:r>
            <a:r>
              <a:rPr sz="1400" dirty="0">
                <a:latin typeface="Arial"/>
                <a:cs typeface="Arial"/>
              </a:rPr>
              <a:t>plan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(minus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support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item </a:t>
            </a:r>
            <a:r>
              <a:rPr sz="1400" dirty="0">
                <a:latin typeface="Arial"/>
                <a:cs typeface="Arial"/>
              </a:rPr>
              <a:t>variants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+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exchanging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items)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plus </a:t>
            </a:r>
            <a:r>
              <a:rPr sz="1400" dirty="0">
                <a:latin typeface="Arial"/>
                <a:cs typeface="Arial"/>
              </a:rPr>
              <a:t>modifier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groups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kitchen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printer </a:t>
            </a:r>
            <a:r>
              <a:rPr sz="1400" dirty="0">
                <a:latin typeface="Arial"/>
                <a:cs typeface="Arial"/>
              </a:rPr>
              <a:t>integration.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Full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access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Clover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App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Marketing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included.</a:t>
            </a:r>
            <a:endParaRPr sz="1400">
              <a:latin typeface="Arial"/>
              <a:cs typeface="Arial"/>
            </a:endParaRPr>
          </a:p>
          <a:p>
            <a:pPr marL="259079" marR="471805" indent="-183515">
              <a:lnSpc>
                <a:spcPct val="100000"/>
              </a:lnSpc>
              <a:spcBef>
                <a:spcPts val="1010"/>
              </a:spcBef>
              <a:buChar char="•"/>
              <a:tabLst>
                <a:tab pos="259715" algn="l"/>
              </a:tabLst>
            </a:pPr>
            <a:r>
              <a:rPr sz="1400" dirty="0">
                <a:latin typeface="Arial"/>
                <a:cs typeface="Arial"/>
              </a:rPr>
              <a:t>Available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Clover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Mini,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Flex, </a:t>
            </a:r>
            <a:r>
              <a:rPr sz="1400" dirty="0">
                <a:latin typeface="Arial"/>
                <a:cs typeface="Arial"/>
              </a:rPr>
              <a:t>Station,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Go</a:t>
            </a:r>
            <a:endParaRPr sz="1400">
              <a:latin typeface="Arial"/>
              <a:cs typeface="Arial"/>
            </a:endParaRPr>
          </a:p>
          <a:p>
            <a:pPr marL="259079" marR="269875" indent="-183515">
              <a:lnSpc>
                <a:spcPct val="100000"/>
              </a:lnSpc>
              <a:spcBef>
                <a:spcPts val="994"/>
              </a:spcBef>
              <a:buChar char="•"/>
              <a:tabLst>
                <a:tab pos="259715" algn="l"/>
              </a:tabLst>
            </a:pPr>
            <a:r>
              <a:rPr sz="1400" dirty="0">
                <a:latin typeface="Arial"/>
                <a:cs typeface="Arial"/>
              </a:rPr>
              <a:t>$54.95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1</a:t>
            </a:r>
            <a:r>
              <a:rPr sz="1350" baseline="27777" dirty="0">
                <a:latin typeface="Arial"/>
                <a:cs typeface="Arial"/>
              </a:rPr>
              <a:t>st</a:t>
            </a:r>
            <a:r>
              <a:rPr sz="1350" spc="179" baseline="27777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device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$14.95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per </a:t>
            </a:r>
            <a:r>
              <a:rPr sz="1400" dirty="0">
                <a:latin typeface="Arial"/>
                <a:cs typeface="Arial"/>
              </a:rPr>
              <a:t>additional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device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month</a:t>
            </a:r>
            <a:endParaRPr sz="1400">
              <a:latin typeface="Arial"/>
              <a:cs typeface="Arial"/>
            </a:endParaRPr>
          </a:p>
          <a:p>
            <a:pPr marL="259079" indent="-183515">
              <a:lnSpc>
                <a:spcPct val="100000"/>
              </a:lnSpc>
              <a:spcBef>
                <a:spcPts val="995"/>
              </a:spcBef>
              <a:buChar char="•"/>
              <a:tabLst>
                <a:tab pos="259715" algn="l"/>
              </a:tabLst>
            </a:pPr>
            <a:r>
              <a:rPr sz="1400" dirty="0">
                <a:latin typeface="Arial"/>
                <a:cs typeface="Arial"/>
              </a:rPr>
              <a:t>Clover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KDS: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$25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device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month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290559" y="1985772"/>
            <a:ext cx="3435350" cy="698500"/>
          </a:xfrm>
          <a:custGeom>
            <a:avLst/>
            <a:gdLst/>
            <a:ahLst/>
            <a:cxnLst/>
            <a:rect l="l" t="t" r="r" b="b"/>
            <a:pathLst>
              <a:path w="3435350" h="698500">
                <a:moveTo>
                  <a:pt x="3435096" y="0"/>
                </a:moveTo>
                <a:lnTo>
                  <a:pt x="0" y="0"/>
                </a:lnTo>
                <a:lnTo>
                  <a:pt x="0" y="697991"/>
                </a:lnTo>
                <a:lnTo>
                  <a:pt x="3435096" y="697991"/>
                </a:lnTo>
                <a:lnTo>
                  <a:pt x="3435096" y="0"/>
                </a:lnTo>
                <a:close/>
              </a:path>
            </a:pathLst>
          </a:custGeom>
          <a:solidFill>
            <a:srgbClr val="66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290559" y="2179274"/>
            <a:ext cx="3435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Table</a:t>
            </a:r>
            <a:r>
              <a:rPr sz="18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Service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Restaurant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292083" y="2695955"/>
            <a:ext cx="3434079" cy="3528060"/>
          </a:xfrm>
          <a:custGeom>
            <a:avLst/>
            <a:gdLst/>
            <a:ahLst/>
            <a:cxnLst/>
            <a:rect l="l" t="t" r="r" b="b"/>
            <a:pathLst>
              <a:path w="3434079" h="3528060">
                <a:moveTo>
                  <a:pt x="3433572" y="0"/>
                </a:moveTo>
                <a:lnTo>
                  <a:pt x="0" y="0"/>
                </a:lnTo>
                <a:lnTo>
                  <a:pt x="0" y="3528060"/>
                </a:lnTo>
                <a:lnTo>
                  <a:pt x="3433572" y="3528060"/>
                </a:lnTo>
                <a:lnTo>
                  <a:pt x="34335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443914" y="2951099"/>
            <a:ext cx="3107690" cy="2541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9079" marR="81280" indent="-183515">
              <a:lnSpc>
                <a:spcPct val="100000"/>
              </a:lnSpc>
              <a:spcBef>
                <a:spcPts val="105"/>
              </a:spcBef>
              <a:buChar char="•"/>
              <a:tabLst>
                <a:tab pos="259715" algn="l"/>
              </a:tabLst>
            </a:pPr>
            <a:r>
              <a:rPr sz="1400" spc="-10" dirty="0">
                <a:latin typeface="Arial"/>
                <a:cs typeface="Arial"/>
              </a:rPr>
              <a:t>Vertical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based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software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designed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full-service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restaurants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with </a:t>
            </a:r>
            <a:r>
              <a:rPr sz="1400" dirty="0">
                <a:latin typeface="Arial"/>
                <a:cs typeface="Arial"/>
              </a:rPr>
              <a:t>front-</a:t>
            </a:r>
            <a:r>
              <a:rPr sz="1400" spc="-10" dirty="0">
                <a:latin typeface="Arial"/>
                <a:cs typeface="Arial"/>
              </a:rPr>
              <a:t>of-</a:t>
            </a:r>
            <a:r>
              <a:rPr sz="1400" dirty="0">
                <a:latin typeface="Arial"/>
                <a:cs typeface="Arial"/>
              </a:rPr>
              <a:t>house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restaurant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software functionality.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Includes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full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access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to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Clover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App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Market.</a:t>
            </a:r>
            <a:endParaRPr sz="1400">
              <a:latin typeface="Arial"/>
              <a:cs typeface="Arial"/>
            </a:endParaRPr>
          </a:p>
          <a:p>
            <a:pPr marL="259079" marR="448309" indent="-183515">
              <a:lnSpc>
                <a:spcPct val="100000"/>
              </a:lnSpc>
              <a:spcBef>
                <a:spcPts val="1010"/>
              </a:spcBef>
              <a:buChar char="•"/>
              <a:tabLst>
                <a:tab pos="259715" algn="l"/>
              </a:tabLst>
            </a:pPr>
            <a:r>
              <a:rPr sz="1400" dirty="0">
                <a:latin typeface="Arial"/>
                <a:cs typeface="Arial"/>
              </a:rPr>
              <a:t>Available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Clover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Mini,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Flex, </a:t>
            </a:r>
            <a:r>
              <a:rPr sz="1400" dirty="0">
                <a:latin typeface="Arial"/>
                <a:cs typeface="Arial"/>
              </a:rPr>
              <a:t>Station,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Go</a:t>
            </a:r>
            <a:endParaRPr sz="1400">
              <a:latin typeface="Arial"/>
              <a:cs typeface="Arial"/>
            </a:endParaRPr>
          </a:p>
          <a:p>
            <a:pPr marL="259079" marR="246379" indent="-183515">
              <a:lnSpc>
                <a:spcPct val="100000"/>
              </a:lnSpc>
              <a:spcBef>
                <a:spcPts val="994"/>
              </a:spcBef>
              <a:buChar char="•"/>
              <a:tabLst>
                <a:tab pos="259715" algn="l"/>
              </a:tabLst>
            </a:pPr>
            <a:r>
              <a:rPr sz="1400" dirty="0">
                <a:latin typeface="Arial"/>
                <a:cs typeface="Arial"/>
              </a:rPr>
              <a:t>$84.95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1</a:t>
            </a:r>
            <a:r>
              <a:rPr sz="1350" baseline="24691" dirty="0">
                <a:latin typeface="Arial"/>
                <a:cs typeface="Arial"/>
              </a:rPr>
              <a:t>st</a:t>
            </a:r>
            <a:r>
              <a:rPr sz="1350" spc="179" baseline="24691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device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$14.95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per </a:t>
            </a:r>
            <a:r>
              <a:rPr sz="1400" dirty="0">
                <a:latin typeface="Arial"/>
                <a:cs typeface="Arial"/>
              </a:rPr>
              <a:t>additional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device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month</a:t>
            </a:r>
            <a:endParaRPr sz="1400">
              <a:latin typeface="Arial"/>
              <a:cs typeface="Arial"/>
            </a:endParaRPr>
          </a:p>
          <a:p>
            <a:pPr marL="259079" indent="-183515">
              <a:lnSpc>
                <a:spcPct val="100000"/>
              </a:lnSpc>
              <a:spcBef>
                <a:spcPts val="995"/>
              </a:spcBef>
              <a:buChar char="•"/>
              <a:tabLst>
                <a:tab pos="259715" algn="l"/>
              </a:tabLst>
            </a:pPr>
            <a:r>
              <a:rPr sz="1400" dirty="0">
                <a:latin typeface="Arial"/>
                <a:cs typeface="Arial"/>
              </a:rPr>
              <a:t>Clover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KDS: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$25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device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month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pc="-25" dirty="0"/>
              <a:t>22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Virtual</a:t>
            </a:r>
            <a:r>
              <a:rPr spc="-165" dirty="0"/>
              <a:t> </a:t>
            </a:r>
            <a:r>
              <a:rPr spc="-30" dirty="0"/>
              <a:t>Terminal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1519" y="2156460"/>
            <a:ext cx="5308091" cy="334516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250940" y="1552449"/>
            <a:ext cx="5041265" cy="3638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95"/>
              </a:spcBef>
              <a:buChar char="•"/>
              <a:tabLst>
                <a:tab pos="240665" algn="l"/>
                <a:tab pos="241300" algn="l"/>
              </a:tabLst>
            </a:pPr>
            <a:r>
              <a:rPr sz="1600" dirty="0">
                <a:latin typeface="Arial"/>
                <a:cs typeface="Arial"/>
              </a:rPr>
              <a:t>Clover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Virtual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Terminal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makes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it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easy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get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paid </a:t>
            </a:r>
            <a:r>
              <a:rPr sz="1600" dirty="0">
                <a:latin typeface="Arial"/>
                <a:cs typeface="Arial"/>
              </a:rPr>
              <a:t>virtually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anytime,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anywhere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–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all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you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need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your </a:t>
            </a:r>
            <a:r>
              <a:rPr sz="1600" dirty="0">
                <a:latin typeface="Arial"/>
                <a:cs typeface="Arial"/>
              </a:rPr>
              <a:t>smartphone,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tablet,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computer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internet </a:t>
            </a:r>
            <a:r>
              <a:rPr sz="1600" dirty="0">
                <a:latin typeface="Arial"/>
                <a:cs typeface="Arial"/>
              </a:rPr>
              <a:t>connection.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No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extra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equipment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software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required.</a:t>
            </a:r>
            <a:endParaRPr sz="16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  <a:tab pos="241300" algn="l"/>
              </a:tabLst>
            </a:pPr>
            <a:r>
              <a:rPr sz="1600" spc="-10" dirty="0">
                <a:latin typeface="Arial"/>
                <a:cs typeface="Arial"/>
              </a:rPr>
              <a:t>Two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factor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authentication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required</a:t>
            </a:r>
            <a:endParaRPr sz="1600">
              <a:latin typeface="Arial"/>
              <a:cs typeface="Arial"/>
            </a:endParaRPr>
          </a:p>
          <a:p>
            <a:pPr marL="881380" marR="77470" lvl="1" indent="-229235">
              <a:lnSpc>
                <a:spcPct val="100000"/>
              </a:lnSpc>
              <a:spcBef>
                <a:spcPts val="505"/>
              </a:spcBef>
              <a:buClr>
                <a:srgbClr val="000000"/>
              </a:buClr>
              <a:buChar char="•"/>
              <a:tabLst>
                <a:tab pos="880744" algn="l"/>
                <a:tab pos="881380" algn="l"/>
              </a:tabLst>
            </a:pPr>
            <a:r>
              <a:rPr sz="1600" u="sng" spc="-20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3"/>
              </a:rPr>
              <a:t>https://www.clover.com/us/en/help/two-</a:t>
            </a:r>
            <a:r>
              <a:rPr sz="1600" u="sng" spc="-10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3"/>
              </a:rPr>
              <a:t>factor-</a:t>
            </a:r>
            <a:r>
              <a:rPr sz="1600" spc="-10" dirty="0">
                <a:solidFill>
                  <a:srgbClr val="6699CC"/>
                </a:solidFill>
                <a:latin typeface="Arial"/>
                <a:cs typeface="Arial"/>
              </a:rPr>
              <a:t> </a:t>
            </a:r>
            <a:r>
              <a:rPr sz="1600" u="sng" spc="-10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3"/>
              </a:rPr>
              <a:t>authentication/</a:t>
            </a:r>
            <a:endParaRPr sz="1600">
              <a:latin typeface="Arial"/>
              <a:cs typeface="Arial"/>
            </a:endParaRPr>
          </a:p>
          <a:p>
            <a:pPr marL="561340" indent="-229235">
              <a:lnSpc>
                <a:spcPct val="100000"/>
              </a:lnSpc>
              <a:spcBef>
                <a:spcPts val="490"/>
              </a:spcBef>
              <a:buChar char="•"/>
              <a:tabLst>
                <a:tab pos="560705" algn="l"/>
                <a:tab pos="561340" algn="l"/>
              </a:tabLst>
            </a:pPr>
            <a:r>
              <a:rPr sz="1600" dirty="0">
                <a:latin typeface="Arial"/>
                <a:cs typeface="Arial"/>
              </a:rPr>
              <a:t>Card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on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File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Supported</a:t>
            </a:r>
            <a:endParaRPr sz="1600">
              <a:latin typeface="Arial"/>
              <a:cs typeface="Arial"/>
            </a:endParaRPr>
          </a:p>
          <a:p>
            <a:pPr marL="560705" marR="10160" indent="-228600">
              <a:lnSpc>
                <a:spcPct val="100000"/>
              </a:lnSpc>
              <a:spcBef>
                <a:spcPts val="505"/>
              </a:spcBef>
              <a:buChar char="•"/>
              <a:tabLst>
                <a:tab pos="560705" algn="l"/>
                <a:tab pos="561340" algn="l"/>
              </a:tabLst>
            </a:pPr>
            <a:r>
              <a:rPr sz="1600" spc="-10" dirty="0">
                <a:latin typeface="Arial"/>
                <a:cs typeface="Arial"/>
              </a:rPr>
              <a:t>Transaction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will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determined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keyed,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card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not </a:t>
            </a:r>
            <a:r>
              <a:rPr sz="1600" spc="-10" dirty="0">
                <a:latin typeface="Arial"/>
                <a:cs typeface="Arial"/>
              </a:rPr>
              <a:t>present</a:t>
            </a:r>
            <a:endParaRPr sz="1600">
              <a:latin typeface="Arial"/>
              <a:cs typeface="Arial"/>
            </a:endParaRPr>
          </a:p>
          <a:p>
            <a:pPr marL="560705" marR="20955" indent="-228600">
              <a:lnSpc>
                <a:spcPct val="100000"/>
              </a:lnSpc>
              <a:spcBef>
                <a:spcPts val="505"/>
              </a:spcBef>
              <a:buChar char="•"/>
              <a:tabLst>
                <a:tab pos="560705" algn="l"/>
                <a:tab pos="561340" algn="l"/>
              </a:tabLst>
            </a:pPr>
            <a:r>
              <a:rPr sz="1600" spc="-10" dirty="0">
                <a:latin typeface="Arial"/>
                <a:cs typeface="Arial"/>
              </a:rPr>
              <a:t>Transactions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can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completed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on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smartphone, </a:t>
            </a:r>
            <a:r>
              <a:rPr sz="1600" dirty="0">
                <a:latin typeface="Arial"/>
                <a:cs typeface="Arial"/>
              </a:rPr>
              <a:t>tablet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computer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with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internet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connection</a:t>
            </a:r>
            <a:endParaRPr sz="1600">
              <a:latin typeface="Arial"/>
              <a:cs typeface="Arial"/>
            </a:endParaRPr>
          </a:p>
          <a:p>
            <a:pPr marL="561340" indent="-229235">
              <a:lnSpc>
                <a:spcPct val="100000"/>
              </a:lnSpc>
              <a:spcBef>
                <a:spcPts val="490"/>
              </a:spcBef>
              <a:buChar char="•"/>
              <a:tabLst>
                <a:tab pos="560705" algn="l"/>
                <a:tab pos="561340" algn="l"/>
              </a:tabLst>
            </a:pPr>
            <a:r>
              <a:rPr sz="1600" dirty="0">
                <a:latin typeface="Arial"/>
                <a:cs typeface="Arial"/>
              </a:rPr>
              <a:t>Email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text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receipts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provided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4689" y="6630747"/>
            <a:ext cx="24460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578610" algn="l"/>
              </a:tabLst>
            </a:pPr>
            <a:r>
              <a:rPr sz="800" dirty="0">
                <a:solidFill>
                  <a:srgbClr val="666666"/>
                </a:solidFill>
                <a:latin typeface="Arial"/>
                <a:cs typeface="Arial"/>
              </a:rPr>
              <a:t>2323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©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2024 Fiserv,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Inc.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or</a:t>
            </a:r>
            <a:r>
              <a:rPr sz="900" spc="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its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affiliates.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	</a:t>
            </a: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87627" y="6645773"/>
            <a:ext cx="4572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|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29283"/>
            <a:ext cx="12192000" cy="5195570"/>
            <a:chOff x="0" y="1129283"/>
            <a:chExt cx="12192000" cy="5195570"/>
          </a:xfrm>
        </p:grpSpPr>
        <p:sp>
          <p:nvSpPr>
            <p:cNvPr id="3" name="object 3"/>
            <p:cNvSpPr/>
            <p:nvPr/>
          </p:nvSpPr>
          <p:spPr>
            <a:xfrm>
              <a:off x="0" y="1129283"/>
              <a:ext cx="12192000" cy="5195570"/>
            </a:xfrm>
            <a:custGeom>
              <a:avLst/>
              <a:gdLst/>
              <a:ahLst/>
              <a:cxnLst/>
              <a:rect l="l" t="t" r="r" b="b"/>
              <a:pathLst>
                <a:path w="12192000" h="5195570">
                  <a:moveTo>
                    <a:pt x="12192000" y="0"/>
                  </a:moveTo>
                  <a:lnTo>
                    <a:pt x="0" y="0"/>
                  </a:lnTo>
                  <a:lnTo>
                    <a:pt x="0" y="5195316"/>
                  </a:lnTo>
                  <a:lnTo>
                    <a:pt x="12192000" y="519531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9787" y="1388363"/>
              <a:ext cx="5213985" cy="4745990"/>
            </a:xfrm>
            <a:custGeom>
              <a:avLst/>
              <a:gdLst/>
              <a:ahLst/>
              <a:cxnLst/>
              <a:rect l="l" t="t" r="r" b="b"/>
              <a:pathLst>
                <a:path w="5213985" h="4745990">
                  <a:moveTo>
                    <a:pt x="5213604" y="0"/>
                  </a:moveTo>
                  <a:lnTo>
                    <a:pt x="0" y="0"/>
                  </a:lnTo>
                  <a:lnTo>
                    <a:pt x="0" y="4745736"/>
                  </a:lnTo>
                  <a:lnTo>
                    <a:pt x="5213604" y="4745736"/>
                  </a:lnTo>
                  <a:lnTo>
                    <a:pt x="521360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6948" y="1766315"/>
              <a:ext cx="4940807" cy="398983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Request</a:t>
            </a:r>
            <a:r>
              <a:rPr spc="-75" dirty="0"/>
              <a:t> </a:t>
            </a:r>
            <a:r>
              <a:rPr dirty="0"/>
              <a:t>for</a:t>
            </a:r>
            <a:r>
              <a:rPr spc="-70" dirty="0"/>
              <a:t> </a:t>
            </a:r>
            <a:r>
              <a:rPr dirty="0"/>
              <a:t>Payment</a:t>
            </a:r>
            <a:r>
              <a:rPr spc="-75" dirty="0"/>
              <a:t> </a:t>
            </a:r>
            <a:r>
              <a:rPr dirty="0"/>
              <a:t>via</a:t>
            </a:r>
            <a:r>
              <a:rPr spc="-70" dirty="0"/>
              <a:t> </a:t>
            </a:r>
            <a:r>
              <a:rPr dirty="0"/>
              <a:t>Virtual</a:t>
            </a:r>
            <a:r>
              <a:rPr spc="-114" dirty="0"/>
              <a:t> </a:t>
            </a:r>
            <a:r>
              <a:rPr spc="-10" dirty="0"/>
              <a:t>Terminal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4689" y="6630747"/>
            <a:ext cx="24460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578610" algn="l"/>
              </a:tabLst>
            </a:pPr>
            <a:r>
              <a:rPr sz="800" dirty="0">
                <a:solidFill>
                  <a:srgbClr val="666666"/>
                </a:solidFill>
                <a:latin typeface="Arial"/>
                <a:cs typeface="Arial"/>
              </a:rPr>
              <a:t>2424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©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2024 Fiserv,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Inc.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or</a:t>
            </a:r>
            <a:r>
              <a:rPr sz="900" spc="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its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affiliates.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	</a:t>
            </a: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87627" y="6645773"/>
            <a:ext cx="4572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|</a:t>
            </a:r>
            <a:endParaRPr sz="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93179" y="1380744"/>
            <a:ext cx="5212080" cy="4753610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184150" rIns="0" bIns="0" rtlCol="0">
            <a:spAutoFit/>
          </a:bodyPr>
          <a:lstStyle/>
          <a:p>
            <a:pPr marL="467359" marR="276225" indent="-228600" algn="just">
              <a:lnSpc>
                <a:spcPct val="100000"/>
              </a:lnSpc>
              <a:spcBef>
                <a:spcPts val="1450"/>
              </a:spcBef>
              <a:buChar char="•"/>
              <a:tabLst>
                <a:tab pos="467359" algn="l"/>
              </a:tabLst>
            </a:pPr>
            <a:r>
              <a:rPr sz="2000" dirty="0">
                <a:latin typeface="Arial"/>
                <a:cs typeface="Arial"/>
              </a:rPr>
              <a:t>Clover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merchants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will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have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the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ability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to </a:t>
            </a:r>
            <a:r>
              <a:rPr sz="2000" dirty="0">
                <a:latin typeface="Arial"/>
                <a:cs typeface="Arial"/>
              </a:rPr>
              <a:t>send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out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basic,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electronic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invoices</a:t>
            </a:r>
            <a:endParaRPr sz="2000">
              <a:latin typeface="Arial"/>
              <a:cs typeface="Arial"/>
            </a:endParaRPr>
          </a:p>
          <a:p>
            <a:pPr marL="787400" lvl="1" indent="-228600" algn="just">
              <a:lnSpc>
                <a:spcPct val="100000"/>
              </a:lnSpc>
              <a:spcBef>
                <a:spcPts val="500"/>
              </a:spcBef>
              <a:buChar char="•"/>
              <a:tabLst>
                <a:tab pos="787400" algn="l"/>
              </a:tabLst>
            </a:pPr>
            <a:r>
              <a:rPr sz="2000" dirty="0">
                <a:latin typeface="Arial"/>
                <a:cs typeface="Arial"/>
              </a:rPr>
              <a:t>Does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not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support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inventory</a:t>
            </a:r>
            <a:endParaRPr sz="2000">
              <a:latin typeface="Arial"/>
              <a:cs typeface="Arial"/>
            </a:endParaRPr>
          </a:p>
          <a:p>
            <a:pPr marL="467359" marR="684530" indent="-228600" algn="just">
              <a:lnSpc>
                <a:spcPct val="100000"/>
              </a:lnSpc>
              <a:spcBef>
                <a:spcPts val="1000"/>
              </a:spcBef>
              <a:buChar char="•"/>
              <a:tabLst>
                <a:tab pos="467359" algn="l"/>
              </a:tabLst>
            </a:pPr>
            <a:r>
              <a:rPr sz="2000" dirty="0">
                <a:latin typeface="Arial"/>
                <a:cs typeface="Arial"/>
              </a:rPr>
              <a:t>Inclusive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of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all SaaS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plans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EXCEPT </a:t>
            </a:r>
            <a:r>
              <a:rPr sz="2000" b="1" dirty="0">
                <a:latin typeface="Arial"/>
                <a:cs typeface="Arial"/>
              </a:rPr>
              <a:t>Clover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for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Healthcare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-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due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PHI </a:t>
            </a:r>
            <a:r>
              <a:rPr sz="2000" spc="-20" dirty="0">
                <a:latin typeface="Arial"/>
                <a:cs typeface="Arial"/>
              </a:rPr>
              <a:t>data</a:t>
            </a:r>
            <a:endParaRPr sz="2000">
              <a:latin typeface="Arial"/>
              <a:cs typeface="Arial"/>
            </a:endParaRPr>
          </a:p>
          <a:p>
            <a:pPr marL="787400" marR="494030" lvl="1" indent="-228600" algn="just">
              <a:lnSpc>
                <a:spcPct val="100000"/>
              </a:lnSpc>
              <a:spcBef>
                <a:spcPts val="500"/>
              </a:spcBef>
              <a:buChar char="•"/>
              <a:tabLst>
                <a:tab pos="787400" algn="l"/>
              </a:tabLst>
            </a:pPr>
            <a:r>
              <a:rPr sz="2000" dirty="0">
                <a:latin typeface="Arial"/>
                <a:cs typeface="Arial"/>
              </a:rPr>
              <a:t>Payment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Plus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merchants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can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send </a:t>
            </a:r>
            <a:r>
              <a:rPr sz="2000" dirty="0">
                <a:latin typeface="Arial"/>
                <a:cs typeface="Arial"/>
              </a:rPr>
              <a:t>invoices,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but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cannot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manage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them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Recurring</a:t>
            </a:r>
            <a:r>
              <a:rPr spc="-80" dirty="0"/>
              <a:t> </a:t>
            </a:r>
            <a:r>
              <a:rPr dirty="0"/>
              <a:t>Payments</a:t>
            </a:r>
            <a:r>
              <a:rPr spc="-80" dirty="0"/>
              <a:t> </a:t>
            </a:r>
            <a:r>
              <a:rPr dirty="0"/>
              <a:t>and</a:t>
            </a:r>
            <a:r>
              <a:rPr spc="-75" dirty="0"/>
              <a:t> </a:t>
            </a:r>
            <a:r>
              <a:rPr dirty="0"/>
              <a:t>Invoice</a:t>
            </a:r>
            <a:r>
              <a:rPr spc="-95" dirty="0"/>
              <a:t> </a:t>
            </a:r>
            <a:r>
              <a:rPr dirty="0"/>
              <a:t>Management</a:t>
            </a:r>
            <a:r>
              <a:rPr spc="-65" dirty="0"/>
              <a:t> </a:t>
            </a:r>
            <a:r>
              <a:rPr dirty="0"/>
              <a:t>via</a:t>
            </a:r>
            <a:r>
              <a:rPr spc="-95" dirty="0"/>
              <a:t> </a:t>
            </a:r>
            <a:r>
              <a:rPr dirty="0"/>
              <a:t>Virtual</a:t>
            </a:r>
            <a:r>
              <a:rPr spc="-125" dirty="0"/>
              <a:t> </a:t>
            </a:r>
            <a:r>
              <a:rPr spc="-10" dirty="0"/>
              <a:t>Terminal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0259" y="1549401"/>
            <a:ext cx="8461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52745" algn="l"/>
              </a:tabLst>
            </a:pPr>
            <a:r>
              <a:rPr sz="2400" b="1" dirty="0">
                <a:solidFill>
                  <a:srgbClr val="6699CC"/>
                </a:solidFill>
                <a:latin typeface="Arial"/>
                <a:cs typeface="Arial"/>
              </a:rPr>
              <a:t>Recurring</a:t>
            </a:r>
            <a:r>
              <a:rPr sz="2400" b="1" spc="-25" dirty="0">
                <a:solidFill>
                  <a:srgbClr val="6699CC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6699CC"/>
                </a:solidFill>
                <a:latin typeface="Arial"/>
                <a:cs typeface="Arial"/>
              </a:rPr>
              <a:t>Payments</a:t>
            </a:r>
            <a:r>
              <a:rPr sz="2400" b="1" dirty="0">
                <a:solidFill>
                  <a:srgbClr val="6699CC"/>
                </a:solidFill>
                <a:latin typeface="Arial"/>
                <a:cs typeface="Arial"/>
              </a:rPr>
              <a:t>	Invoice</a:t>
            </a:r>
            <a:r>
              <a:rPr sz="2400" b="1" spc="-30" dirty="0">
                <a:solidFill>
                  <a:srgbClr val="6699CC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6699CC"/>
                </a:solidFill>
                <a:latin typeface="Arial"/>
                <a:cs typeface="Arial"/>
              </a:rPr>
              <a:t>Management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0259" y="2044701"/>
            <a:ext cx="5055235" cy="2230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130810" indent="-228600">
              <a:lnSpc>
                <a:spcPct val="100000"/>
              </a:lnSpc>
              <a:spcBef>
                <a:spcPts val="95"/>
              </a:spcBef>
              <a:buChar char="•"/>
              <a:tabLst>
                <a:tab pos="240665" algn="l"/>
                <a:tab pos="241300" algn="l"/>
              </a:tabLst>
            </a:pPr>
            <a:r>
              <a:rPr sz="1600" dirty="0">
                <a:latin typeface="Arial"/>
                <a:cs typeface="Arial"/>
              </a:rPr>
              <a:t>Merchants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can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create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plans,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set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collection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amounts, </a:t>
            </a:r>
            <a:r>
              <a:rPr sz="1600" dirty="0">
                <a:latin typeface="Arial"/>
                <a:cs typeface="Arial"/>
              </a:rPr>
              <a:t>frequency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add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subscribers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automatically </a:t>
            </a:r>
            <a:r>
              <a:rPr sz="1600" dirty="0">
                <a:latin typeface="Arial"/>
                <a:cs typeface="Arial"/>
              </a:rPr>
              <a:t>process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payments.</a:t>
            </a:r>
            <a:endParaRPr sz="1600">
              <a:latin typeface="Arial"/>
              <a:cs typeface="Arial"/>
            </a:endParaRPr>
          </a:p>
          <a:p>
            <a:pPr marL="241300" marR="5080" indent="-229235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  <a:tab pos="241300" algn="l"/>
              </a:tabLst>
            </a:pPr>
            <a:r>
              <a:rPr sz="1600" dirty="0">
                <a:latin typeface="Arial"/>
                <a:cs typeface="Arial"/>
              </a:rPr>
              <a:t>Customer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profile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card-</a:t>
            </a:r>
            <a:r>
              <a:rPr sz="1600" spc="-20" dirty="0">
                <a:latin typeface="Arial"/>
                <a:cs typeface="Arial"/>
              </a:rPr>
              <a:t>on-</a:t>
            </a:r>
            <a:r>
              <a:rPr sz="1600" dirty="0">
                <a:latin typeface="Arial"/>
                <a:cs typeface="Arial"/>
              </a:rPr>
              <a:t>file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are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used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process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payment.</a:t>
            </a:r>
            <a:endParaRPr sz="1600">
              <a:latin typeface="Arial"/>
              <a:cs typeface="Arial"/>
            </a:endParaRPr>
          </a:p>
          <a:p>
            <a:pPr marL="241300" marR="21590" indent="-228600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  <a:tab pos="241300" algn="l"/>
              </a:tabLst>
            </a:pPr>
            <a:r>
              <a:rPr sz="1600" dirty="0">
                <a:latin typeface="Arial"/>
                <a:cs typeface="Arial"/>
              </a:rPr>
              <a:t>Customers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will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receive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reminder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notification </a:t>
            </a:r>
            <a:r>
              <a:rPr sz="1600" dirty="0">
                <a:latin typeface="Arial"/>
                <a:cs typeface="Arial"/>
              </a:rPr>
              <a:t>(invoice)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3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days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prior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billing,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digital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receipt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at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time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payment.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50940" y="2044701"/>
            <a:ext cx="4899660" cy="2230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291465" indent="-228600">
              <a:lnSpc>
                <a:spcPct val="100000"/>
              </a:lnSpc>
              <a:spcBef>
                <a:spcPts val="95"/>
              </a:spcBef>
              <a:buChar char="•"/>
              <a:tabLst>
                <a:tab pos="240665" algn="l"/>
                <a:tab pos="241300" algn="l"/>
              </a:tabLst>
            </a:pPr>
            <a:r>
              <a:rPr sz="1600" dirty="0">
                <a:latin typeface="Arial"/>
                <a:cs typeface="Arial"/>
              </a:rPr>
              <a:t>See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all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invoices,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paid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outstanding,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a </a:t>
            </a:r>
            <a:r>
              <a:rPr sz="1600" dirty="0">
                <a:latin typeface="Arial"/>
                <a:cs typeface="Arial"/>
              </a:rPr>
              <a:t>summary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collected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funds,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unpaid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balance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and </a:t>
            </a:r>
            <a:r>
              <a:rPr sz="1600" dirty="0">
                <a:latin typeface="Arial"/>
                <a:cs typeface="Arial"/>
              </a:rPr>
              <a:t>invoice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summaries.</a:t>
            </a:r>
            <a:endParaRPr sz="1600">
              <a:latin typeface="Arial"/>
              <a:cs typeface="Arial"/>
            </a:endParaRPr>
          </a:p>
          <a:p>
            <a:pPr marL="241300" marR="302260" indent="-22860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  <a:tab pos="241300" algn="l"/>
              </a:tabLst>
            </a:pPr>
            <a:r>
              <a:rPr sz="1600" dirty="0">
                <a:latin typeface="Arial"/>
                <a:cs typeface="Arial"/>
              </a:rPr>
              <a:t>Search,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filters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pagination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merchants</a:t>
            </a:r>
            <a:r>
              <a:rPr sz="1600" spc="-20" dirty="0">
                <a:latin typeface="Arial"/>
                <a:cs typeface="Arial"/>
              </a:rPr>
              <a:t> with </a:t>
            </a:r>
            <a:r>
              <a:rPr sz="1600" dirty="0">
                <a:latin typeface="Arial"/>
                <a:cs typeface="Arial"/>
              </a:rPr>
              <a:t>many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invoices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find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specific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invoices</a:t>
            </a:r>
            <a:endParaRPr sz="1600">
              <a:latin typeface="Arial"/>
              <a:cs typeface="Arial"/>
            </a:endParaRPr>
          </a:p>
          <a:p>
            <a:pPr marL="241300" marR="5080" indent="-228600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  <a:tab pos="241300" algn="l"/>
              </a:tabLst>
            </a:pPr>
            <a:r>
              <a:rPr sz="1600" dirty="0">
                <a:latin typeface="Arial"/>
                <a:cs typeface="Arial"/>
              </a:rPr>
              <a:t>Recurring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payments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jobs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will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create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invoices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3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days </a:t>
            </a:r>
            <a:r>
              <a:rPr sz="1600" dirty="0">
                <a:latin typeface="Arial"/>
                <a:cs typeface="Arial"/>
              </a:rPr>
              <a:t>prior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billing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which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will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displayed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Invoices </a:t>
            </a:r>
            <a:r>
              <a:rPr sz="1600" dirty="0">
                <a:latin typeface="Arial"/>
                <a:cs typeface="Arial"/>
              </a:rPr>
              <a:t>together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with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one-</a:t>
            </a:r>
            <a:r>
              <a:rPr sz="1600" dirty="0">
                <a:latin typeface="Arial"/>
                <a:cs typeface="Arial"/>
              </a:rPr>
              <a:t>off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invoices.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363980" y="4303776"/>
            <a:ext cx="4044950" cy="2184400"/>
            <a:chOff x="1363980" y="4303776"/>
            <a:chExt cx="4044950" cy="21844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3980" y="4303776"/>
              <a:ext cx="4044695" cy="218389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3415" y="4343400"/>
              <a:ext cx="3925823" cy="2066543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6736080" y="4283964"/>
            <a:ext cx="4180840" cy="2266315"/>
            <a:chOff x="6736080" y="4283964"/>
            <a:chExt cx="4180840" cy="226631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36080" y="4283964"/>
              <a:ext cx="4180331" cy="226618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95516" y="4323588"/>
              <a:ext cx="4061459" cy="2148839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4689" y="6630747"/>
            <a:ext cx="24460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578610" algn="l"/>
              </a:tabLst>
            </a:pPr>
            <a:r>
              <a:rPr sz="800" dirty="0">
                <a:solidFill>
                  <a:srgbClr val="666666"/>
                </a:solidFill>
                <a:latin typeface="Arial"/>
                <a:cs typeface="Arial"/>
              </a:rPr>
              <a:t>2525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©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2024 Fiserv,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Inc.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or</a:t>
            </a:r>
            <a:r>
              <a:rPr sz="900" spc="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its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affiliates.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	</a:t>
            </a: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87627" y="6645773"/>
            <a:ext cx="4572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|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43127" y="1908048"/>
            <a:ext cx="11421110" cy="3042285"/>
            <a:chOff x="643127" y="1908048"/>
            <a:chExt cx="11421110" cy="30422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01968" y="1908048"/>
              <a:ext cx="5462015" cy="304190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43127" y="3555492"/>
              <a:ext cx="6583680" cy="9525"/>
            </a:xfrm>
            <a:custGeom>
              <a:avLst/>
              <a:gdLst/>
              <a:ahLst/>
              <a:cxnLst/>
              <a:rect l="l" t="t" r="r" b="b"/>
              <a:pathLst>
                <a:path w="6583680" h="9525">
                  <a:moveTo>
                    <a:pt x="6583680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83680" y="9144"/>
                  </a:lnTo>
                  <a:lnTo>
                    <a:pt x="6583680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75" dirty="0"/>
              <a:t> </a:t>
            </a:r>
            <a:r>
              <a:rPr dirty="0"/>
              <a:t>Online</a:t>
            </a:r>
            <a:r>
              <a:rPr spc="-80" dirty="0"/>
              <a:t> </a:t>
            </a:r>
            <a:r>
              <a:rPr dirty="0"/>
              <a:t>Ordering</a:t>
            </a:r>
            <a:r>
              <a:rPr spc="-75" dirty="0"/>
              <a:t> </a:t>
            </a:r>
            <a:r>
              <a:rPr spc="-10" dirty="0"/>
              <a:t>Platform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4689" y="6630747"/>
            <a:ext cx="24460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578610" algn="l"/>
              </a:tabLst>
            </a:pPr>
            <a:r>
              <a:rPr sz="800" dirty="0">
                <a:solidFill>
                  <a:srgbClr val="666666"/>
                </a:solidFill>
                <a:latin typeface="Arial"/>
                <a:cs typeface="Arial"/>
              </a:rPr>
              <a:t>2626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©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2024 Fiserv,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Inc.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or</a:t>
            </a:r>
            <a:r>
              <a:rPr sz="900" spc="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its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affiliates.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	</a:t>
            </a: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87627" y="6645773"/>
            <a:ext cx="4572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|</a:t>
            </a:r>
            <a:endParaRPr sz="6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728662" y="3860800"/>
          <a:ext cx="5850890" cy="1562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50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0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65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Target</a:t>
                      </a:r>
                      <a:r>
                        <a:rPr sz="18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Audience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solidFill>
                      <a:srgbClr val="6699CC"/>
                    </a:solidFill>
                  </a:tcPr>
                </a:tc>
                <a:tc>
                  <a:txBody>
                    <a:bodyPr/>
                    <a:lstStyle/>
                    <a:p>
                      <a:pPr marL="26606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Excluded</a:t>
                      </a:r>
                      <a:r>
                        <a:rPr sz="1800" b="1" spc="-1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Audience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solidFill>
                      <a:srgbClr val="66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5545">
                <a:tc>
                  <a:txBody>
                    <a:bodyPr/>
                    <a:lstStyle/>
                    <a:p>
                      <a:pPr marL="263525" indent="-17272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•"/>
                        <a:tabLst>
                          <a:tab pos="264160" algn="l"/>
                        </a:tabLst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Quick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Service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 Restaurants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63525" indent="-172720">
                        <a:lnSpc>
                          <a:spcPct val="100000"/>
                        </a:lnSpc>
                        <a:buChar char="•"/>
                        <a:tabLst>
                          <a:tab pos="264160" algn="l"/>
                        </a:tabLst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Full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Service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Restaurants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63525" indent="-172720">
                        <a:lnSpc>
                          <a:spcPct val="100000"/>
                        </a:lnSpc>
                        <a:buChar char="•"/>
                        <a:tabLst>
                          <a:tab pos="264160" algn="l"/>
                        </a:tabLst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MCC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5812,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5813,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5814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63525" indent="-172720">
                        <a:lnSpc>
                          <a:spcPct val="100000"/>
                        </a:lnSpc>
                        <a:buChar char="•"/>
                        <a:tabLst>
                          <a:tab pos="264160" algn="l"/>
                        </a:tabLst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Clover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Dining</a:t>
                      </a:r>
                      <a:r>
                        <a:rPr sz="12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Users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63525" marR="258445" indent="-172720">
                        <a:lnSpc>
                          <a:spcPct val="100000"/>
                        </a:lnSpc>
                        <a:buChar char="•"/>
                        <a:tabLst>
                          <a:tab pos="264160" algn="l"/>
                        </a:tabLst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Counter</a:t>
                      </a:r>
                      <a:r>
                        <a:rPr sz="12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Service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2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Table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Service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Restaurant</a:t>
                      </a:r>
                      <a:r>
                        <a:rPr sz="12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Plan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6350">
                      <a:solidFill>
                        <a:srgbClr val="6699CC"/>
                      </a:solidFill>
                      <a:prstDash val="solid"/>
                    </a:lnL>
                    <a:lnB w="6350">
                      <a:solidFill>
                        <a:srgbClr val="6699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0" indent="-172720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•"/>
                        <a:tabLst>
                          <a:tab pos="438784" algn="l"/>
                        </a:tabLst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Retail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service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merchants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38150" marR="447040" indent="-172720">
                        <a:lnSpc>
                          <a:spcPct val="100000"/>
                        </a:lnSpc>
                        <a:buChar char="•"/>
                        <a:tabLst>
                          <a:tab pos="438784" algn="l"/>
                        </a:tabLst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Register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Lite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Payments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Plus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SaaS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plan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merchants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38150" marR="386715" indent="-172720">
                        <a:lnSpc>
                          <a:spcPct val="100000"/>
                        </a:lnSpc>
                        <a:buChar char="•"/>
                        <a:tabLst>
                          <a:tab pos="438784" algn="l"/>
                        </a:tabLst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Merchants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who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cannot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use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 online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ordering</a:t>
                      </a:r>
                      <a:r>
                        <a:rPr sz="1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services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(e.g.,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alcohol exclusive)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R w="6350">
                      <a:solidFill>
                        <a:srgbClr val="6699CC"/>
                      </a:solidFill>
                      <a:prstDash val="solid"/>
                    </a:lnR>
                    <a:lnB w="6350">
                      <a:solidFill>
                        <a:srgbClr val="6699C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708587" y="1550921"/>
            <a:ext cx="6032500" cy="179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40259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  <a:tab pos="241300" algn="l"/>
              </a:tabLst>
            </a:pPr>
            <a:r>
              <a:rPr sz="1800" dirty="0">
                <a:latin typeface="Arial"/>
                <a:cs typeface="Arial"/>
              </a:rPr>
              <a:t>Clover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can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build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you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powerful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online</a:t>
            </a:r>
            <a:r>
              <a:rPr sz="1800" spc="-10" dirty="0">
                <a:latin typeface="Arial"/>
                <a:cs typeface="Arial"/>
              </a:rPr>
              <a:t> e-commerce </a:t>
            </a:r>
            <a:r>
              <a:rPr sz="1800" dirty="0">
                <a:latin typeface="Arial"/>
                <a:cs typeface="Arial"/>
              </a:rPr>
              <a:t>presence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while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other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merchant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solutions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are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just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now </a:t>
            </a:r>
            <a:r>
              <a:rPr sz="1800" dirty="0">
                <a:latin typeface="Arial"/>
                <a:cs typeface="Arial"/>
              </a:rPr>
              <a:t>entering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the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market</a:t>
            </a:r>
            <a:endParaRPr sz="1800">
              <a:latin typeface="Arial"/>
              <a:cs typeface="Arial"/>
            </a:endParaRPr>
          </a:p>
          <a:p>
            <a:pPr marL="241300" marR="5080" indent="-22860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  <a:tab pos="241300" algn="l"/>
              </a:tabLst>
            </a:pPr>
            <a:r>
              <a:rPr sz="1800" dirty="0">
                <a:latin typeface="Arial"/>
                <a:cs typeface="Arial"/>
              </a:rPr>
              <a:t>Clover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Online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Ordering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(COLO)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enables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you the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ability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to </a:t>
            </a:r>
            <a:r>
              <a:rPr sz="1800" dirty="0">
                <a:latin typeface="Arial"/>
                <a:cs typeface="Arial"/>
              </a:rPr>
              <a:t>receive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and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process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online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menu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orders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coming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from </a:t>
            </a:r>
            <a:r>
              <a:rPr sz="1800" dirty="0">
                <a:latin typeface="Arial"/>
                <a:cs typeface="Arial"/>
              </a:rPr>
              <a:t>customers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wherever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they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discover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your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business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29283"/>
            <a:ext cx="12192000" cy="5195570"/>
          </a:xfrm>
          <a:custGeom>
            <a:avLst/>
            <a:gdLst/>
            <a:ahLst/>
            <a:cxnLst/>
            <a:rect l="l" t="t" r="r" b="b"/>
            <a:pathLst>
              <a:path w="12192000" h="5195570">
                <a:moveTo>
                  <a:pt x="12192000" y="0"/>
                </a:moveTo>
                <a:lnTo>
                  <a:pt x="0" y="0"/>
                </a:lnTo>
                <a:lnTo>
                  <a:pt x="0" y="5195316"/>
                </a:lnTo>
                <a:lnTo>
                  <a:pt x="12192000" y="5195316"/>
                </a:lnTo>
                <a:lnTo>
                  <a:pt x="12192000" y="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Features</a:t>
            </a:r>
            <a:r>
              <a:rPr spc="-70" dirty="0"/>
              <a:t> </a:t>
            </a:r>
            <a:r>
              <a:rPr dirty="0"/>
              <a:t>of</a:t>
            </a:r>
            <a:r>
              <a:rPr spc="-70" dirty="0"/>
              <a:t> </a:t>
            </a:r>
            <a:r>
              <a:rPr dirty="0"/>
              <a:t>Clover</a:t>
            </a:r>
            <a:r>
              <a:rPr spc="-60" dirty="0"/>
              <a:t> </a:t>
            </a:r>
            <a:r>
              <a:rPr dirty="0"/>
              <a:t>Online</a:t>
            </a:r>
            <a:r>
              <a:rPr spc="-70" dirty="0"/>
              <a:t> </a:t>
            </a:r>
            <a:r>
              <a:rPr spc="-10" dirty="0"/>
              <a:t>Ordering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61772" y="1903476"/>
          <a:ext cx="3999229" cy="37350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99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14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200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Scan</a:t>
                      </a:r>
                      <a:r>
                        <a:rPr sz="2000" spc="-2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sz="2000" spc="-2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Order</a:t>
                      </a:r>
                      <a:r>
                        <a:rPr sz="2000" spc="-45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sz="2000" spc="-2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Digital</a:t>
                      </a:r>
                      <a:r>
                        <a:rPr sz="2000" spc="5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Menus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06045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2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11480" marR="267970" indent="-182880">
                        <a:lnSpc>
                          <a:spcPct val="100000"/>
                        </a:lnSpc>
                        <a:buChar char="•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Customers</a:t>
                      </a:r>
                      <a:r>
                        <a:rPr sz="115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scan</a:t>
                      </a:r>
                      <a:r>
                        <a:rPr sz="115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15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QR</a:t>
                      </a:r>
                      <a:r>
                        <a:rPr sz="115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code</a:t>
                      </a:r>
                      <a:r>
                        <a:rPr sz="115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with</a:t>
                      </a:r>
                      <a:r>
                        <a:rPr sz="1150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their</a:t>
                      </a:r>
                      <a:r>
                        <a:rPr sz="115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iOS</a:t>
                      </a:r>
                      <a:r>
                        <a:rPr sz="115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Android</a:t>
                      </a:r>
                      <a:r>
                        <a:rPr sz="115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device to</a:t>
                      </a:r>
                      <a:r>
                        <a:rPr sz="115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open</a:t>
                      </a:r>
                      <a:r>
                        <a:rPr sz="115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 the</a:t>
                      </a:r>
                      <a:r>
                        <a:rPr sz="115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Clover</a:t>
                      </a:r>
                      <a:r>
                        <a:rPr sz="115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Web</a:t>
                      </a:r>
                      <a:r>
                        <a:rPr sz="1150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Ordering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site</a:t>
                      </a:r>
                      <a:r>
                        <a:rPr sz="115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15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“Dine</a:t>
                      </a:r>
                      <a:r>
                        <a:rPr sz="115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In”</a:t>
                      </a:r>
                      <a:r>
                        <a:rPr sz="1150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mode</a:t>
                      </a:r>
                      <a:endParaRPr sz="1150">
                        <a:latin typeface="Arial"/>
                        <a:cs typeface="Arial"/>
                      </a:endParaRPr>
                    </a:p>
                    <a:p>
                      <a:pPr marL="411480" marR="536575" indent="-182880">
                        <a:lnSpc>
                          <a:spcPct val="100000"/>
                        </a:lnSpc>
                        <a:spcBef>
                          <a:spcPts val="805"/>
                        </a:spcBef>
                        <a:buChar char="•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Customers</a:t>
                      </a:r>
                      <a:r>
                        <a:rPr sz="115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can</a:t>
                      </a:r>
                      <a:r>
                        <a:rPr sz="115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view the</a:t>
                      </a:r>
                      <a:r>
                        <a:rPr sz="115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merchant's</a:t>
                      </a:r>
                      <a:r>
                        <a:rPr sz="115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menu,</a:t>
                      </a:r>
                      <a:r>
                        <a:rPr sz="115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add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items</a:t>
                      </a:r>
                      <a:r>
                        <a:rPr sz="115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sz="115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15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cart,</a:t>
                      </a:r>
                      <a:r>
                        <a:rPr sz="1150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sz="115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pay.</a:t>
                      </a:r>
                      <a:r>
                        <a:rPr sz="1150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Orders</a:t>
                      </a:r>
                      <a:r>
                        <a:rPr sz="115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will</a:t>
                      </a:r>
                      <a:r>
                        <a:rPr sz="1150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be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automatically</a:t>
                      </a:r>
                      <a:r>
                        <a:rPr sz="115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fired</a:t>
                      </a:r>
                      <a:r>
                        <a:rPr sz="115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sz="115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15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5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kitchen.</a:t>
                      </a:r>
                      <a:endParaRPr sz="115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solidFill>
                      <a:srgbClr val="5858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4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200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Scheduled</a:t>
                      </a:r>
                      <a:r>
                        <a:rPr sz="2000" spc="-35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Orders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06045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9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11480" marR="308610" indent="-182880">
                        <a:lnSpc>
                          <a:spcPct val="100000"/>
                        </a:lnSpc>
                        <a:buChar char="•"/>
                        <a:tabLst>
                          <a:tab pos="411480" algn="l"/>
                          <a:tab pos="412115" algn="l"/>
                        </a:tabLst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Guests</a:t>
                      </a:r>
                      <a:r>
                        <a:rPr sz="12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will be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able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place</a:t>
                      </a:r>
                      <a:r>
                        <a:rPr sz="1200" spc="-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ASAP</a:t>
                      </a:r>
                      <a:r>
                        <a:rPr sz="12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orders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</a:t>
                      </a:r>
                      <a:r>
                        <a:rPr sz="12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plan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ahead</a:t>
                      </a:r>
                      <a:r>
                        <a:rPr sz="12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place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2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scheduled</a:t>
                      </a:r>
                      <a:r>
                        <a:rPr sz="1200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order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11480" marR="621030" indent="-182880" algn="just">
                        <a:lnSpc>
                          <a:spcPct val="100000"/>
                        </a:lnSpc>
                        <a:spcBef>
                          <a:spcPts val="805"/>
                        </a:spcBef>
                        <a:buChar char="•"/>
                        <a:tabLst>
                          <a:tab pos="412115" algn="l"/>
                        </a:tabLst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Merchants</a:t>
                      </a:r>
                      <a:r>
                        <a:rPr sz="1200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can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set how</a:t>
                      </a:r>
                      <a:r>
                        <a:rPr sz="12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far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out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advance</a:t>
                      </a:r>
                      <a:r>
                        <a:rPr sz="12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customer</a:t>
                      </a:r>
                      <a:r>
                        <a:rPr sz="1200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can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place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order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sz="12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when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they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would</a:t>
                      </a:r>
                      <a:r>
                        <a:rPr sz="12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like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2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order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receipt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printed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solidFill>
                      <a:srgbClr val="5858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709159" y="1903476"/>
          <a:ext cx="3999229" cy="37350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99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149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200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Curbside</a:t>
                      </a:r>
                      <a:r>
                        <a:rPr sz="2000" spc="-3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Pickup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06045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2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10845" marR="426720" indent="-182880">
                        <a:lnSpc>
                          <a:spcPct val="100000"/>
                        </a:lnSpc>
                        <a:buChar char="•"/>
                        <a:tabLst>
                          <a:tab pos="410845" algn="l"/>
                          <a:tab pos="411480" algn="l"/>
                        </a:tabLst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Merchants</a:t>
                      </a:r>
                      <a:r>
                        <a:rPr sz="1200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will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be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able</a:t>
                      </a:r>
                      <a:r>
                        <a:rPr sz="12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deliver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order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guest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at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"curbside"</a:t>
                      </a:r>
                      <a:r>
                        <a:rPr sz="12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when</a:t>
                      </a:r>
                      <a:r>
                        <a:rPr sz="12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order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is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ready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10845" marR="366395" indent="-182880">
                        <a:lnSpc>
                          <a:spcPct val="100000"/>
                        </a:lnSpc>
                        <a:spcBef>
                          <a:spcPts val="805"/>
                        </a:spcBef>
                        <a:buChar char="•"/>
                        <a:tabLst>
                          <a:tab pos="410845" algn="l"/>
                          <a:tab pos="411480" algn="l"/>
                        </a:tabLst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Guests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can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pick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up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their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orders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can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pick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up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from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convenience</a:t>
                      </a:r>
                      <a:r>
                        <a:rPr sz="12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their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cars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solidFill>
                      <a:srgbClr val="5858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49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200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Delivery</a:t>
                      </a:r>
                      <a:r>
                        <a:rPr sz="2000" spc="-3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via</a:t>
                      </a:r>
                      <a:r>
                        <a:rPr sz="2000" spc="-2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DoorDash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06045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9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10845" marR="350520" indent="-182880">
                        <a:lnSpc>
                          <a:spcPct val="100000"/>
                        </a:lnSpc>
                        <a:buChar char="•"/>
                        <a:tabLst>
                          <a:tab pos="410845" algn="l"/>
                          <a:tab pos="411480" algn="l"/>
                        </a:tabLst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DoorDash</a:t>
                      </a:r>
                      <a:r>
                        <a:rPr sz="1200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will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allocate</a:t>
                      </a:r>
                      <a:r>
                        <a:rPr sz="1200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</a:t>
                      </a:r>
                      <a:r>
                        <a:rPr sz="12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on-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demand</a:t>
                      </a:r>
                      <a:r>
                        <a:rPr sz="1200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delivery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driver</a:t>
                      </a:r>
                      <a:r>
                        <a:rPr sz="12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fulfill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each</a:t>
                      </a:r>
                      <a:r>
                        <a:rPr sz="1200" spc="-5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order</a:t>
                      </a:r>
                      <a:r>
                        <a:rPr sz="12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placed</a:t>
                      </a:r>
                      <a:r>
                        <a:rPr sz="1200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via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Clover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Web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</a:t>
                      </a:r>
                      <a:r>
                        <a:rPr sz="1200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App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orderings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10845" marR="535305" indent="-182880">
                        <a:lnSpc>
                          <a:spcPct val="100000"/>
                        </a:lnSpc>
                        <a:spcBef>
                          <a:spcPts val="805"/>
                        </a:spcBef>
                        <a:buChar char="•"/>
                        <a:tabLst>
                          <a:tab pos="410845" algn="l"/>
                          <a:tab pos="411480" algn="l"/>
                        </a:tabLst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Consumers</a:t>
                      </a:r>
                      <a:r>
                        <a:rPr sz="1200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can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track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their</a:t>
                      </a:r>
                      <a:r>
                        <a:rPr sz="12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orders</a:t>
                      </a:r>
                      <a:r>
                        <a:rPr sz="1200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real-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time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using</a:t>
                      </a:r>
                      <a:r>
                        <a:rPr sz="1200" spc="-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DoorDash</a:t>
                      </a:r>
                      <a:r>
                        <a:rPr sz="1200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progress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tracker</a:t>
                      </a: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website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solidFill>
                      <a:srgbClr val="5858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06711" y="1725167"/>
            <a:ext cx="2494787" cy="4245863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4689" y="6630747"/>
            <a:ext cx="24460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578610" algn="l"/>
              </a:tabLst>
            </a:pPr>
            <a:r>
              <a:rPr sz="800" dirty="0">
                <a:solidFill>
                  <a:srgbClr val="666666"/>
                </a:solidFill>
                <a:latin typeface="Arial"/>
                <a:cs typeface="Arial"/>
              </a:rPr>
              <a:t>2727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©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2024 Fiserv,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Inc.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or</a:t>
            </a:r>
            <a:r>
              <a:rPr sz="900" spc="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its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affiliates.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	</a:t>
            </a: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87627" y="6645773"/>
            <a:ext cx="4572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|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55" dirty="0"/>
              <a:t> </a:t>
            </a:r>
            <a:r>
              <a:rPr spc="-10" dirty="0"/>
              <a:t>Consumer</a:t>
            </a:r>
            <a:r>
              <a:rPr spc="-185" dirty="0"/>
              <a:t> </a:t>
            </a:r>
            <a:r>
              <a:rPr spc="-25" dirty="0"/>
              <a:t>App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50925"/>
            <a:ext cx="5221605" cy="4933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marR="318770" indent="-228600">
              <a:lnSpc>
                <a:spcPct val="100000"/>
              </a:lnSpc>
              <a:spcBef>
                <a:spcPts val="105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dirty="0">
                <a:latin typeface="Arial"/>
                <a:cs typeface="Arial"/>
              </a:rPr>
              <a:t>Merchants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can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reward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loyal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customers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and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spc="-20" dirty="0">
                <a:latin typeface="Arial"/>
                <a:cs typeface="Arial"/>
              </a:rPr>
              <a:t>keep </a:t>
            </a:r>
            <a:r>
              <a:rPr sz="1700" dirty="0">
                <a:latin typeface="Arial"/>
                <a:cs typeface="Arial"/>
              </a:rPr>
              <a:t>them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coming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back</a:t>
            </a:r>
            <a:r>
              <a:rPr sz="1700" spc="-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to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their</a:t>
            </a:r>
            <a:r>
              <a:rPr sz="1700" spc="-10" dirty="0">
                <a:latin typeface="Arial"/>
                <a:cs typeface="Arial"/>
              </a:rPr>
              <a:t> business</a:t>
            </a:r>
            <a:endParaRPr sz="1700">
              <a:latin typeface="Arial"/>
              <a:cs typeface="Arial"/>
            </a:endParaRPr>
          </a:p>
          <a:p>
            <a:pPr marL="240665" marR="816610" indent="-22860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dirty="0">
                <a:latin typeface="Arial"/>
                <a:cs typeface="Arial"/>
              </a:rPr>
              <a:t>Enable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autopay</a:t>
            </a:r>
            <a:r>
              <a:rPr sz="1700" spc="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for </a:t>
            </a:r>
            <a:r>
              <a:rPr sz="1700" spc="-10" dirty="0">
                <a:latin typeface="Arial"/>
                <a:cs typeface="Arial"/>
              </a:rPr>
              <a:t>hands-</a:t>
            </a:r>
            <a:r>
              <a:rPr sz="1700" dirty="0">
                <a:latin typeface="Arial"/>
                <a:cs typeface="Arial"/>
              </a:rPr>
              <a:t>free</a:t>
            </a:r>
            <a:r>
              <a:rPr sz="1700" spc="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+</a:t>
            </a:r>
            <a:r>
              <a:rPr sz="1700" spc="-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wallet-</a:t>
            </a:r>
            <a:r>
              <a:rPr sz="1700" spc="-20" dirty="0">
                <a:latin typeface="Arial"/>
                <a:cs typeface="Arial"/>
              </a:rPr>
              <a:t>free </a:t>
            </a:r>
            <a:r>
              <a:rPr sz="1700" dirty="0">
                <a:latin typeface="Arial"/>
                <a:cs typeface="Arial"/>
              </a:rPr>
              <a:t>transactions</a:t>
            </a:r>
            <a:r>
              <a:rPr sz="1700" spc="-3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with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the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Clover</a:t>
            </a:r>
            <a:r>
              <a:rPr sz="1700" spc="-45" dirty="0">
                <a:latin typeface="Arial"/>
                <a:cs typeface="Arial"/>
              </a:rPr>
              <a:t> </a:t>
            </a:r>
            <a:r>
              <a:rPr sz="1700" spc="-25" dirty="0">
                <a:latin typeface="Arial"/>
                <a:cs typeface="Arial"/>
              </a:rPr>
              <a:t>app</a:t>
            </a:r>
            <a:endParaRPr sz="1700">
              <a:latin typeface="Arial"/>
              <a:cs typeface="Arial"/>
            </a:endParaRPr>
          </a:p>
          <a:p>
            <a:pPr marL="241300" marR="285750" indent="-22860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dirty="0">
                <a:latin typeface="Arial"/>
                <a:cs typeface="Arial"/>
              </a:rPr>
              <a:t>Consumers</a:t>
            </a:r>
            <a:r>
              <a:rPr sz="1700" spc="-2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can</a:t>
            </a:r>
            <a:r>
              <a:rPr sz="1700" spc="-2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use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their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rewards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and</a:t>
            </a:r>
            <a:r>
              <a:rPr sz="1700" spc="-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perks</a:t>
            </a:r>
            <a:r>
              <a:rPr sz="1700" spc="-20" dirty="0">
                <a:latin typeface="Arial"/>
                <a:cs typeface="Arial"/>
              </a:rPr>
              <a:t> with </a:t>
            </a:r>
            <a:r>
              <a:rPr sz="1700" dirty="0">
                <a:latin typeface="Arial"/>
                <a:cs typeface="Arial"/>
              </a:rPr>
              <a:t>Clover</a:t>
            </a:r>
            <a:r>
              <a:rPr sz="1700" spc="-3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Online</a:t>
            </a:r>
            <a:r>
              <a:rPr sz="1700" spc="-10" dirty="0">
                <a:latin typeface="Arial"/>
                <a:cs typeface="Arial"/>
              </a:rPr>
              <a:t> Ordering</a:t>
            </a:r>
            <a:endParaRPr sz="1700">
              <a:latin typeface="Arial"/>
              <a:cs typeface="Arial"/>
            </a:endParaRPr>
          </a:p>
          <a:p>
            <a:pPr marL="241300" marR="172085" indent="-228600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dirty="0">
                <a:latin typeface="Arial"/>
                <a:cs typeface="Arial"/>
              </a:rPr>
              <a:t>Encourage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customers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to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download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the</a:t>
            </a:r>
            <a:r>
              <a:rPr sz="1700" spc="-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Clover</a:t>
            </a:r>
            <a:r>
              <a:rPr sz="1700" spc="-45" dirty="0">
                <a:latin typeface="Arial"/>
                <a:cs typeface="Arial"/>
              </a:rPr>
              <a:t> </a:t>
            </a:r>
            <a:r>
              <a:rPr sz="1700" spc="-25" dirty="0">
                <a:latin typeface="Arial"/>
                <a:cs typeface="Arial"/>
              </a:rPr>
              <a:t>app </a:t>
            </a:r>
            <a:r>
              <a:rPr sz="1700" dirty="0">
                <a:latin typeface="Arial"/>
                <a:cs typeface="Arial"/>
              </a:rPr>
              <a:t>with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Clover</a:t>
            </a:r>
            <a:r>
              <a:rPr sz="1700" spc="-3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order</a:t>
            </a:r>
            <a:r>
              <a:rPr sz="1700" spc="-3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ahead </a:t>
            </a:r>
            <a:r>
              <a:rPr sz="1700" spc="-10" dirty="0">
                <a:latin typeface="Arial"/>
                <a:cs typeface="Arial"/>
              </a:rPr>
              <a:t>functionality</a:t>
            </a:r>
            <a:endParaRPr sz="1700">
              <a:latin typeface="Arial"/>
              <a:cs typeface="Arial"/>
            </a:endParaRPr>
          </a:p>
          <a:p>
            <a:pPr marL="240665" marR="5080" indent="-22860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dirty="0">
                <a:latin typeface="Arial"/>
                <a:cs typeface="Arial"/>
              </a:rPr>
              <a:t>Customers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can</a:t>
            </a:r>
            <a:r>
              <a:rPr sz="1700" spc="-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place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mobile</a:t>
            </a:r>
            <a:r>
              <a:rPr sz="1700" spc="-3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orders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and</a:t>
            </a:r>
            <a:r>
              <a:rPr sz="1700" spc="-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pick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up</a:t>
            </a:r>
            <a:r>
              <a:rPr sz="1700" spc="-5" dirty="0">
                <a:latin typeface="Arial"/>
                <a:cs typeface="Arial"/>
              </a:rPr>
              <a:t> </a:t>
            </a:r>
            <a:r>
              <a:rPr sz="1700" spc="-20" dirty="0">
                <a:latin typeface="Arial"/>
                <a:cs typeface="Arial"/>
              </a:rPr>
              <a:t>just </a:t>
            </a:r>
            <a:r>
              <a:rPr sz="1700" dirty="0">
                <a:latin typeface="Arial"/>
                <a:cs typeface="Arial"/>
              </a:rPr>
              <a:t>by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saying their</a:t>
            </a:r>
            <a:r>
              <a:rPr sz="1700" spc="-2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name</a:t>
            </a:r>
            <a:r>
              <a:rPr sz="1700" spc="-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—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and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automatically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spc="-20" dirty="0">
                <a:latin typeface="Arial"/>
                <a:cs typeface="Arial"/>
              </a:rPr>
              <a:t>earn </a:t>
            </a:r>
            <a:r>
              <a:rPr sz="1700" dirty="0">
                <a:latin typeface="Arial"/>
                <a:cs typeface="Arial"/>
              </a:rPr>
              <a:t>Rewards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points,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too.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Skip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the </a:t>
            </a:r>
            <a:r>
              <a:rPr sz="1700" spc="-10" dirty="0">
                <a:latin typeface="Arial"/>
                <a:cs typeface="Arial"/>
              </a:rPr>
              <a:t>line!</a:t>
            </a:r>
            <a:endParaRPr sz="1700">
              <a:latin typeface="Arial"/>
              <a:cs typeface="Arial"/>
            </a:endParaRPr>
          </a:p>
          <a:p>
            <a:pPr marL="240665" marR="544830" indent="-22860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dirty="0">
                <a:latin typeface="Arial"/>
                <a:cs typeface="Arial"/>
              </a:rPr>
              <a:t>Create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Rewards</a:t>
            </a:r>
            <a:r>
              <a:rPr sz="1700" spc="-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program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now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to</a:t>
            </a:r>
            <a:r>
              <a:rPr sz="1700" spc="-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jump-start </a:t>
            </a:r>
            <a:r>
              <a:rPr sz="1700" dirty="0">
                <a:latin typeface="Arial"/>
                <a:cs typeface="Arial"/>
              </a:rPr>
              <a:t>customers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using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the</a:t>
            </a:r>
            <a:r>
              <a:rPr sz="1700" spc="-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Clover</a:t>
            </a:r>
            <a:r>
              <a:rPr sz="1700" spc="-3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app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to</a:t>
            </a:r>
            <a:r>
              <a:rPr sz="1700" spc="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be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ready</a:t>
            </a:r>
            <a:r>
              <a:rPr sz="1700" spc="-5" dirty="0">
                <a:latin typeface="Arial"/>
                <a:cs typeface="Arial"/>
              </a:rPr>
              <a:t> </a:t>
            </a:r>
            <a:r>
              <a:rPr sz="1700" spc="-25" dirty="0">
                <a:latin typeface="Arial"/>
                <a:cs typeface="Arial"/>
              </a:rPr>
              <a:t>to </a:t>
            </a:r>
            <a:r>
              <a:rPr sz="1700" dirty="0">
                <a:latin typeface="Arial"/>
                <a:cs typeface="Arial"/>
              </a:rPr>
              <a:t>accept</a:t>
            </a:r>
            <a:r>
              <a:rPr sz="1700" spc="-2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orders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for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FREE!</a:t>
            </a:r>
            <a:endParaRPr sz="1700">
              <a:latin typeface="Arial"/>
              <a:cs typeface="Arial"/>
            </a:endParaRPr>
          </a:p>
          <a:p>
            <a:pPr marL="241300" marR="43180" indent="-228600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dirty="0">
                <a:latin typeface="Arial"/>
                <a:cs typeface="Arial"/>
              </a:rPr>
              <a:t>Consumers</a:t>
            </a:r>
            <a:r>
              <a:rPr sz="1700" spc="-3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earn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rewards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and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perks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at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their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favorite </a:t>
            </a:r>
            <a:r>
              <a:rPr sz="1700" dirty="0">
                <a:latin typeface="Arial"/>
                <a:cs typeface="Arial"/>
              </a:rPr>
              <a:t>local</a:t>
            </a:r>
            <a:r>
              <a:rPr sz="1700" spc="-2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businesses</a:t>
            </a:r>
            <a:endParaRPr sz="1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19492" y="5158842"/>
            <a:ext cx="2517140" cy="69342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685"/>
              </a:spcBef>
              <a:buChar char="•"/>
              <a:tabLst>
                <a:tab pos="240665" algn="l"/>
                <a:tab pos="241300" algn="l"/>
              </a:tabLst>
            </a:pPr>
            <a:r>
              <a:rPr sz="1700" dirty="0">
                <a:latin typeface="Arial"/>
                <a:cs typeface="Arial"/>
              </a:rPr>
              <a:t>Android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—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u="sng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2"/>
              </a:rPr>
              <a:t>Google</a:t>
            </a:r>
            <a:r>
              <a:rPr sz="1700" u="sng" spc="-5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1700" u="sng" spc="-20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2"/>
              </a:rPr>
              <a:t>Play</a:t>
            </a:r>
            <a:endParaRPr sz="1700">
              <a:latin typeface="Arial"/>
              <a:cs typeface="Arial"/>
            </a:endParaRPr>
          </a:p>
          <a:p>
            <a:pPr marL="547370" lvl="1" indent="-229235">
              <a:lnSpc>
                <a:spcPct val="100000"/>
              </a:lnSpc>
              <a:spcBef>
                <a:spcPts val="590"/>
              </a:spcBef>
              <a:buChar char="•"/>
              <a:tabLst>
                <a:tab pos="547370" algn="l"/>
                <a:tab pos="548005" algn="l"/>
              </a:tabLst>
            </a:pPr>
            <a:r>
              <a:rPr sz="1700" dirty="0">
                <a:latin typeface="Arial"/>
                <a:cs typeface="Arial"/>
              </a:rPr>
              <a:t>iOS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—</a:t>
            </a:r>
            <a:r>
              <a:rPr sz="1700" spc="-105" dirty="0">
                <a:latin typeface="Arial"/>
                <a:cs typeface="Arial"/>
              </a:rPr>
              <a:t> </a:t>
            </a:r>
            <a:r>
              <a:rPr sz="1700" u="sng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3"/>
              </a:rPr>
              <a:t>App</a:t>
            </a:r>
            <a:r>
              <a:rPr sz="1700" u="sng" spc="5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1700" u="sng" spc="-20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3"/>
              </a:rPr>
              <a:t>Store</a:t>
            </a:r>
            <a:endParaRPr sz="17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30540" y="3616451"/>
            <a:ext cx="1391411" cy="139141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58356" y="605028"/>
            <a:ext cx="4337303" cy="521055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4689" y="6630747"/>
            <a:ext cx="24460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578610" algn="l"/>
              </a:tabLst>
            </a:pPr>
            <a:r>
              <a:rPr sz="800" dirty="0">
                <a:solidFill>
                  <a:srgbClr val="666666"/>
                </a:solidFill>
                <a:latin typeface="Arial"/>
                <a:cs typeface="Arial"/>
              </a:rPr>
              <a:t>2828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©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2024 Fiserv,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Inc.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or</a:t>
            </a:r>
            <a:r>
              <a:rPr sz="900" spc="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its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affiliates.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	</a:t>
            </a: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87627" y="6645773"/>
            <a:ext cx="4572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|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Clover</a:t>
            </a:r>
            <a:r>
              <a:rPr spc="-180" dirty="0"/>
              <a:t> </a:t>
            </a:r>
            <a:r>
              <a:rPr dirty="0"/>
              <a:t>App</a:t>
            </a:r>
            <a:r>
              <a:rPr spc="-40" dirty="0"/>
              <a:t> </a:t>
            </a:r>
            <a:r>
              <a:rPr spc="-10" dirty="0"/>
              <a:t>Market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50662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1505"/>
              </a:spcBef>
            </a:pPr>
            <a:r>
              <a:rPr sz="2800" b="0" u="sng" spc="-10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2"/>
              </a:rPr>
              <a:t>Clover</a:t>
            </a:r>
            <a:r>
              <a:rPr sz="2800" b="0" u="sng" spc="-170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2800" b="0" u="sng" spc="-20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2"/>
              </a:rPr>
              <a:t>Apps</a:t>
            </a:r>
            <a:endParaRPr sz="2800">
              <a:latin typeface="Arial"/>
              <a:cs typeface="Arial"/>
            </a:endParaRPr>
          </a:p>
          <a:p>
            <a:pPr marL="12065" marR="5080">
              <a:lnSpc>
                <a:spcPct val="100000"/>
              </a:lnSpc>
              <a:spcBef>
                <a:spcPts val="1015"/>
              </a:spcBef>
            </a:pP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Clover</a:t>
            </a:r>
            <a:r>
              <a:rPr sz="2000" b="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apps</a:t>
            </a:r>
            <a:r>
              <a:rPr sz="2000" b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can</a:t>
            </a:r>
            <a:r>
              <a:rPr sz="20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help</a:t>
            </a:r>
            <a:r>
              <a:rPr sz="20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businesses</a:t>
            </a:r>
            <a:r>
              <a:rPr sz="20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Arial"/>
                <a:cs typeface="Arial"/>
              </a:rPr>
              <a:t>enhance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their</a:t>
            </a:r>
            <a:r>
              <a:rPr sz="2000" b="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Arial"/>
                <a:cs typeface="Arial"/>
              </a:rPr>
              <a:t>point-of-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sale</a:t>
            </a:r>
            <a:r>
              <a:rPr sz="2000" b="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operations,</a:t>
            </a:r>
            <a:r>
              <a:rPr sz="20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Arial"/>
                <a:cs typeface="Arial"/>
              </a:rPr>
              <a:t>streamline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workflows,</a:t>
            </a:r>
            <a:r>
              <a:rPr sz="2000" b="0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and</a:t>
            </a:r>
            <a:r>
              <a:rPr sz="2000" b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improve</a:t>
            </a:r>
            <a:r>
              <a:rPr sz="20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20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overall</a:t>
            </a:r>
            <a:r>
              <a:rPr sz="2000" b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Arial"/>
                <a:cs typeface="Arial"/>
              </a:rPr>
              <a:t>efficiency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and</a:t>
            </a:r>
            <a:r>
              <a:rPr sz="2000" b="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effectiveness</a:t>
            </a:r>
            <a:r>
              <a:rPr sz="2000" b="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of</a:t>
            </a:r>
            <a:r>
              <a:rPr sz="20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their</a:t>
            </a:r>
            <a:r>
              <a:rPr sz="2000" b="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business</a:t>
            </a:r>
            <a:r>
              <a:rPr sz="2000" b="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Arial"/>
                <a:cs typeface="Arial"/>
              </a:rPr>
              <a:t>processes.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11467" y="2194560"/>
            <a:ext cx="4931651" cy="326896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pc="-25" dirty="0"/>
              <a:t>29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29284"/>
            <a:ext cx="12192000" cy="5195570"/>
            <a:chOff x="0" y="1129284"/>
            <a:chExt cx="12192000" cy="51955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29284"/>
              <a:ext cx="12192000" cy="51953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98348" y="1985772"/>
              <a:ext cx="5375275" cy="698500"/>
            </a:xfrm>
            <a:custGeom>
              <a:avLst/>
              <a:gdLst/>
              <a:ahLst/>
              <a:cxnLst/>
              <a:rect l="l" t="t" r="r" b="b"/>
              <a:pathLst>
                <a:path w="5375275" h="698500">
                  <a:moveTo>
                    <a:pt x="5375148" y="0"/>
                  </a:moveTo>
                  <a:lnTo>
                    <a:pt x="0" y="0"/>
                  </a:lnTo>
                  <a:lnTo>
                    <a:pt x="0" y="697991"/>
                  </a:lnTo>
                  <a:lnTo>
                    <a:pt x="5375148" y="697991"/>
                  </a:lnTo>
                  <a:lnTo>
                    <a:pt x="5375148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Clover</a:t>
            </a:r>
            <a:r>
              <a:rPr spc="-180" dirty="0"/>
              <a:t> </a:t>
            </a:r>
            <a:r>
              <a:rPr dirty="0"/>
              <a:t>App</a:t>
            </a:r>
            <a:r>
              <a:rPr spc="-40" dirty="0"/>
              <a:t> </a:t>
            </a:r>
            <a:r>
              <a:rPr spc="-10" dirty="0"/>
              <a:t>Market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98348" y="2179274"/>
            <a:ext cx="5375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Developer</a:t>
            </a:r>
            <a:r>
              <a:rPr sz="18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Information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8348" y="2695955"/>
            <a:ext cx="5375275" cy="2847340"/>
          </a:xfrm>
          <a:custGeom>
            <a:avLst/>
            <a:gdLst/>
            <a:ahLst/>
            <a:cxnLst/>
            <a:rect l="l" t="t" r="r" b="b"/>
            <a:pathLst>
              <a:path w="5375275" h="2847340">
                <a:moveTo>
                  <a:pt x="5375148" y="0"/>
                </a:moveTo>
                <a:lnTo>
                  <a:pt x="0" y="0"/>
                </a:lnTo>
                <a:lnTo>
                  <a:pt x="0" y="2846832"/>
                </a:lnTo>
                <a:lnTo>
                  <a:pt x="5375148" y="2846832"/>
                </a:lnTo>
                <a:lnTo>
                  <a:pt x="53751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13670" y="2952916"/>
            <a:ext cx="4798695" cy="16148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latin typeface="Arial"/>
                <a:cs typeface="Arial"/>
              </a:rPr>
              <a:t>User’s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have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access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‘open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platform’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powered </a:t>
            </a:r>
            <a:r>
              <a:rPr sz="1600" dirty="0">
                <a:latin typeface="Arial"/>
                <a:cs typeface="Arial"/>
              </a:rPr>
              <a:t>by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robust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community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developers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more </a:t>
            </a:r>
            <a:r>
              <a:rPr sz="1600" dirty="0">
                <a:latin typeface="Arial"/>
                <a:cs typeface="Arial"/>
              </a:rPr>
              <a:t>than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500+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apps</a:t>
            </a:r>
            <a:endParaRPr sz="1600">
              <a:latin typeface="Arial"/>
              <a:cs typeface="Arial"/>
            </a:endParaRPr>
          </a:p>
          <a:p>
            <a:pPr marL="299085" marR="189230" indent="-287020">
              <a:lnSpc>
                <a:spcPct val="100000"/>
              </a:lnSpc>
              <a:spcBef>
                <a:spcPts val="994"/>
              </a:spcBef>
              <a:buChar char="•"/>
              <a:tabLst>
                <a:tab pos="299085" algn="l"/>
                <a:tab pos="299720" algn="l"/>
              </a:tabLst>
            </a:pPr>
            <a:r>
              <a:rPr sz="1600" spc="-10" dirty="0">
                <a:latin typeface="Arial"/>
                <a:cs typeface="Arial"/>
              </a:rPr>
              <a:t>Developers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can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register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obtain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access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to </a:t>
            </a:r>
            <a:r>
              <a:rPr sz="1600" spc="-10" dirty="0">
                <a:latin typeface="Arial"/>
                <a:cs typeface="Arial"/>
              </a:rPr>
              <a:t>APKs,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APIs,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codes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&amp;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sample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codes,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developers </a:t>
            </a:r>
            <a:r>
              <a:rPr sz="1600" dirty="0">
                <a:latin typeface="Arial"/>
                <a:cs typeface="Arial"/>
              </a:rPr>
              <a:t>chat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community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purchase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DevKits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352032" y="1985772"/>
            <a:ext cx="5375275" cy="698500"/>
          </a:xfrm>
          <a:custGeom>
            <a:avLst/>
            <a:gdLst/>
            <a:ahLst/>
            <a:cxnLst/>
            <a:rect l="l" t="t" r="r" b="b"/>
            <a:pathLst>
              <a:path w="5375275" h="698500">
                <a:moveTo>
                  <a:pt x="5375148" y="0"/>
                </a:moveTo>
                <a:lnTo>
                  <a:pt x="0" y="0"/>
                </a:lnTo>
                <a:lnTo>
                  <a:pt x="0" y="697991"/>
                </a:lnTo>
                <a:lnTo>
                  <a:pt x="5375148" y="697991"/>
                </a:lnTo>
                <a:lnTo>
                  <a:pt x="5375148" y="0"/>
                </a:lnTo>
                <a:close/>
              </a:path>
            </a:pathLst>
          </a:custGeom>
          <a:solidFill>
            <a:srgbClr val="66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352032" y="2179274"/>
            <a:ext cx="5375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61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Stats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352032" y="2695955"/>
            <a:ext cx="5375275" cy="2847340"/>
          </a:xfrm>
          <a:custGeom>
            <a:avLst/>
            <a:gdLst/>
            <a:ahLst/>
            <a:cxnLst/>
            <a:rect l="l" t="t" r="r" b="b"/>
            <a:pathLst>
              <a:path w="5375275" h="2847340">
                <a:moveTo>
                  <a:pt x="5375148" y="0"/>
                </a:moveTo>
                <a:lnTo>
                  <a:pt x="0" y="0"/>
                </a:lnTo>
                <a:lnTo>
                  <a:pt x="0" y="2846832"/>
                </a:lnTo>
                <a:lnTo>
                  <a:pt x="5375148" y="2846832"/>
                </a:lnTo>
                <a:lnTo>
                  <a:pt x="53751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567272" y="2825828"/>
            <a:ext cx="4612640" cy="199643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94945" indent="-182880">
              <a:lnSpc>
                <a:spcPct val="100000"/>
              </a:lnSpc>
              <a:spcBef>
                <a:spcPts val="1095"/>
              </a:spcBef>
              <a:buChar char="•"/>
              <a:tabLst>
                <a:tab pos="195580" algn="l"/>
              </a:tabLst>
            </a:pPr>
            <a:r>
              <a:rPr sz="1600" dirty="0">
                <a:latin typeface="Arial"/>
                <a:cs typeface="Arial"/>
              </a:rPr>
              <a:t>1900+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registered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app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developers</a:t>
            </a:r>
            <a:endParaRPr sz="1600">
              <a:latin typeface="Arial"/>
              <a:cs typeface="Arial"/>
            </a:endParaRPr>
          </a:p>
          <a:p>
            <a:pPr marL="194945" indent="-182880">
              <a:lnSpc>
                <a:spcPct val="100000"/>
              </a:lnSpc>
              <a:spcBef>
                <a:spcPts val="994"/>
              </a:spcBef>
              <a:buChar char="•"/>
              <a:tabLst>
                <a:tab pos="195580" algn="l"/>
              </a:tabLst>
            </a:pPr>
            <a:r>
              <a:rPr sz="1600" dirty="0">
                <a:latin typeface="Arial"/>
                <a:cs typeface="Arial"/>
              </a:rPr>
              <a:t>500+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apps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available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download</a:t>
            </a:r>
            <a:endParaRPr sz="1600">
              <a:latin typeface="Arial"/>
              <a:cs typeface="Arial"/>
            </a:endParaRPr>
          </a:p>
          <a:p>
            <a:pPr marL="194945" marR="5080" indent="-182880">
              <a:lnSpc>
                <a:spcPct val="100000"/>
              </a:lnSpc>
              <a:spcBef>
                <a:spcPts val="994"/>
              </a:spcBef>
              <a:buChar char="•"/>
              <a:tabLst>
                <a:tab pos="195580" algn="l"/>
              </a:tabLst>
            </a:pPr>
            <a:r>
              <a:rPr sz="1600" dirty="0">
                <a:latin typeface="Arial"/>
                <a:cs typeface="Arial"/>
              </a:rPr>
              <a:t>2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Million+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apps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have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been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opted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&amp;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installed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by </a:t>
            </a:r>
            <a:r>
              <a:rPr sz="1600" spc="-10" dirty="0">
                <a:latin typeface="Arial"/>
                <a:cs typeface="Arial"/>
              </a:rPr>
              <a:t>merchants</a:t>
            </a:r>
            <a:endParaRPr sz="1600">
              <a:latin typeface="Arial"/>
              <a:cs typeface="Arial"/>
            </a:endParaRPr>
          </a:p>
          <a:p>
            <a:pPr marL="194945" marR="193675" indent="-182880">
              <a:lnSpc>
                <a:spcPct val="100000"/>
              </a:lnSpc>
              <a:spcBef>
                <a:spcPts val="1010"/>
              </a:spcBef>
              <a:buChar char="•"/>
              <a:tabLst>
                <a:tab pos="195580" algn="l"/>
              </a:tabLst>
            </a:pPr>
            <a:r>
              <a:rPr sz="1600" dirty="0">
                <a:latin typeface="Arial"/>
                <a:cs typeface="Arial"/>
              </a:rPr>
              <a:t>3+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downloaded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apps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increases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‘stickiness’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and </a:t>
            </a:r>
            <a:r>
              <a:rPr sz="1600" dirty="0">
                <a:latin typeface="Arial"/>
                <a:cs typeface="Arial"/>
              </a:rPr>
              <a:t>reduces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attrition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pc="-25" dirty="0"/>
              <a:t>30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77200" y="1597152"/>
            <a:ext cx="4114634" cy="46481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Businesses</a:t>
            </a:r>
            <a:r>
              <a:rPr spc="-90" dirty="0"/>
              <a:t> </a:t>
            </a:r>
            <a:r>
              <a:rPr dirty="0"/>
              <a:t>Run</a:t>
            </a:r>
            <a:r>
              <a:rPr spc="-65" dirty="0"/>
              <a:t> </a:t>
            </a:r>
            <a:r>
              <a:rPr dirty="0"/>
              <a:t>Better</a:t>
            </a:r>
            <a:r>
              <a:rPr spc="-75" dirty="0"/>
              <a:t> </a:t>
            </a:r>
            <a:r>
              <a:rPr dirty="0"/>
              <a:t>With</a:t>
            </a:r>
            <a:r>
              <a:rPr spc="-90" dirty="0"/>
              <a:t> </a:t>
            </a:r>
            <a:r>
              <a:rPr spc="-10" dirty="0"/>
              <a:t>Clover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dirty="0"/>
              <a:t>Run</a:t>
            </a:r>
            <a:r>
              <a:rPr spc="-80" dirty="0"/>
              <a:t> </a:t>
            </a:r>
            <a:r>
              <a:rPr spc="-35" dirty="0"/>
              <a:t>Your</a:t>
            </a:r>
            <a:r>
              <a:rPr spc="-45" dirty="0"/>
              <a:t> </a:t>
            </a:r>
            <a:r>
              <a:rPr spc="-10" dirty="0"/>
              <a:t>Business</a:t>
            </a:r>
          </a:p>
          <a:p>
            <a:pPr marL="12700" marR="106680">
              <a:lnSpc>
                <a:spcPts val="1630"/>
              </a:lnSpc>
              <a:spcBef>
                <a:spcPts val="990"/>
              </a:spcBef>
            </a:pPr>
            <a:r>
              <a:rPr sz="1700" dirty="0"/>
              <a:t>Timesheets,</a:t>
            </a:r>
            <a:r>
              <a:rPr sz="1700" spc="-80" dirty="0"/>
              <a:t> </a:t>
            </a:r>
            <a:r>
              <a:rPr sz="1700" dirty="0"/>
              <a:t>payroll,</a:t>
            </a:r>
            <a:r>
              <a:rPr sz="1700" spc="-40" dirty="0"/>
              <a:t> </a:t>
            </a:r>
            <a:r>
              <a:rPr sz="1700" dirty="0"/>
              <a:t>marketing,</a:t>
            </a:r>
            <a:r>
              <a:rPr sz="1700" spc="-45" dirty="0"/>
              <a:t> </a:t>
            </a:r>
            <a:r>
              <a:rPr sz="1700" dirty="0"/>
              <a:t>accounting</a:t>
            </a:r>
            <a:r>
              <a:rPr sz="1700" spc="-30" dirty="0"/>
              <a:t> </a:t>
            </a:r>
            <a:r>
              <a:rPr sz="1700" spc="-50" dirty="0"/>
              <a:t>– </a:t>
            </a:r>
            <a:r>
              <a:rPr sz="1700" dirty="0"/>
              <a:t>Clover</a:t>
            </a:r>
            <a:r>
              <a:rPr sz="1700" spc="-35" dirty="0"/>
              <a:t> </a:t>
            </a:r>
            <a:r>
              <a:rPr sz="1700" dirty="0"/>
              <a:t>handles</a:t>
            </a:r>
            <a:r>
              <a:rPr sz="1700" spc="-20" dirty="0"/>
              <a:t> </a:t>
            </a:r>
            <a:r>
              <a:rPr sz="1700" dirty="0"/>
              <a:t>all</a:t>
            </a:r>
            <a:r>
              <a:rPr sz="1700" spc="-15" dirty="0"/>
              <a:t> </a:t>
            </a:r>
            <a:r>
              <a:rPr sz="1700" dirty="0"/>
              <a:t>the</a:t>
            </a:r>
            <a:r>
              <a:rPr sz="1700" spc="-10" dirty="0"/>
              <a:t> </a:t>
            </a:r>
            <a:r>
              <a:rPr sz="1700" dirty="0"/>
              <a:t>tasks</a:t>
            </a:r>
            <a:r>
              <a:rPr sz="1700" spc="-10" dirty="0"/>
              <a:t> </a:t>
            </a:r>
            <a:r>
              <a:rPr sz="1700" dirty="0"/>
              <a:t>that </a:t>
            </a:r>
            <a:r>
              <a:rPr sz="1700" spc="-10" dirty="0"/>
              <a:t>merchants </a:t>
            </a:r>
            <a:r>
              <a:rPr sz="1700" dirty="0"/>
              <a:t>don’t</a:t>
            </a:r>
            <a:r>
              <a:rPr sz="1700" spc="-15" dirty="0"/>
              <a:t> </a:t>
            </a:r>
            <a:r>
              <a:rPr sz="1700" dirty="0"/>
              <a:t>have</a:t>
            </a:r>
            <a:r>
              <a:rPr sz="1700" spc="-5" dirty="0"/>
              <a:t> </a:t>
            </a:r>
            <a:r>
              <a:rPr sz="1700" dirty="0"/>
              <a:t>time</a:t>
            </a:r>
            <a:r>
              <a:rPr sz="1700" spc="-15" dirty="0"/>
              <a:t> </a:t>
            </a:r>
            <a:r>
              <a:rPr sz="1700" spc="-25" dirty="0"/>
              <a:t>for</a:t>
            </a:r>
            <a:endParaRPr sz="1700"/>
          </a:p>
          <a:p>
            <a:pPr>
              <a:lnSpc>
                <a:spcPct val="100000"/>
              </a:lnSpc>
            </a:pPr>
            <a:endParaRPr sz="1700"/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dirty="0"/>
              <a:t>Sell</a:t>
            </a:r>
            <a:r>
              <a:rPr spc="-40" dirty="0"/>
              <a:t> </a:t>
            </a:r>
            <a:r>
              <a:rPr spc="-20" dirty="0"/>
              <a:t>More</a:t>
            </a:r>
          </a:p>
          <a:p>
            <a:pPr marL="12700" marR="135255">
              <a:lnSpc>
                <a:spcPts val="1630"/>
              </a:lnSpc>
              <a:spcBef>
                <a:spcPts val="990"/>
              </a:spcBef>
            </a:pPr>
            <a:r>
              <a:rPr sz="1700" dirty="0"/>
              <a:t>Clover</a:t>
            </a:r>
            <a:r>
              <a:rPr sz="1700" spc="-35" dirty="0"/>
              <a:t> </a:t>
            </a:r>
            <a:r>
              <a:rPr sz="1700" dirty="0"/>
              <a:t>gives</a:t>
            </a:r>
            <a:r>
              <a:rPr sz="1700" spc="-15" dirty="0"/>
              <a:t> </a:t>
            </a:r>
            <a:r>
              <a:rPr sz="1700" dirty="0"/>
              <a:t>merchants</a:t>
            </a:r>
            <a:r>
              <a:rPr sz="1700" spc="-5" dirty="0"/>
              <a:t> </a:t>
            </a:r>
            <a:r>
              <a:rPr sz="1700" dirty="0"/>
              <a:t>the</a:t>
            </a:r>
            <a:r>
              <a:rPr sz="1700" spc="-10" dirty="0"/>
              <a:t> </a:t>
            </a:r>
            <a:r>
              <a:rPr sz="1700" dirty="0"/>
              <a:t>tools</a:t>
            </a:r>
            <a:r>
              <a:rPr sz="1700" spc="-5" dirty="0"/>
              <a:t> </a:t>
            </a:r>
            <a:r>
              <a:rPr sz="1700" dirty="0"/>
              <a:t>to</a:t>
            </a:r>
            <a:r>
              <a:rPr sz="1700" spc="-5" dirty="0"/>
              <a:t> </a:t>
            </a:r>
            <a:r>
              <a:rPr sz="1700" spc="-10" dirty="0"/>
              <a:t>increase </a:t>
            </a:r>
            <a:r>
              <a:rPr sz="1700" dirty="0"/>
              <a:t>sales</a:t>
            </a:r>
            <a:r>
              <a:rPr sz="1700" spc="-20" dirty="0"/>
              <a:t> </a:t>
            </a:r>
            <a:r>
              <a:rPr sz="1700" dirty="0"/>
              <a:t>with</a:t>
            </a:r>
            <a:r>
              <a:rPr sz="1700" spc="-10" dirty="0"/>
              <a:t> </a:t>
            </a:r>
            <a:r>
              <a:rPr sz="1700" dirty="0"/>
              <a:t>both their</a:t>
            </a:r>
            <a:r>
              <a:rPr sz="1700" spc="-10" dirty="0"/>
              <a:t> </a:t>
            </a:r>
            <a:r>
              <a:rPr sz="1700" dirty="0"/>
              <a:t>new</a:t>
            </a:r>
            <a:r>
              <a:rPr sz="1700" spc="-15" dirty="0"/>
              <a:t> </a:t>
            </a:r>
            <a:r>
              <a:rPr sz="1700" dirty="0"/>
              <a:t>and</a:t>
            </a:r>
            <a:r>
              <a:rPr sz="1700" spc="-5" dirty="0"/>
              <a:t> </a:t>
            </a:r>
            <a:r>
              <a:rPr sz="1700" spc="-10" dirty="0"/>
              <a:t>existing customers</a:t>
            </a:r>
            <a:endParaRPr sz="1700"/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50"/>
          </a:p>
          <a:p>
            <a:pPr marL="12700">
              <a:lnSpc>
                <a:spcPct val="100000"/>
              </a:lnSpc>
            </a:pPr>
            <a:r>
              <a:rPr dirty="0"/>
              <a:t>Get</a:t>
            </a:r>
            <a:r>
              <a:rPr spc="-35" dirty="0"/>
              <a:t> </a:t>
            </a:r>
            <a:r>
              <a:rPr spc="-20" dirty="0"/>
              <a:t>Paid</a:t>
            </a:r>
          </a:p>
          <a:p>
            <a:pPr marL="12700" marR="5080">
              <a:lnSpc>
                <a:spcPts val="1630"/>
              </a:lnSpc>
              <a:spcBef>
                <a:spcPts val="994"/>
              </a:spcBef>
            </a:pPr>
            <a:r>
              <a:rPr sz="1700" dirty="0"/>
              <a:t>Clover</a:t>
            </a:r>
            <a:r>
              <a:rPr sz="1700" spc="-45" dirty="0"/>
              <a:t> </a:t>
            </a:r>
            <a:r>
              <a:rPr sz="1700" dirty="0"/>
              <a:t>makes</a:t>
            </a:r>
            <a:r>
              <a:rPr sz="1700" spc="-20" dirty="0"/>
              <a:t> </a:t>
            </a:r>
            <a:r>
              <a:rPr sz="1700" dirty="0"/>
              <a:t>doing</a:t>
            </a:r>
            <a:r>
              <a:rPr sz="1700" spc="-10" dirty="0"/>
              <a:t> </a:t>
            </a:r>
            <a:r>
              <a:rPr sz="1700" dirty="0"/>
              <a:t>business</a:t>
            </a:r>
            <a:r>
              <a:rPr sz="1700" spc="-25" dirty="0"/>
              <a:t> </a:t>
            </a:r>
            <a:r>
              <a:rPr sz="1700" dirty="0"/>
              <a:t>easier</a:t>
            </a:r>
            <a:r>
              <a:rPr sz="1700" spc="-20" dirty="0"/>
              <a:t> </a:t>
            </a:r>
            <a:r>
              <a:rPr sz="1700" spc="-25" dirty="0"/>
              <a:t>by </a:t>
            </a:r>
            <a:r>
              <a:rPr sz="1700" dirty="0"/>
              <a:t>providing</a:t>
            </a:r>
            <a:r>
              <a:rPr sz="1700" spc="-20" dirty="0"/>
              <a:t> </a:t>
            </a:r>
            <a:r>
              <a:rPr sz="1700" dirty="0"/>
              <a:t>merchants</a:t>
            </a:r>
            <a:r>
              <a:rPr sz="1700" spc="-10" dirty="0"/>
              <a:t> </a:t>
            </a:r>
            <a:r>
              <a:rPr sz="1700" dirty="0"/>
              <a:t>with</a:t>
            </a:r>
            <a:r>
              <a:rPr sz="1700" spc="-10" dirty="0"/>
              <a:t> </a:t>
            </a:r>
            <a:r>
              <a:rPr sz="1700" dirty="0"/>
              <a:t>the right</a:t>
            </a:r>
            <a:r>
              <a:rPr sz="1700" spc="-15" dirty="0"/>
              <a:t> </a:t>
            </a:r>
            <a:r>
              <a:rPr sz="1700" dirty="0"/>
              <a:t>mix</a:t>
            </a:r>
            <a:r>
              <a:rPr sz="1700" spc="-35" dirty="0"/>
              <a:t> </a:t>
            </a:r>
            <a:r>
              <a:rPr sz="1700" dirty="0"/>
              <a:t>of</a:t>
            </a:r>
            <a:r>
              <a:rPr sz="1700" spc="-10" dirty="0"/>
              <a:t> </a:t>
            </a:r>
            <a:r>
              <a:rPr sz="1700" spc="-25" dirty="0"/>
              <a:t>POS </a:t>
            </a:r>
            <a:r>
              <a:rPr sz="1700" dirty="0"/>
              <a:t>hardware</a:t>
            </a:r>
            <a:r>
              <a:rPr sz="1700" spc="-15" dirty="0"/>
              <a:t> </a:t>
            </a:r>
            <a:r>
              <a:rPr sz="1700" dirty="0"/>
              <a:t>and</a:t>
            </a:r>
            <a:r>
              <a:rPr sz="1700" spc="-20" dirty="0"/>
              <a:t> </a:t>
            </a:r>
            <a:r>
              <a:rPr sz="1700" dirty="0"/>
              <a:t>software</a:t>
            </a:r>
            <a:r>
              <a:rPr sz="1700" spc="5" dirty="0"/>
              <a:t> </a:t>
            </a:r>
            <a:r>
              <a:rPr sz="1700" dirty="0"/>
              <a:t>to</a:t>
            </a:r>
            <a:r>
              <a:rPr sz="1700" spc="-10" dirty="0"/>
              <a:t> </a:t>
            </a:r>
            <a:r>
              <a:rPr sz="1700" dirty="0"/>
              <a:t>accept</a:t>
            </a:r>
            <a:r>
              <a:rPr sz="1700" spc="-25" dirty="0"/>
              <a:t> </a:t>
            </a:r>
            <a:r>
              <a:rPr sz="1700" dirty="0"/>
              <a:t>credit</a:t>
            </a:r>
            <a:r>
              <a:rPr sz="1700" spc="-25" dirty="0"/>
              <a:t> </a:t>
            </a:r>
            <a:r>
              <a:rPr sz="1700" spc="-10" dirty="0"/>
              <a:t>card, </a:t>
            </a:r>
            <a:r>
              <a:rPr sz="1700" dirty="0"/>
              <a:t>EMV</a:t>
            </a:r>
            <a:r>
              <a:rPr sz="1700" spc="-30" dirty="0"/>
              <a:t> </a:t>
            </a:r>
            <a:r>
              <a:rPr sz="1700" dirty="0"/>
              <a:t>chip</a:t>
            </a:r>
            <a:r>
              <a:rPr sz="1700" spc="-25" dirty="0"/>
              <a:t> </a:t>
            </a:r>
            <a:r>
              <a:rPr sz="1700" dirty="0"/>
              <a:t>and</a:t>
            </a:r>
            <a:r>
              <a:rPr sz="1700" spc="-15" dirty="0"/>
              <a:t> </a:t>
            </a:r>
            <a:r>
              <a:rPr sz="1700" dirty="0"/>
              <a:t>contactless</a:t>
            </a:r>
            <a:r>
              <a:rPr sz="1700" spc="-15" dirty="0"/>
              <a:t> </a:t>
            </a:r>
            <a:r>
              <a:rPr sz="1700" dirty="0"/>
              <a:t>payments</a:t>
            </a:r>
            <a:r>
              <a:rPr sz="1700" spc="10" dirty="0"/>
              <a:t> </a:t>
            </a:r>
            <a:r>
              <a:rPr sz="1700" spc="-20" dirty="0"/>
              <a:t>from </a:t>
            </a:r>
            <a:r>
              <a:rPr sz="1700" dirty="0"/>
              <a:t>customers,</a:t>
            </a:r>
            <a:r>
              <a:rPr sz="1700" spc="-20" dirty="0"/>
              <a:t> </a:t>
            </a:r>
            <a:r>
              <a:rPr sz="1700" dirty="0"/>
              <a:t>safely</a:t>
            </a:r>
            <a:r>
              <a:rPr sz="1700" spc="-10" dirty="0"/>
              <a:t> </a:t>
            </a:r>
            <a:r>
              <a:rPr sz="1700" dirty="0"/>
              <a:t>and</a:t>
            </a:r>
            <a:r>
              <a:rPr sz="1700" spc="-10" dirty="0"/>
              <a:t> securely</a:t>
            </a:r>
            <a:endParaRPr sz="1700"/>
          </a:p>
        </p:txBody>
      </p:sp>
      <p:sp>
        <p:nvSpPr>
          <p:cNvPr id="5" name="object 5"/>
          <p:cNvSpPr txBox="1"/>
          <p:nvPr/>
        </p:nvSpPr>
        <p:spPr>
          <a:xfrm>
            <a:off x="586444" y="1491248"/>
            <a:ext cx="1125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Benefits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6444" y="1813627"/>
            <a:ext cx="5956300" cy="441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400050" indent="-287020">
              <a:lnSpc>
                <a:spcPct val="150000"/>
              </a:lnSpc>
              <a:spcBef>
                <a:spcPts val="100"/>
              </a:spcBef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latin typeface="Arial"/>
                <a:cs typeface="Arial"/>
              </a:rPr>
              <a:t>Hardware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cannot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be</a:t>
            </a:r>
            <a:r>
              <a:rPr sz="1600" b="1" spc="-6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re-</a:t>
            </a:r>
            <a:r>
              <a:rPr sz="1600" b="1" dirty="0">
                <a:latin typeface="Arial"/>
                <a:cs typeface="Arial"/>
              </a:rPr>
              <a:t>provisioned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outside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your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book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of </a:t>
            </a:r>
            <a:r>
              <a:rPr sz="1600" spc="-10" dirty="0">
                <a:latin typeface="Arial"/>
                <a:cs typeface="Arial"/>
              </a:rPr>
              <a:t>business</a:t>
            </a:r>
            <a:endParaRPr sz="16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60"/>
              </a:spcBef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latin typeface="Arial"/>
                <a:cs typeface="Arial"/>
              </a:rPr>
              <a:t>SaaS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flexibility</a:t>
            </a:r>
            <a:endParaRPr sz="16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60"/>
              </a:spcBef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latin typeface="Arial"/>
                <a:cs typeface="Arial"/>
              </a:rPr>
              <a:t>Dedicated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Clover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Marketplace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with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500+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apps</a:t>
            </a:r>
            <a:endParaRPr sz="16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60"/>
              </a:spcBef>
              <a:buChar char="•"/>
              <a:tabLst>
                <a:tab pos="299085" algn="l"/>
                <a:tab pos="299720" algn="l"/>
              </a:tabLst>
            </a:pPr>
            <a:r>
              <a:rPr sz="1600" spc="-20" dirty="0">
                <a:latin typeface="Arial"/>
                <a:cs typeface="Arial"/>
              </a:rPr>
              <a:t>Cloud-</a:t>
            </a:r>
            <a:r>
              <a:rPr sz="1600" dirty="0">
                <a:latin typeface="Arial"/>
                <a:cs typeface="Arial"/>
              </a:rPr>
              <a:t>based</a:t>
            </a:r>
            <a:r>
              <a:rPr sz="1600" spc="-10" dirty="0">
                <a:latin typeface="Arial"/>
                <a:cs typeface="Arial"/>
              </a:rPr>
              <a:t> platform</a:t>
            </a:r>
            <a:endParaRPr sz="16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60"/>
              </a:spcBef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latin typeface="Arial"/>
                <a:cs typeface="Arial"/>
              </a:rPr>
              <a:t>Remote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access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management</a:t>
            </a:r>
            <a:endParaRPr sz="16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60"/>
              </a:spcBef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latin typeface="Arial"/>
                <a:cs typeface="Arial"/>
              </a:rPr>
              <a:t>Clover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Support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24x7/365</a:t>
            </a:r>
            <a:endParaRPr sz="16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60"/>
              </a:spcBef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latin typeface="Arial"/>
                <a:cs typeface="Arial"/>
              </a:rPr>
              <a:t>Clover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Care</a:t>
            </a:r>
            <a:endParaRPr sz="16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60"/>
              </a:spcBef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latin typeface="Arial"/>
                <a:cs typeface="Arial"/>
              </a:rPr>
              <a:t>Clover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Security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(encryption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tokenization)</a:t>
            </a:r>
            <a:endParaRPr sz="1600" dirty="0">
              <a:latin typeface="Arial"/>
              <a:cs typeface="Arial"/>
            </a:endParaRPr>
          </a:p>
          <a:p>
            <a:pPr marL="299085" marR="5080" indent="-287020">
              <a:lnSpc>
                <a:spcPct val="15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latin typeface="Arial"/>
                <a:cs typeface="Arial"/>
              </a:rPr>
              <a:t>EMV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chip,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MSR,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NFC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other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payment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acceptance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methods </a:t>
            </a:r>
            <a:r>
              <a:rPr sz="1600" dirty="0">
                <a:latin typeface="Arial"/>
                <a:cs typeface="Arial"/>
              </a:rPr>
              <a:t>(checks,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GC,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etc.)</a:t>
            </a:r>
            <a:endParaRPr sz="16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960"/>
              </a:spcBef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latin typeface="Arial"/>
                <a:cs typeface="Arial"/>
              </a:rPr>
              <a:t>Offline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processing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capability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Clover</a:t>
            </a:r>
            <a:r>
              <a:rPr spc="-180" dirty="0"/>
              <a:t> </a:t>
            </a:r>
            <a:r>
              <a:rPr dirty="0"/>
              <a:t>App</a:t>
            </a:r>
            <a:r>
              <a:rPr spc="-40" dirty="0"/>
              <a:t> </a:t>
            </a:r>
            <a:r>
              <a:rPr spc="-10" dirty="0"/>
              <a:t>Market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08380" y="1478735"/>
            <a:ext cx="4330700" cy="92329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665"/>
              </a:spcBef>
              <a:buChar char="•"/>
              <a:tabLst>
                <a:tab pos="240665" algn="l"/>
                <a:tab pos="241300" algn="l"/>
              </a:tabLst>
            </a:pPr>
            <a:r>
              <a:rPr sz="1800" dirty="0">
                <a:latin typeface="Arial"/>
                <a:cs typeface="Arial"/>
              </a:rPr>
              <a:t>Apps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itemized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18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different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categories</a:t>
            </a:r>
            <a:endParaRPr sz="1800">
              <a:latin typeface="Arial"/>
              <a:cs typeface="Arial"/>
            </a:endParaRPr>
          </a:p>
          <a:p>
            <a:pPr marL="560705" marR="5080" lvl="1" indent="-228600">
              <a:lnSpc>
                <a:spcPct val="100000"/>
              </a:lnSpc>
              <a:spcBef>
                <a:spcPts val="500"/>
              </a:spcBef>
              <a:buChar char="•"/>
              <a:tabLst>
                <a:tab pos="560705" algn="l"/>
                <a:tab pos="561340" algn="l"/>
              </a:tabLst>
            </a:pPr>
            <a:r>
              <a:rPr sz="1600" dirty="0">
                <a:latin typeface="Arial"/>
                <a:cs typeface="Arial"/>
              </a:rPr>
              <a:t>Sortable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by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Top </a:t>
            </a:r>
            <a:r>
              <a:rPr sz="1600" dirty="0">
                <a:latin typeface="Arial"/>
                <a:cs typeface="Arial"/>
              </a:rPr>
              <a:t>Rated,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Most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Popular,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and </a:t>
            </a:r>
            <a:r>
              <a:rPr sz="1600" spc="-10" dirty="0">
                <a:latin typeface="Arial"/>
                <a:cs typeface="Arial"/>
              </a:rPr>
              <a:t>Newest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08380" y="4283457"/>
            <a:ext cx="4544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  <a:tab pos="241300" algn="l"/>
              </a:tabLst>
            </a:pPr>
            <a:r>
              <a:rPr sz="1800" dirty="0">
                <a:latin typeface="Arial"/>
                <a:cs typeface="Arial"/>
              </a:rPr>
              <a:t>Apps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are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rated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and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reviewed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by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end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users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70980" y="1486916"/>
            <a:ext cx="3869054" cy="70231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605"/>
              </a:spcBef>
              <a:buChar char="•"/>
              <a:tabLst>
                <a:tab pos="240665" algn="l"/>
                <a:tab pos="241300" algn="l"/>
              </a:tabLst>
            </a:pPr>
            <a:r>
              <a:rPr sz="1800" dirty="0">
                <a:latin typeface="Arial"/>
                <a:cs typeface="Arial"/>
              </a:rPr>
              <a:t>Device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compatibility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per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app</a:t>
            </a:r>
            <a:endParaRPr sz="18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500"/>
              </a:spcBef>
              <a:buChar char="•"/>
              <a:tabLst>
                <a:tab pos="240665" algn="l"/>
                <a:tab pos="241300" algn="l"/>
              </a:tabLst>
            </a:pPr>
            <a:r>
              <a:rPr sz="1800" dirty="0">
                <a:latin typeface="Arial"/>
                <a:cs typeface="Arial"/>
              </a:rPr>
              <a:t>Pricing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and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subscription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information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70980" y="4252977"/>
            <a:ext cx="37166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  <a:tab pos="241300" algn="l"/>
              </a:tabLst>
            </a:pPr>
            <a:r>
              <a:rPr sz="1800" dirty="0">
                <a:latin typeface="Arial"/>
                <a:cs typeface="Arial"/>
              </a:rPr>
              <a:t>App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developer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contact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information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5648" y="4767071"/>
            <a:ext cx="3259835" cy="1559051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6153911" y="1245108"/>
            <a:ext cx="0" cy="5265420"/>
          </a:xfrm>
          <a:custGeom>
            <a:avLst/>
            <a:gdLst/>
            <a:ahLst/>
            <a:cxnLst/>
            <a:rect l="l" t="t" r="r" b="b"/>
            <a:pathLst>
              <a:path h="5265420">
                <a:moveTo>
                  <a:pt x="0" y="0"/>
                </a:moveTo>
                <a:lnTo>
                  <a:pt x="0" y="5265153"/>
                </a:lnTo>
              </a:path>
            </a:pathLst>
          </a:custGeom>
          <a:ln w="12700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55535" y="4695444"/>
            <a:ext cx="3742943" cy="1714499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331975" y="2479548"/>
            <a:ext cx="4346575" cy="1676400"/>
            <a:chOff x="1331975" y="2479548"/>
            <a:chExt cx="4346575" cy="167640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31975" y="2479548"/>
              <a:ext cx="3985259" cy="155905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40352" y="3258312"/>
              <a:ext cx="1338071" cy="897635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13224" y="2554440"/>
            <a:ext cx="1567645" cy="147909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758965" y="2732023"/>
            <a:ext cx="3048986" cy="1123949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  <a:tabLst>
                <a:tab pos="1604010" algn="l"/>
              </a:tabLst>
            </a:pPr>
            <a:r>
              <a:rPr dirty="0"/>
              <a:t>3131 </a:t>
            </a:r>
            <a:r>
              <a:rPr sz="900" baseline="4629" dirty="0"/>
              <a:t>©</a:t>
            </a:r>
            <a:r>
              <a:rPr sz="900" spc="-7" baseline="4629" dirty="0"/>
              <a:t> </a:t>
            </a:r>
            <a:r>
              <a:rPr sz="900" baseline="4629" dirty="0"/>
              <a:t>2024 Fiserv,</a:t>
            </a:r>
            <a:r>
              <a:rPr sz="900" spc="-30" baseline="4629" dirty="0"/>
              <a:t> </a:t>
            </a:r>
            <a:r>
              <a:rPr sz="900" baseline="4629" dirty="0"/>
              <a:t>Inc.</a:t>
            </a:r>
            <a:r>
              <a:rPr sz="900" spc="-37" baseline="4629" dirty="0"/>
              <a:t> </a:t>
            </a:r>
            <a:r>
              <a:rPr sz="900" baseline="4629" dirty="0"/>
              <a:t>or</a:t>
            </a:r>
            <a:r>
              <a:rPr sz="900" spc="15" baseline="4629" dirty="0"/>
              <a:t> </a:t>
            </a:r>
            <a:r>
              <a:rPr sz="900" baseline="4629" dirty="0"/>
              <a:t>its</a:t>
            </a:r>
            <a:r>
              <a:rPr sz="900" spc="-30" baseline="4629" dirty="0"/>
              <a:t> </a:t>
            </a:r>
            <a:r>
              <a:rPr sz="900" spc="-15" baseline="4629" dirty="0"/>
              <a:t>affiliates.</a:t>
            </a:r>
            <a:r>
              <a:rPr sz="900" baseline="4629" dirty="0"/>
              <a:t>	</a:t>
            </a:r>
            <a:r>
              <a:rPr sz="600" dirty="0"/>
              <a:t>FISERV</a:t>
            </a:r>
            <a:r>
              <a:rPr sz="600" spc="-15" dirty="0"/>
              <a:t> </a:t>
            </a:r>
            <a:r>
              <a:rPr sz="600" spc="-10" dirty="0"/>
              <a:t>CONFIDENTIAL</a:t>
            </a:r>
            <a:endParaRPr sz="600"/>
          </a:p>
        </p:txBody>
      </p:sp>
      <p:sp>
        <p:nvSpPr>
          <p:cNvPr id="17" name="object 17"/>
          <p:cNvSpPr txBox="1"/>
          <p:nvPr/>
        </p:nvSpPr>
        <p:spPr>
          <a:xfrm>
            <a:off x="1887627" y="6645773"/>
            <a:ext cx="4572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|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6615" y="1610867"/>
            <a:ext cx="11478895" cy="4610100"/>
            <a:chOff x="356615" y="1610867"/>
            <a:chExt cx="11478895" cy="4610100"/>
          </a:xfrm>
        </p:grpSpPr>
        <p:sp>
          <p:nvSpPr>
            <p:cNvPr id="3" name="object 3"/>
            <p:cNvSpPr/>
            <p:nvPr/>
          </p:nvSpPr>
          <p:spPr>
            <a:xfrm>
              <a:off x="4957571" y="1610867"/>
              <a:ext cx="6878320" cy="2268220"/>
            </a:xfrm>
            <a:custGeom>
              <a:avLst/>
              <a:gdLst/>
              <a:ahLst/>
              <a:cxnLst/>
              <a:rect l="l" t="t" r="r" b="b"/>
              <a:pathLst>
                <a:path w="6878320" h="2268220">
                  <a:moveTo>
                    <a:pt x="6877811" y="0"/>
                  </a:moveTo>
                  <a:lnTo>
                    <a:pt x="0" y="0"/>
                  </a:lnTo>
                  <a:lnTo>
                    <a:pt x="0" y="2267712"/>
                  </a:lnTo>
                  <a:lnTo>
                    <a:pt x="6877811" y="2267712"/>
                  </a:lnTo>
                  <a:lnTo>
                    <a:pt x="6877811" y="0"/>
                  </a:lnTo>
                  <a:close/>
                </a:path>
              </a:pathLst>
            </a:custGeom>
            <a:solidFill>
              <a:srgbClr val="669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56615" y="1610867"/>
              <a:ext cx="4520565" cy="4610100"/>
            </a:xfrm>
            <a:custGeom>
              <a:avLst/>
              <a:gdLst/>
              <a:ahLst/>
              <a:cxnLst/>
              <a:rect l="l" t="t" r="r" b="b"/>
              <a:pathLst>
                <a:path w="4520565" h="4610100">
                  <a:moveTo>
                    <a:pt x="4520184" y="0"/>
                  </a:moveTo>
                  <a:lnTo>
                    <a:pt x="0" y="0"/>
                  </a:lnTo>
                  <a:lnTo>
                    <a:pt x="0" y="4610100"/>
                  </a:lnTo>
                  <a:lnTo>
                    <a:pt x="4520184" y="4610100"/>
                  </a:lnTo>
                  <a:lnTo>
                    <a:pt x="4520184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957571" y="3954779"/>
              <a:ext cx="6878320" cy="2266315"/>
            </a:xfrm>
            <a:custGeom>
              <a:avLst/>
              <a:gdLst/>
              <a:ahLst/>
              <a:cxnLst/>
              <a:rect l="l" t="t" r="r" b="b"/>
              <a:pathLst>
                <a:path w="6878320" h="2266315">
                  <a:moveTo>
                    <a:pt x="6877811" y="0"/>
                  </a:moveTo>
                  <a:lnTo>
                    <a:pt x="0" y="0"/>
                  </a:lnTo>
                  <a:lnTo>
                    <a:pt x="0" y="2266188"/>
                  </a:lnTo>
                  <a:lnTo>
                    <a:pt x="6877811" y="2266188"/>
                  </a:lnTo>
                  <a:lnTo>
                    <a:pt x="6877811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55" dirty="0"/>
              <a:t> </a:t>
            </a:r>
            <a:r>
              <a:rPr dirty="0"/>
              <a:t>Gift</a:t>
            </a:r>
            <a:r>
              <a:rPr spc="-75" dirty="0"/>
              <a:t> </a:t>
            </a:r>
            <a:r>
              <a:rPr spc="-10" dirty="0"/>
              <a:t>Cards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89937" y="1886132"/>
            <a:ext cx="3846829" cy="3423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6385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Simplifies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selling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and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managing custom-</a:t>
            </a:r>
            <a:r>
              <a:rPr sz="1800" dirty="0">
                <a:latin typeface="Arial"/>
                <a:cs typeface="Arial"/>
              </a:rPr>
              <a:t>branded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plastic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and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digital </a:t>
            </a:r>
            <a:r>
              <a:rPr sz="1800" dirty="0">
                <a:latin typeface="Arial"/>
                <a:cs typeface="Arial"/>
              </a:rPr>
              <a:t>gift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cards</a:t>
            </a:r>
            <a:endParaRPr sz="1800">
              <a:latin typeface="Arial"/>
              <a:cs typeface="Arial"/>
            </a:endParaRPr>
          </a:p>
          <a:p>
            <a:pPr marL="12700" marR="361950" algn="just">
              <a:lnSpc>
                <a:spcPct val="100000"/>
              </a:lnSpc>
              <a:spcBef>
                <a:spcPts val="994"/>
              </a:spcBef>
            </a:pPr>
            <a:r>
              <a:rPr sz="1800" dirty="0">
                <a:latin typeface="Arial"/>
                <a:cs typeface="Arial"/>
              </a:rPr>
              <a:t>Customers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can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purchase,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redeem </a:t>
            </a:r>
            <a:r>
              <a:rPr sz="1800" dirty="0">
                <a:latin typeface="Arial"/>
                <a:cs typeface="Arial"/>
              </a:rPr>
              <a:t>and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send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gift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cards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right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from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their smartphones</a:t>
            </a:r>
            <a:endParaRPr sz="1800">
              <a:latin typeface="Arial"/>
              <a:cs typeface="Arial"/>
            </a:endParaRPr>
          </a:p>
          <a:p>
            <a:pPr marL="12700" marR="5080" indent="63500">
              <a:lnSpc>
                <a:spcPct val="100000"/>
              </a:lnSpc>
              <a:spcBef>
                <a:spcPts val="1005"/>
              </a:spcBef>
            </a:pPr>
            <a:r>
              <a:rPr sz="1800" dirty="0">
                <a:latin typeface="Arial"/>
                <a:cs typeface="Arial"/>
              </a:rPr>
              <a:t>Convert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any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gift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cards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that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have</a:t>
            </a:r>
            <a:r>
              <a:rPr sz="1800" spc="5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been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issued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to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your customers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from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a </a:t>
            </a:r>
            <a:r>
              <a:rPr sz="1800" dirty="0">
                <a:latin typeface="Arial"/>
                <a:cs typeface="Arial"/>
              </a:rPr>
              <a:t>previous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gift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card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program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to</a:t>
            </a:r>
            <a:r>
              <a:rPr sz="1800" spc="-25" dirty="0">
                <a:latin typeface="Arial"/>
                <a:cs typeface="Arial"/>
              </a:rPr>
              <a:t> be </a:t>
            </a:r>
            <a:r>
              <a:rPr sz="1800" dirty="0">
                <a:latin typeface="Arial"/>
                <a:cs typeface="Arial"/>
              </a:rPr>
              <a:t>redeemable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via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Clover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Gift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Cards</a:t>
            </a:r>
            <a:r>
              <a:rPr sz="1800" spc="-25" dirty="0">
                <a:latin typeface="Arial"/>
                <a:cs typeface="Arial"/>
              </a:rPr>
              <a:t> app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800" u="sng" spc="-10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2"/>
              </a:rPr>
              <a:t>https://support.giftcards.clover.com/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234183" y="1380744"/>
            <a:ext cx="9725025" cy="4921250"/>
            <a:chOff x="2234183" y="1380744"/>
            <a:chExt cx="9725025" cy="492125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09744" y="1380744"/>
              <a:ext cx="7149071" cy="249631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09744" y="3951732"/>
              <a:ext cx="7149070" cy="235000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4183" y="5425439"/>
              <a:ext cx="765048" cy="765048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pc="-25" dirty="0"/>
              <a:t>32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2063" y="3374135"/>
            <a:ext cx="5458460" cy="1234440"/>
            <a:chOff x="512063" y="3374135"/>
            <a:chExt cx="5458460" cy="12344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83663" y="3428999"/>
              <a:ext cx="4050791" cy="11795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0163" y="3450335"/>
              <a:ext cx="1333500" cy="1158240"/>
            </a:xfrm>
            <a:custGeom>
              <a:avLst/>
              <a:gdLst/>
              <a:ahLst/>
              <a:cxnLst/>
              <a:rect l="l" t="t" r="r" b="b"/>
              <a:pathLst>
                <a:path w="1333500" h="1158239">
                  <a:moveTo>
                    <a:pt x="0" y="1158239"/>
                  </a:moveTo>
                  <a:lnTo>
                    <a:pt x="1333500" y="1158239"/>
                  </a:lnTo>
                  <a:lnTo>
                    <a:pt x="1333500" y="0"/>
                  </a:lnTo>
                  <a:lnTo>
                    <a:pt x="0" y="0"/>
                  </a:lnTo>
                  <a:lnTo>
                    <a:pt x="0" y="1158239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0163" y="3412235"/>
              <a:ext cx="5382260" cy="0"/>
            </a:xfrm>
            <a:custGeom>
              <a:avLst/>
              <a:gdLst/>
              <a:ahLst/>
              <a:cxnLst/>
              <a:rect l="l" t="t" r="r" b="b"/>
              <a:pathLst>
                <a:path w="5382260">
                  <a:moveTo>
                    <a:pt x="0" y="0"/>
                  </a:moveTo>
                  <a:lnTo>
                    <a:pt x="5381904" y="0"/>
                  </a:lnTo>
                </a:path>
              </a:pathLst>
            </a:custGeom>
            <a:ln w="76200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6205728" y="1712976"/>
            <a:ext cx="5458460" cy="1214755"/>
            <a:chOff x="6205728" y="1712976"/>
            <a:chExt cx="5458460" cy="1214755"/>
          </a:xfrm>
        </p:grpSpPr>
        <p:sp>
          <p:nvSpPr>
            <p:cNvPr id="7" name="object 7"/>
            <p:cNvSpPr/>
            <p:nvPr/>
          </p:nvSpPr>
          <p:spPr>
            <a:xfrm>
              <a:off x="6243828" y="1748028"/>
              <a:ext cx="1335405" cy="1179830"/>
            </a:xfrm>
            <a:custGeom>
              <a:avLst/>
              <a:gdLst/>
              <a:ahLst/>
              <a:cxnLst/>
              <a:rect l="l" t="t" r="r" b="b"/>
              <a:pathLst>
                <a:path w="1335404" h="1179830">
                  <a:moveTo>
                    <a:pt x="1335024" y="0"/>
                  </a:moveTo>
                  <a:lnTo>
                    <a:pt x="0" y="0"/>
                  </a:lnTo>
                  <a:lnTo>
                    <a:pt x="0" y="1179576"/>
                  </a:lnTo>
                  <a:lnTo>
                    <a:pt x="1335024" y="1179576"/>
                  </a:lnTo>
                  <a:lnTo>
                    <a:pt x="1335024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91044" y="1748028"/>
              <a:ext cx="4050791" cy="117957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243828" y="1751076"/>
              <a:ext cx="5382260" cy="0"/>
            </a:xfrm>
            <a:custGeom>
              <a:avLst/>
              <a:gdLst/>
              <a:ahLst/>
              <a:cxnLst/>
              <a:rect l="l" t="t" r="r" b="b"/>
              <a:pathLst>
                <a:path w="5382259">
                  <a:moveTo>
                    <a:pt x="0" y="0"/>
                  </a:moveTo>
                  <a:lnTo>
                    <a:pt x="5381904" y="0"/>
                  </a:lnTo>
                </a:path>
              </a:pathLst>
            </a:custGeom>
            <a:ln w="76200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205728" y="3374135"/>
            <a:ext cx="5458460" cy="1234440"/>
            <a:chOff x="6205728" y="3374135"/>
            <a:chExt cx="5458460" cy="1234440"/>
          </a:xfrm>
        </p:grpSpPr>
        <p:sp>
          <p:nvSpPr>
            <p:cNvPr id="11" name="object 11"/>
            <p:cNvSpPr/>
            <p:nvPr/>
          </p:nvSpPr>
          <p:spPr>
            <a:xfrm>
              <a:off x="6243828" y="3428999"/>
              <a:ext cx="1335405" cy="1179830"/>
            </a:xfrm>
            <a:custGeom>
              <a:avLst/>
              <a:gdLst/>
              <a:ahLst/>
              <a:cxnLst/>
              <a:rect l="l" t="t" r="r" b="b"/>
              <a:pathLst>
                <a:path w="1335404" h="1179829">
                  <a:moveTo>
                    <a:pt x="1335024" y="0"/>
                  </a:moveTo>
                  <a:lnTo>
                    <a:pt x="0" y="0"/>
                  </a:lnTo>
                  <a:lnTo>
                    <a:pt x="0" y="1179576"/>
                  </a:lnTo>
                  <a:lnTo>
                    <a:pt x="1335024" y="1179576"/>
                  </a:lnTo>
                  <a:lnTo>
                    <a:pt x="1335024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91044" y="3428999"/>
              <a:ext cx="4050791" cy="117957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243828" y="3412235"/>
              <a:ext cx="5382260" cy="0"/>
            </a:xfrm>
            <a:custGeom>
              <a:avLst/>
              <a:gdLst/>
              <a:ahLst/>
              <a:cxnLst/>
              <a:rect l="l" t="t" r="r" b="b"/>
              <a:pathLst>
                <a:path w="5382259">
                  <a:moveTo>
                    <a:pt x="0" y="0"/>
                  </a:moveTo>
                  <a:lnTo>
                    <a:pt x="5381904" y="0"/>
                  </a:lnTo>
                </a:path>
              </a:pathLst>
            </a:custGeom>
            <a:ln w="76200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512063" y="1712976"/>
            <a:ext cx="5458460" cy="1217930"/>
            <a:chOff x="512063" y="1712976"/>
            <a:chExt cx="5458460" cy="1217930"/>
          </a:xfrm>
        </p:grpSpPr>
        <p:sp>
          <p:nvSpPr>
            <p:cNvPr id="15" name="object 15"/>
            <p:cNvSpPr/>
            <p:nvPr/>
          </p:nvSpPr>
          <p:spPr>
            <a:xfrm>
              <a:off x="550163" y="1751076"/>
              <a:ext cx="1333500" cy="1176655"/>
            </a:xfrm>
            <a:custGeom>
              <a:avLst/>
              <a:gdLst/>
              <a:ahLst/>
              <a:cxnLst/>
              <a:rect l="l" t="t" r="r" b="b"/>
              <a:pathLst>
                <a:path w="1333500" h="1176655">
                  <a:moveTo>
                    <a:pt x="1333500" y="0"/>
                  </a:moveTo>
                  <a:lnTo>
                    <a:pt x="0" y="0"/>
                  </a:lnTo>
                  <a:lnTo>
                    <a:pt x="0" y="1176527"/>
                  </a:lnTo>
                  <a:lnTo>
                    <a:pt x="1333500" y="1176527"/>
                  </a:lnTo>
                  <a:lnTo>
                    <a:pt x="1333500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3663" y="1751076"/>
              <a:ext cx="4050791" cy="117957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50163" y="1751076"/>
              <a:ext cx="5382260" cy="0"/>
            </a:xfrm>
            <a:custGeom>
              <a:avLst/>
              <a:gdLst/>
              <a:ahLst/>
              <a:cxnLst/>
              <a:rect l="l" t="t" r="r" b="b"/>
              <a:pathLst>
                <a:path w="5382260">
                  <a:moveTo>
                    <a:pt x="0" y="0"/>
                  </a:moveTo>
                  <a:lnTo>
                    <a:pt x="5381904" y="0"/>
                  </a:lnTo>
                </a:path>
              </a:pathLst>
            </a:custGeom>
            <a:ln w="76200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232676" y="3659850"/>
            <a:ext cx="3133725" cy="78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Promos</a:t>
            </a:r>
            <a:endParaRPr sz="180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latin typeface="Arial"/>
                <a:cs typeface="Arial"/>
              </a:rPr>
              <a:t>Reach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out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bring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customers </a:t>
            </a:r>
            <a:r>
              <a:rPr sz="1600" dirty="0">
                <a:latin typeface="Arial"/>
                <a:cs typeface="Arial"/>
              </a:rPr>
              <a:t>through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door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100" dirty="0"/>
              <a:t> </a:t>
            </a:r>
            <a:r>
              <a:rPr dirty="0"/>
              <a:t>Customer</a:t>
            </a:r>
            <a:r>
              <a:rPr spc="-95" dirty="0"/>
              <a:t> </a:t>
            </a:r>
            <a:r>
              <a:rPr dirty="0"/>
              <a:t>Engagement</a:t>
            </a:r>
            <a:r>
              <a:rPr spc="-100" dirty="0"/>
              <a:t> </a:t>
            </a:r>
            <a:r>
              <a:rPr spc="-10" dirty="0"/>
              <a:t>Suite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2232676" y="1981398"/>
            <a:ext cx="2751455" cy="78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Customers</a:t>
            </a:r>
            <a:endParaRPr sz="180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latin typeface="Arial"/>
                <a:cs typeface="Arial"/>
              </a:rPr>
              <a:t>Understand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customers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and </a:t>
            </a:r>
            <a:r>
              <a:rPr sz="1600" dirty="0">
                <a:latin typeface="Arial"/>
                <a:cs typeface="Arial"/>
              </a:rPr>
              <a:t>provide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great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service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926894" y="1981398"/>
            <a:ext cx="2919730" cy="78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Rewards</a:t>
            </a:r>
            <a:endParaRPr sz="180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latin typeface="Arial"/>
                <a:cs typeface="Arial"/>
              </a:rPr>
              <a:t>Keep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your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regular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customers </a:t>
            </a:r>
            <a:r>
              <a:rPr sz="1600" dirty="0">
                <a:latin typeface="Arial"/>
                <a:cs typeface="Arial"/>
              </a:rPr>
              <a:t>coming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back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926894" y="3659850"/>
            <a:ext cx="3228340" cy="78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Feedback</a:t>
            </a:r>
            <a:endParaRPr sz="180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  <a:tab pos="299720" algn="l"/>
              </a:tabLst>
            </a:pPr>
            <a:r>
              <a:rPr sz="1600" dirty="0">
                <a:latin typeface="Arial"/>
                <a:cs typeface="Arial"/>
              </a:rPr>
              <a:t>Hear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what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your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customers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think,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private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2254" y="5022640"/>
            <a:ext cx="11069955" cy="130619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585"/>
              </a:spcBef>
            </a:pPr>
            <a:r>
              <a:rPr sz="2000" dirty="0">
                <a:latin typeface="Arial"/>
                <a:cs typeface="Arial"/>
              </a:rPr>
              <a:t>The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four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Clover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Customer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Engagement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apps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Customers,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Rewards,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Promos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Feedback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are </a:t>
            </a:r>
            <a:r>
              <a:rPr sz="2000" dirty="0">
                <a:latin typeface="Arial"/>
                <a:cs typeface="Arial"/>
              </a:rPr>
              <a:t>designed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work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separately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or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together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deepen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your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customer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relationships,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help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you </a:t>
            </a:r>
            <a:r>
              <a:rPr sz="2000" dirty="0">
                <a:latin typeface="Arial"/>
                <a:cs typeface="Arial"/>
              </a:rPr>
              <a:t>create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new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ones.</a:t>
            </a:r>
            <a:endParaRPr sz="20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  <a:spcBef>
                <a:spcPts val="1435"/>
              </a:spcBef>
            </a:pPr>
            <a:r>
              <a:rPr sz="2000" b="1" dirty="0">
                <a:solidFill>
                  <a:srgbClr val="FF6600"/>
                </a:solidFill>
                <a:latin typeface="Arial"/>
                <a:cs typeface="Arial"/>
              </a:rPr>
              <a:t>Note:</a:t>
            </a:r>
            <a:r>
              <a:rPr sz="2000" b="1" spc="-4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6600"/>
                </a:solidFill>
                <a:latin typeface="Arial"/>
                <a:cs typeface="Arial"/>
              </a:rPr>
              <a:t>these</a:t>
            </a:r>
            <a:r>
              <a:rPr sz="2000" b="1" spc="-4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6600"/>
                </a:solidFill>
                <a:latin typeface="Arial"/>
                <a:cs typeface="Arial"/>
              </a:rPr>
              <a:t>applications</a:t>
            </a:r>
            <a:r>
              <a:rPr sz="2000" b="1" spc="-4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6600"/>
                </a:solidFill>
                <a:latin typeface="Arial"/>
                <a:cs typeface="Arial"/>
              </a:rPr>
              <a:t>are</a:t>
            </a:r>
            <a:r>
              <a:rPr sz="2000" b="1" spc="-3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6600"/>
                </a:solidFill>
                <a:latin typeface="Arial"/>
                <a:cs typeface="Arial"/>
              </a:rPr>
              <a:t>not</a:t>
            </a:r>
            <a:r>
              <a:rPr sz="2000" b="1" spc="-3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6600"/>
                </a:solidFill>
                <a:latin typeface="Arial"/>
                <a:cs typeface="Arial"/>
              </a:rPr>
              <a:t>available</a:t>
            </a:r>
            <a:r>
              <a:rPr sz="2000" b="1" spc="-1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6600"/>
                </a:solidFill>
                <a:latin typeface="Arial"/>
                <a:cs typeface="Arial"/>
              </a:rPr>
              <a:t>for</a:t>
            </a:r>
            <a:r>
              <a:rPr sz="2000" b="1" spc="-3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6600"/>
                </a:solidFill>
                <a:latin typeface="Arial"/>
                <a:cs typeface="Arial"/>
              </a:rPr>
              <a:t>merchants</a:t>
            </a:r>
            <a:r>
              <a:rPr sz="2000" b="1" spc="-5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6600"/>
                </a:solidFill>
                <a:latin typeface="Arial"/>
                <a:cs typeface="Arial"/>
              </a:rPr>
              <a:t>boarded</a:t>
            </a:r>
            <a:r>
              <a:rPr sz="2000" b="1" spc="-3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6600"/>
                </a:solidFill>
                <a:latin typeface="Arial"/>
                <a:cs typeface="Arial"/>
              </a:rPr>
              <a:t>in</a:t>
            </a:r>
            <a:r>
              <a:rPr sz="2000" b="1" spc="-2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6600"/>
                </a:solidFill>
                <a:latin typeface="Arial"/>
                <a:cs typeface="Arial"/>
              </a:rPr>
              <a:t>MCC</a:t>
            </a:r>
            <a:r>
              <a:rPr sz="2000" b="1" spc="-2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6600"/>
                </a:solidFill>
                <a:latin typeface="Arial"/>
                <a:cs typeface="Arial"/>
              </a:rPr>
              <a:t>5993.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24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9988" y="1872996"/>
            <a:ext cx="1284719" cy="952487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51447" y="1898904"/>
            <a:ext cx="1289303" cy="95096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5404" y="3581400"/>
            <a:ext cx="1289303" cy="950976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262128" y="3579876"/>
            <a:ext cx="1289291" cy="914400"/>
          </a:xfrm>
          <a:prstGeom prst="rect">
            <a:avLst/>
          </a:prstGeom>
        </p:spPr>
      </p:pic>
      <p:sp>
        <p:nvSpPr>
          <p:cNvPr id="28" name="object 28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pc="-25" dirty="0"/>
              <a:t>33</a:t>
            </a:r>
          </a:p>
        </p:txBody>
      </p:sp>
      <p:sp>
        <p:nvSpPr>
          <p:cNvPr id="30" name="object 30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29283"/>
            <a:ext cx="12192000" cy="5195570"/>
            <a:chOff x="0" y="1129283"/>
            <a:chExt cx="12192000" cy="5195570"/>
          </a:xfrm>
        </p:grpSpPr>
        <p:sp>
          <p:nvSpPr>
            <p:cNvPr id="3" name="object 3"/>
            <p:cNvSpPr/>
            <p:nvPr/>
          </p:nvSpPr>
          <p:spPr>
            <a:xfrm>
              <a:off x="6096000" y="1129283"/>
              <a:ext cx="6096000" cy="5195570"/>
            </a:xfrm>
            <a:custGeom>
              <a:avLst/>
              <a:gdLst/>
              <a:ahLst/>
              <a:cxnLst/>
              <a:rect l="l" t="t" r="r" b="b"/>
              <a:pathLst>
                <a:path w="6096000" h="5195570">
                  <a:moveTo>
                    <a:pt x="6096000" y="0"/>
                  </a:moveTo>
                  <a:lnTo>
                    <a:pt x="0" y="0"/>
                  </a:lnTo>
                  <a:lnTo>
                    <a:pt x="0" y="5195316"/>
                  </a:lnTo>
                  <a:lnTo>
                    <a:pt x="6096000" y="5195316"/>
                  </a:lnTo>
                  <a:lnTo>
                    <a:pt x="6096000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129283"/>
              <a:ext cx="6096000" cy="5195570"/>
            </a:xfrm>
            <a:custGeom>
              <a:avLst/>
              <a:gdLst/>
              <a:ahLst/>
              <a:cxnLst/>
              <a:rect l="l" t="t" r="r" b="b"/>
              <a:pathLst>
                <a:path w="6096000" h="5195570">
                  <a:moveTo>
                    <a:pt x="6096000" y="0"/>
                  </a:moveTo>
                  <a:lnTo>
                    <a:pt x="0" y="0"/>
                  </a:lnTo>
                  <a:lnTo>
                    <a:pt x="0" y="5195316"/>
                  </a:lnTo>
                  <a:lnTo>
                    <a:pt x="6096000" y="5195316"/>
                  </a:lnTo>
                  <a:lnTo>
                    <a:pt x="609600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65" dirty="0"/>
              <a:t> </a:t>
            </a:r>
            <a:r>
              <a:rPr dirty="0"/>
              <a:t>Customer</a:t>
            </a:r>
            <a:r>
              <a:rPr spc="-60" dirty="0"/>
              <a:t> </a:t>
            </a:r>
            <a:r>
              <a:rPr dirty="0"/>
              <a:t>Engagement</a:t>
            </a:r>
            <a:r>
              <a:rPr spc="-60" dirty="0"/>
              <a:t> </a:t>
            </a:r>
            <a:r>
              <a:rPr dirty="0"/>
              <a:t>–</a:t>
            </a:r>
            <a:r>
              <a:rPr spc="-70" dirty="0"/>
              <a:t> </a:t>
            </a:r>
            <a:r>
              <a:rPr dirty="0"/>
              <a:t>Who</a:t>
            </a:r>
            <a:r>
              <a:rPr spc="-70" dirty="0"/>
              <a:t> </a:t>
            </a:r>
            <a:r>
              <a:rPr dirty="0"/>
              <a:t>and</a:t>
            </a:r>
            <a:r>
              <a:rPr spc="-70" dirty="0"/>
              <a:t> </a:t>
            </a:r>
            <a:r>
              <a:rPr spc="-25" dirty="0"/>
              <a:t>Why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093083" y="1430727"/>
            <a:ext cx="1910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FF6600"/>
                </a:solidFill>
                <a:latin typeface="Arial"/>
                <a:cs typeface="Arial"/>
              </a:rPr>
              <a:t>Target</a:t>
            </a:r>
            <a:r>
              <a:rPr sz="1800" b="1" spc="-7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6600"/>
                </a:solidFill>
                <a:latin typeface="Arial"/>
                <a:cs typeface="Arial"/>
              </a:rPr>
              <a:t>Audiences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95391" y="1801367"/>
          <a:ext cx="5099050" cy="20942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95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31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585858"/>
                      </a:solidFill>
                      <a:prstDash val="solid"/>
                    </a:lnT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585858"/>
                      </a:solidFill>
                      <a:prstDash val="solid"/>
                    </a:lnT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19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Audience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marL="15748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Why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106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Current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Clover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Merchants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6350">
                      <a:solidFill>
                        <a:srgbClr val="666666"/>
                      </a:solidFill>
                      <a:prstDash val="solid"/>
                    </a:lnL>
                    <a:lnB w="6350">
                      <a:solidFill>
                        <a:srgbClr val="666666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271145" marR="11112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Current</a:t>
                      </a:r>
                      <a:r>
                        <a:rPr sz="14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Clover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merchant</a:t>
                      </a:r>
                      <a:r>
                        <a:rPr sz="14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who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needs</a:t>
                      </a:r>
                      <a:r>
                        <a:rPr sz="1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better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reach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their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customers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keep</a:t>
                      </a:r>
                      <a:r>
                        <a:rPr sz="1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them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coming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back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at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low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price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R w="6350">
                      <a:solidFill>
                        <a:srgbClr val="666666"/>
                      </a:solidFill>
                      <a:prstDash val="solid"/>
                    </a:lnR>
                    <a:lnB w="6350">
                      <a:solidFill>
                        <a:srgbClr val="666666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08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Non-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Clover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Merchants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6350">
                      <a:solidFill>
                        <a:srgbClr val="666666"/>
                      </a:solidFill>
                      <a:prstDash val="solid"/>
                    </a:lnL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277495" marR="115570" indent="-254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Non-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Clover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merchants</a:t>
                      </a:r>
                      <a:r>
                        <a:rPr sz="14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who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are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looking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get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 Clover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POS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grow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their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business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R w="6350">
                      <a:solidFill>
                        <a:srgbClr val="666666"/>
                      </a:solidFill>
                      <a:prstDash val="solid"/>
                    </a:lnR>
                    <a:lnT w="6350">
                      <a:solidFill>
                        <a:srgbClr val="666666"/>
                      </a:solidFill>
                      <a:prstDash val="solid"/>
                    </a:lnT>
                    <a:lnB w="6350">
                      <a:solidFill>
                        <a:srgbClr val="666666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8173751" y="1430727"/>
            <a:ext cx="1924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6600"/>
                </a:solidFill>
                <a:latin typeface="Arial"/>
                <a:cs typeface="Arial"/>
              </a:rPr>
              <a:t>Target</a:t>
            </a:r>
            <a:r>
              <a:rPr sz="1800" b="1" spc="-5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6600"/>
                </a:solidFill>
                <a:latin typeface="Arial"/>
                <a:cs typeface="Arial"/>
              </a:rPr>
              <a:t>Use</a:t>
            </a:r>
            <a:r>
              <a:rPr sz="1800" b="1" spc="-4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6600"/>
                </a:solidFill>
                <a:latin typeface="Arial"/>
                <a:cs typeface="Arial"/>
              </a:rPr>
              <a:t>Cases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588252" y="1801367"/>
            <a:ext cx="5096510" cy="9525"/>
          </a:xfrm>
          <a:custGeom>
            <a:avLst/>
            <a:gdLst/>
            <a:ahLst/>
            <a:cxnLst/>
            <a:rect l="l" t="t" r="r" b="b"/>
            <a:pathLst>
              <a:path w="5096509" h="9525">
                <a:moveTo>
                  <a:pt x="5096256" y="0"/>
                </a:moveTo>
                <a:lnTo>
                  <a:pt x="0" y="0"/>
                </a:lnTo>
                <a:lnTo>
                  <a:pt x="0" y="9144"/>
                </a:lnTo>
                <a:lnTo>
                  <a:pt x="5096256" y="9144"/>
                </a:lnTo>
                <a:lnTo>
                  <a:pt x="5096256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666483" y="1862021"/>
            <a:ext cx="4913630" cy="2969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14999"/>
              </a:lnSpc>
              <a:spcBef>
                <a:spcPts val="100"/>
              </a:spcBef>
              <a:buClr>
                <a:srgbClr val="666666"/>
              </a:buClr>
              <a:buSzPct val="85714"/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Arial"/>
                <a:cs typeface="Arial"/>
              </a:rPr>
              <a:t>The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merchant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needs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reach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their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customers,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create </a:t>
            </a:r>
            <a:r>
              <a:rPr sz="1400" dirty="0">
                <a:latin typeface="Arial"/>
                <a:cs typeface="Arial"/>
              </a:rPr>
              <a:t>better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relationships,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keep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them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coming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back</a:t>
            </a:r>
            <a:endParaRPr sz="1400">
              <a:latin typeface="Arial"/>
              <a:cs typeface="Arial"/>
            </a:endParaRPr>
          </a:p>
          <a:p>
            <a:pPr marL="241300" marR="548640" indent="-228600">
              <a:lnSpc>
                <a:spcPct val="114999"/>
              </a:lnSpc>
              <a:buClr>
                <a:srgbClr val="666666"/>
              </a:buClr>
              <a:buSzPct val="85714"/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Arial"/>
                <a:cs typeface="Arial"/>
              </a:rPr>
              <a:t>The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merchant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just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starting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up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needs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build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a </a:t>
            </a:r>
            <a:r>
              <a:rPr sz="1400" dirty="0">
                <a:latin typeface="Arial"/>
                <a:cs typeface="Arial"/>
              </a:rPr>
              <a:t>customer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list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by soliciting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feedback</a:t>
            </a:r>
            <a:endParaRPr sz="1400">
              <a:latin typeface="Arial"/>
              <a:cs typeface="Arial"/>
            </a:endParaRPr>
          </a:p>
          <a:p>
            <a:pPr marL="241300" marR="102235" indent="-228600">
              <a:lnSpc>
                <a:spcPct val="114999"/>
              </a:lnSpc>
              <a:buClr>
                <a:srgbClr val="666666"/>
              </a:buClr>
              <a:buSzPct val="85714"/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Arial"/>
                <a:cs typeface="Arial"/>
              </a:rPr>
              <a:t>Merchant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knows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loyalty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important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wants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lay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the </a:t>
            </a:r>
            <a:r>
              <a:rPr sz="1400" dirty="0">
                <a:latin typeface="Arial"/>
                <a:cs typeface="Arial"/>
              </a:rPr>
              <a:t>groundwork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future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rewards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program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by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implementing </a:t>
            </a:r>
            <a:r>
              <a:rPr sz="1400" dirty="0">
                <a:latin typeface="Arial"/>
                <a:cs typeface="Arial"/>
              </a:rPr>
              <a:t>feedback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today</a:t>
            </a:r>
            <a:endParaRPr sz="1400">
              <a:latin typeface="Arial"/>
              <a:cs typeface="Arial"/>
            </a:endParaRPr>
          </a:p>
          <a:p>
            <a:pPr marL="241300" marR="152400" indent="-228600">
              <a:lnSpc>
                <a:spcPct val="114999"/>
              </a:lnSpc>
              <a:buClr>
                <a:srgbClr val="666666"/>
              </a:buClr>
              <a:buSzPct val="85714"/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Arial"/>
                <a:cs typeface="Arial"/>
              </a:rPr>
              <a:t>Merchant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was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active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different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Customer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Engagement </a:t>
            </a:r>
            <a:r>
              <a:rPr sz="1400" dirty="0">
                <a:latin typeface="Arial"/>
                <a:cs typeface="Arial"/>
              </a:rPr>
              <a:t>program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and/or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has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list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of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customers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import</a:t>
            </a:r>
            <a:endParaRPr sz="14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250"/>
              </a:spcBef>
              <a:buClr>
                <a:srgbClr val="666666"/>
              </a:buClr>
              <a:buSzPct val="85714"/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Arial"/>
                <a:cs typeface="Arial"/>
              </a:rPr>
              <a:t>Merchant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wants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increase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traffic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at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key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times</a:t>
            </a:r>
            <a:endParaRPr sz="1400">
              <a:latin typeface="Arial"/>
              <a:cs typeface="Arial"/>
            </a:endParaRPr>
          </a:p>
          <a:p>
            <a:pPr marL="241300" marR="50165" indent="-228600">
              <a:lnSpc>
                <a:spcPct val="114999"/>
              </a:lnSpc>
              <a:buClr>
                <a:srgbClr val="666666"/>
              </a:buClr>
              <a:buSzPct val="85714"/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Arial"/>
                <a:cs typeface="Arial"/>
              </a:rPr>
              <a:t>Merchant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wants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build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community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by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retaining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customers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creating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regulars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  <a:tabLst>
                <a:tab pos="1604010" algn="l"/>
              </a:tabLst>
            </a:pPr>
            <a:r>
              <a:rPr dirty="0"/>
              <a:t>3434 </a:t>
            </a:r>
            <a:r>
              <a:rPr sz="900" baseline="4629" dirty="0"/>
              <a:t>©</a:t>
            </a:r>
            <a:r>
              <a:rPr sz="900" spc="-7" baseline="4629" dirty="0"/>
              <a:t> </a:t>
            </a:r>
            <a:r>
              <a:rPr sz="900" baseline="4629" dirty="0"/>
              <a:t>2024 Fiserv,</a:t>
            </a:r>
            <a:r>
              <a:rPr sz="900" spc="-30" baseline="4629" dirty="0"/>
              <a:t> </a:t>
            </a:r>
            <a:r>
              <a:rPr sz="900" baseline="4629" dirty="0"/>
              <a:t>Inc.</a:t>
            </a:r>
            <a:r>
              <a:rPr sz="900" spc="-37" baseline="4629" dirty="0"/>
              <a:t> </a:t>
            </a:r>
            <a:r>
              <a:rPr sz="900" baseline="4629" dirty="0"/>
              <a:t>or</a:t>
            </a:r>
            <a:r>
              <a:rPr sz="900" spc="15" baseline="4629" dirty="0"/>
              <a:t> </a:t>
            </a:r>
            <a:r>
              <a:rPr sz="900" baseline="4629" dirty="0"/>
              <a:t>its</a:t>
            </a:r>
            <a:r>
              <a:rPr sz="900" spc="-30" baseline="4629" dirty="0"/>
              <a:t> </a:t>
            </a:r>
            <a:r>
              <a:rPr sz="900" spc="-15" baseline="4629" dirty="0"/>
              <a:t>affiliates.</a:t>
            </a:r>
            <a:r>
              <a:rPr sz="900" baseline="4629" dirty="0"/>
              <a:t>	</a:t>
            </a:r>
            <a:r>
              <a:rPr sz="600" dirty="0"/>
              <a:t>FISERV</a:t>
            </a:r>
            <a:r>
              <a:rPr sz="600" spc="-15" dirty="0"/>
              <a:t> </a:t>
            </a:r>
            <a:r>
              <a:rPr sz="600" spc="-10" dirty="0"/>
              <a:t>CONFIDENTIAL</a:t>
            </a:r>
            <a:endParaRPr sz="600"/>
          </a:p>
        </p:txBody>
      </p:sp>
      <p:sp>
        <p:nvSpPr>
          <p:cNvPr id="13" name="object 13"/>
          <p:cNvSpPr txBox="1"/>
          <p:nvPr/>
        </p:nvSpPr>
        <p:spPr>
          <a:xfrm>
            <a:off x="1887627" y="6645773"/>
            <a:ext cx="4572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|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55" dirty="0"/>
              <a:t> </a:t>
            </a:r>
            <a:r>
              <a:rPr dirty="0"/>
              <a:t>CE</a:t>
            </a:r>
            <a:r>
              <a:rPr spc="-70" dirty="0"/>
              <a:t> </a:t>
            </a:r>
            <a:r>
              <a:rPr dirty="0"/>
              <a:t>Feature</a:t>
            </a:r>
            <a:r>
              <a:rPr spc="-50" dirty="0"/>
              <a:t> </a:t>
            </a:r>
            <a:r>
              <a:rPr dirty="0"/>
              <a:t>Comparison</a:t>
            </a:r>
            <a:r>
              <a:rPr spc="-30" dirty="0"/>
              <a:t> </a:t>
            </a:r>
            <a:r>
              <a:rPr dirty="0"/>
              <a:t>–</a:t>
            </a:r>
            <a:r>
              <a:rPr spc="-60" dirty="0"/>
              <a:t> </a:t>
            </a:r>
            <a:r>
              <a:rPr dirty="0"/>
              <a:t>Basic</a:t>
            </a:r>
            <a:r>
              <a:rPr spc="-70" dirty="0"/>
              <a:t> </a:t>
            </a:r>
            <a:r>
              <a:rPr dirty="0"/>
              <a:t>vs.</a:t>
            </a:r>
            <a:r>
              <a:rPr spc="-75" dirty="0"/>
              <a:t> </a:t>
            </a:r>
            <a:r>
              <a:rPr spc="-20" dirty="0"/>
              <a:t>Plus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pc="-25" dirty="0"/>
              <a:t>35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340" y="1521967"/>
            <a:ext cx="3934460" cy="3180715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>
              <a:lnSpc>
                <a:spcPts val="2050"/>
              </a:lnSpc>
              <a:spcBef>
                <a:spcPts val="355"/>
              </a:spcBef>
            </a:pPr>
            <a:r>
              <a:rPr sz="1900" dirty="0">
                <a:latin typeface="Arial"/>
                <a:cs typeface="Arial"/>
              </a:rPr>
              <a:t>Clover</a:t>
            </a:r>
            <a:r>
              <a:rPr sz="1900" spc="-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provides</a:t>
            </a:r>
            <a:r>
              <a:rPr sz="1900" spc="-2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the</a:t>
            </a:r>
            <a:r>
              <a:rPr sz="1900" spc="-4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basics</a:t>
            </a:r>
            <a:r>
              <a:rPr sz="1900" spc="-4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to</a:t>
            </a:r>
            <a:r>
              <a:rPr sz="1900" spc="-50" dirty="0">
                <a:latin typeface="Arial"/>
                <a:cs typeface="Arial"/>
              </a:rPr>
              <a:t> </a:t>
            </a:r>
            <a:r>
              <a:rPr sz="1900" spc="-20" dirty="0">
                <a:latin typeface="Arial"/>
                <a:cs typeface="Arial"/>
              </a:rPr>
              <a:t>help </a:t>
            </a:r>
            <a:r>
              <a:rPr sz="1900" dirty="0">
                <a:latin typeface="Arial"/>
                <a:cs typeface="Arial"/>
              </a:rPr>
              <a:t>any</a:t>
            </a:r>
            <a:r>
              <a:rPr sz="1900" spc="-5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merchant</a:t>
            </a:r>
            <a:r>
              <a:rPr sz="1900" spc="-4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interact</a:t>
            </a:r>
            <a:r>
              <a:rPr sz="1900" spc="-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with</a:t>
            </a:r>
            <a:r>
              <a:rPr sz="1900" spc="-35" dirty="0">
                <a:latin typeface="Arial"/>
                <a:cs typeface="Arial"/>
              </a:rPr>
              <a:t> </a:t>
            </a:r>
            <a:r>
              <a:rPr sz="1900" spc="-20" dirty="0">
                <a:latin typeface="Arial"/>
                <a:cs typeface="Arial"/>
              </a:rPr>
              <a:t>their </a:t>
            </a:r>
            <a:r>
              <a:rPr sz="1900" dirty="0">
                <a:latin typeface="Arial"/>
                <a:cs typeface="Arial"/>
              </a:rPr>
              <a:t>customers.</a:t>
            </a:r>
            <a:r>
              <a:rPr sz="1900" spc="-5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Upgrading</a:t>
            </a:r>
            <a:r>
              <a:rPr sz="1900" spc="-2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to</a:t>
            </a:r>
            <a:r>
              <a:rPr sz="1900" spc="-7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Clover </a:t>
            </a:r>
            <a:r>
              <a:rPr sz="1900" dirty="0">
                <a:latin typeface="Arial"/>
                <a:cs typeface="Arial"/>
              </a:rPr>
              <a:t>Customer</a:t>
            </a:r>
            <a:r>
              <a:rPr sz="1900" spc="-6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Engagement</a:t>
            </a:r>
            <a:r>
              <a:rPr sz="1900" spc="-4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Plus</a:t>
            </a:r>
            <a:r>
              <a:rPr sz="1900" spc="-7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unlocks </a:t>
            </a:r>
            <a:r>
              <a:rPr sz="1900" dirty="0">
                <a:latin typeface="Arial"/>
                <a:cs typeface="Arial"/>
              </a:rPr>
              <a:t>additional</a:t>
            </a:r>
            <a:r>
              <a:rPr sz="1900" spc="-5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capabilities</a:t>
            </a:r>
            <a:r>
              <a:rPr sz="1900" spc="-4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across</a:t>
            </a:r>
            <a:r>
              <a:rPr sz="1900" spc="-70" dirty="0">
                <a:latin typeface="Arial"/>
                <a:cs typeface="Arial"/>
              </a:rPr>
              <a:t> </a:t>
            </a:r>
            <a:r>
              <a:rPr sz="1900" spc="-25" dirty="0">
                <a:latin typeface="Arial"/>
                <a:cs typeface="Arial"/>
              </a:rPr>
              <a:t>the </a:t>
            </a:r>
            <a:r>
              <a:rPr sz="1900" dirty="0">
                <a:latin typeface="Arial"/>
                <a:cs typeface="Arial"/>
              </a:rPr>
              <a:t>entire</a:t>
            </a:r>
            <a:r>
              <a:rPr sz="1900" spc="-2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set</a:t>
            </a:r>
            <a:r>
              <a:rPr sz="1900" spc="-4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of</a:t>
            </a:r>
            <a:r>
              <a:rPr sz="1900" spc="-4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customer</a:t>
            </a:r>
            <a:r>
              <a:rPr sz="1900" spc="-2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engagement tools.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750">
              <a:latin typeface="Arial"/>
              <a:cs typeface="Arial"/>
            </a:endParaRPr>
          </a:p>
          <a:p>
            <a:pPr marL="12700" marR="81280">
              <a:lnSpc>
                <a:spcPts val="2050"/>
              </a:lnSpc>
            </a:pPr>
            <a:r>
              <a:rPr sz="1900" i="1" dirty="0">
                <a:latin typeface="Arial"/>
                <a:cs typeface="Arial"/>
              </a:rPr>
              <a:t>Whether</a:t>
            </a:r>
            <a:r>
              <a:rPr sz="1900" i="1" spc="-60" dirty="0">
                <a:latin typeface="Arial"/>
                <a:cs typeface="Arial"/>
              </a:rPr>
              <a:t> </a:t>
            </a:r>
            <a:r>
              <a:rPr sz="1900" i="1" dirty="0">
                <a:latin typeface="Arial"/>
                <a:cs typeface="Arial"/>
              </a:rPr>
              <a:t>a</a:t>
            </a:r>
            <a:r>
              <a:rPr sz="1900" i="1" spc="-75" dirty="0">
                <a:latin typeface="Arial"/>
                <a:cs typeface="Arial"/>
              </a:rPr>
              <a:t> </a:t>
            </a:r>
            <a:r>
              <a:rPr sz="1900" i="1" dirty="0">
                <a:latin typeface="Arial"/>
                <a:cs typeface="Arial"/>
              </a:rPr>
              <a:t>merchant’s</a:t>
            </a:r>
            <a:r>
              <a:rPr sz="1900" i="1" spc="-30" dirty="0">
                <a:latin typeface="Arial"/>
                <a:cs typeface="Arial"/>
              </a:rPr>
              <a:t> </a:t>
            </a:r>
            <a:r>
              <a:rPr sz="1900" i="1" dirty="0">
                <a:latin typeface="Arial"/>
                <a:cs typeface="Arial"/>
              </a:rPr>
              <a:t>business</a:t>
            </a:r>
            <a:r>
              <a:rPr sz="1900" i="1" spc="-50" dirty="0">
                <a:latin typeface="Arial"/>
                <a:cs typeface="Arial"/>
              </a:rPr>
              <a:t> </a:t>
            </a:r>
            <a:r>
              <a:rPr sz="1900" i="1" spc="-25" dirty="0">
                <a:latin typeface="Arial"/>
                <a:cs typeface="Arial"/>
              </a:rPr>
              <a:t>is </a:t>
            </a:r>
            <a:r>
              <a:rPr sz="1900" i="1" dirty="0">
                <a:latin typeface="Arial"/>
                <a:cs typeface="Arial"/>
              </a:rPr>
              <a:t>growing</a:t>
            </a:r>
            <a:r>
              <a:rPr sz="1900" i="1" spc="-20" dirty="0">
                <a:latin typeface="Arial"/>
                <a:cs typeface="Arial"/>
              </a:rPr>
              <a:t> </a:t>
            </a:r>
            <a:r>
              <a:rPr sz="1900" i="1" dirty="0">
                <a:latin typeface="Arial"/>
                <a:cs typeface="Arial"/>
              </a:rPr>
              <a:t>or</a:t>
            </a:r>
            <a:r>
              <a:rPr sz="1900" i="1" spc="-55" dirty="0">
                <a:latin typeface="Arial"/>
                <a:cs typeface="Arial"/>
              </a:rPr>
              <a:t> </a:t>
            </a:r>
            <a:r>
              <a:rPr sz="1900" i="1" dirty="0">
                <a:latin typeface="Arial"/>
                <a:cs typeface="Arial"/>
              </a:rPr>
              <a:t>stable,</a:t>
            </a:r>
            <a:r>
              <a:rPr sz="1900" i="1" spc="-30" dirty="0">
                <a:latin typeface="Arial"/>
                <a:cs typeface="Arial"/>
              </a:rPr>
              <a:t> </a:t>
            </a:r>
            <a:r>
              <a:rPr sz="1900" i="1" dirty="0">
                <a:latin typeface="Arial"/>
                <a:cs typeface="Arial"/>
              </a:rPr>
              <a:t>if</a:t>
            </a:r>
            <a:r>
              <a:rPr sz="1900" i="1" spc="-50" dirty="0">
                <a:latin typeface="Arial"/>
                <a:cs typeface="Arial"/>
              </a:rPr>
              <a:t> </a:t>
            </a:r>
            <a:r>
              <a:rPr sz="1900" i="1" dirty="0">
                <a:latin typeface="Arial"/>
                <a:cs typeface="Arial"/>
              </a:rPr>
              <a:t>they’re ready</a:t>
            </a:r>
            <a:r>
              <a:rPr sz="1900" i="1" spc="-40" dirty="0">
                <a:latin typeface="Arial"/>
                <a:cs typeface="Arial"/>
              </a:rPr>
              <a:t> </a:t>
            </a:r>
            <a:r>
              <a:rPr sz="1900" i="1" spc="-25" dirty="0">
                <a:latin typeface="Arial"/>
                <a:cs typeface="Arial"/>
              </a:rPr>
              <a:t>to </a:t>
            </a:r>
            <a:r>
              <a:rPr sz="1900" i="1" dirty="0">
                <a:latin typeface="Arial"/>
                <a:cs typeface="Arial"/>
              </a:rPr>
              <a:t>do</a:t>
            </a:r>
            <a:r>
              <a:rPr sz="1900" i="1" spc="-25" dirty="0">
                <a:latin typeface="Arial"/>
                <a:cs typeface="Arial"/>
              </a:rPr>
              <a:t> </a:t>
            </a:r>
            <a:r>
              <a:rPr sz="1900" i="1" dirty="0">
                <a:latin typeface="Arial"/>
                <a:cs typeface="Arial"/>
              </a:rPr>
              <a:t>more, we</a:t>
            </a:r>
            <a:r>
              <a:rPr sz="1900" i="1" spc="-25" dirty="0">
                <a:latin typeface="Arial"/>
                <a:cs typeface="Arial"/>
              </a:rPr>
              <a:t> </a:t>
            </a:r>
            <a:r>
              <a:rPr sz="1900" i="1" dirty="0">
                <a:latin typeface="Arial"/>
                <a:cs typeface="Arial"/>
              </a:rPr>
              <a:t>can</a:t>
            </a:r>
            <a:r>
              <a:rPr sz="1900" i="1" spc="-25" dirty="0">
                <a:latin typeface="Arial"/>
                <a:cs typeface="Arial"/>
              </a:rPr>
              <a:t> </a:t>
            </a:r>
            <a:r>
              <a:rPr sz="1900" i="1" dirty="0">
                <a:latin typeface="Arial"/>
                <a:cs typeface="Arial"/>
              </a:rPr>
              <a:t>do</a:t>
            </a:r>
            <a:r>
              <a:rPr sz="1900" i="1" spc="-20" dirty="0">
                <a:latin typeface="Arial"/>
                <a:cs typeface="Arial"/>
              </a:rPr>
              <a:t> </a:t>
            </a:r>
            <a:r>
              <a:rPr sz="1900" i="1" dirty="0">
                <a:latin typeface="Arial"/>
                <a:cs typeface="Arial"/>
              </a:rPr>
              <a:t>a</a:t>
            </a:r>
            <a:r>
              <a:rPr sz="1900" i="1" spc="-35" dirty="0">
                <a:latin typeface="Arial"/>
                <a:cs typeface="Arial"/>
              </a:rPr>
              <a:t> </a:t>
            </a:r>
            <a:r>
              <a:rPr sz="1900" i="1" dirty="0">
                <a:latin typeface="Arial"/>
                <a:cs typeface="Arial"/>
              </a:rPr>
              <a:t>lot</a:t>
            </a:r>
            <a:r>
              <a:rPr sz="1900" i="1" spc="-30" dirty="0">
                <a:latin typeface="Arial"/>
                <a:cs typeface="Arial"/>
              </a:rPr>
              <a:t> </a:t>
            </a:r>
            <a:r>
              <a:rPr sz="1900" i="1" dirty="0">
                <a:latin typeface="Arial"/>
                <a:cs typeface="Arial"/>
              </a:rPr>
              <a:t>more</a:t>
            </a:r>
            <a:r>
              <a:rPr sz="1900" i="1" spc="10" dirty="0">
                <a:latin typeface="Arial"/>
                <a:cs typeface="Arial"/>
              </a:rPr>
              <a:t> </a:t>
            </a:r>
            <a:r>
              <a:rPr sz="1900" i="1" spc="-25" dirty="0">
                <a:latin typeface="Arial"/>
                <a:cs typeface="Arial"/>
              </a:rPr>
              <a:t>for </a:t>
            </a:r>
            <a:r>
              <a:rPr sz="1900" i="1" spc="-10" dirty="0">
                <a:latin typeface="Arial"/>
                <a:cs typeface="Arial"/>
              </a:rPr>
              <a:t>them.</a:t>
            </a:r>
            <a:endParaRPr sz="19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8340" y="4909429"/>
            <a:ext cx="3838575" cy="109601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>
              <a:lnSpc>
                <a:spcPts val="2050"/>
              </a:lnSpc>
              <a:spcBef>
                <a:spcPts val="355"/>
              </a:spcBef>
            </a:pPr>
            <a:r>
              <a:rPr sz="1900" b="1" dirty="0">
                <a:solidFill>
                  <a:srgbClr val="FF6600"/>
                </a:solidFill>
                <a:latin typeface="Arial"/>
                <a:cs typeface="Arial"/>
              </a:rPr>
              <a:t>Note:</a:t>
            </a:r>
            <a:r>
              <a:rPr sz="1900" b="1" spc="-10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6600"/>
                </a:solidFill>
                <a:latin typeface="Arial"/>
                <a:cs typeface="Arial"/>
              </a:rPr>
              <a:t>Apps</a:t>
            </a:r>
            <a:r>
              <a:rPr sz="1900" b="1" spc="-3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6600"/>
                </a:solidFill>
                <a:latin typeface="Arial"/>
                <a:cs typeface="Arial"/>
              </a:rPr>
              <a:t>that</a:t>
            </a:r>
            <a:r>
              <a:rPr sz="1900" b="1" spc="-4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6600"/>
                </a:solidFill>
                <a:latin typeface="Arial"/>
                <a:cs typeface="Arial"/>
              </a:rPr>
              <a:t>make</a:t>
            </a:r>
            <a:r>
              <a:rPr sz="1900" b="1" spc="-1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6600"/>
                </a:solidFill>
                <a:latin typeface="Arial"/>
                <a:cs typeface="Arial"/>
              </a:rPr>
              <a:t>up</a:t>
            </a:r>
            <a:r>
              <a:rPr sz="1900" b="1" spc="-3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900" b="1" spc="-25" dirty="0">
                <a:solidFill>
                  <a:srgbClr val="FF6600"/>
                </a:solidFill>
                <a:latin typeface="Arial"/>
                <a:cs typeface="Arial"/>
              </a:rPr>
              <a:t>the </a:t>
            </a:r>
            <a:r>
              <a:rPr sz="1900" b="1" dirty="0">
                <a:solidFill>
                  <a:srgbClr val="FF6600"/>
                </a:solidFill>
                <a:latin typeface="Arial"/>
                <a:cs typeface="Arial"/>
              </a:rPr>
              <a:t>Clover</a:t>
            </a:r>
            <a:r>
              <a:rPr sz="1900" b="1" spc="-6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6600"/>
                </a:solidFill>
                <a:latin typeface="Arial"/>
                <a:cs typeface="Arial"/>
              </a:rPr>
              <a:t>Customer</a:t>
            </a:r>
            <a:r>
              <a:rPr sz="1900" b="1" spc="-6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FF6600"/>
                </a:solidFill>
                <a:latin typeface="Arial"/>
                <a:cs typeface="Arial"/>
              </a:rPr>
              <a:t>Engagement </a:t>
            </a:r>
            <a:r>
              <a:rPr sz="1900" b="1" dirty="0">
                <a:solidFill>
                  <a:srgbClr val="FF6600"/>
                </a:solidFill>
                <a:latin typeface="Arial"/>
                <a:cs typeface="Arial"/>
              </a:rPr>
              <a:t>Suite</a:t>
            </a:r>
            <a:r>
              <a:rPr sz="1900" b="1" spc="-5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6600"/>
                </a:solidFill>
                <a:latin typeface="Arial"/>
                <a:cs typeface="Arial"/>
              </a:rPr>
              <a:t>are</a:t>
            </a:r>
            <a:r>
              <a:rPr sz="1900" b="1" spc="-3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6600"/>
                </a:solidFill>
                <a:latin typeface="Arial"/>
                <a:cs typeface="Arial"/>
              </a:rPr>
              <a:t>not</a:t>
            </a:r>
            <a:r>
              <a:rPr sz="1900" b="1" spc="-6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6600"/>
                </a:solidFill>
                <a:latin typeface="Arial"/>
                <a:cs typeface="Arial"/>
              </a:rPr>
              <a:t>available</a:t>
            </a:r>
            <a:r>
              <a:rPr sz="1900" b="1" spc="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900" b="1" spc="-25" dirty="0">
                <a:solidFill>
                  <a:srgbClr val="FF6600"/>
                </a:solidFill>
                <a:latin typeface="Arial"/>
                <a:cs typeface="Arial"/>
              </a:rPr>
              <a:t>for </a:t>
            </a:r>
            <a:r>
              <a:rPr sz="1900" b="1" dirty="0">
                <a:solidFill>
                  <a:srgbClr val="FF6600"/>
                </a:solidFill>
                <a:latin typeface="Arial"/>
                <a:cs typeface="Arial"/>
              </a:rPr>
              <a:t>merchants</a:t>
            </a:r>
            <a:r>
              <a:rPr sz="1900" b="1" spc="-3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6600"/>
                </a:solidFill>
                <a:latin typeface="Arial"/>
                <a:cs typeface="Arial"/>
              </a:rPr>
              <a:t>boarded</a:t>
            </a:r>
            <a:r>
              <a:rPr sz="1900" b="1" spc="-4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6600"/>
                </a:solidFill>
                <a:latin typeface="Arial"/>
                <a:cs typeface="Arial"/>
              </a:rPr>
              <a:t>in</a:t>
            </a:r>
            <a:r>
              <a:rPr sz="1900" b="1" spc="-7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6600"/>
                </a:solidFill>
                <a:latin typeface="Arial"/>
                <a:cs typeface="Arial"/>
              </a:rPr>
              <a:t>MCC</a:t>
            </a:r>
            <a:r>
              <a:rPr sz="1900" b="1" spc="-5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900" b="1" spc="-10" dirty="0">
                <a:solidFill>
                  <a:srgbClr val="FF6600"/>
                </a:solidFill>
                <a:latin typeface="Arial"/>
                <a:cs typeface="Arial"/>
              </a:rPr>
              <a:t>5993.</a:t>
            </a:r>
            <a:endParaRPr sz="19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131466" y="1151122"/>
          <a:ext cx="6153150" cy="43237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0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5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5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46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300" b="1" spc="-1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Basic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spc="-2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Free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300" b="1" spc="-2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Plus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300" spc="-1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$99/mo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500">
                <a:tc gridSpan="3"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5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Rewards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445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Customizable</a:t>
                      </a:r>
                      <a:r>
                        <a:rPr sz="1300" spc="-5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Rewards</a:t>
                      </a:r>
                      <a:r>
                        <a:rPr sz="1300" spc="-6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program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200" b="1" dirty="0">
                          <a:solidFill>
                            <a:srgbClr val="4F5153"/>
                          </a:solidFill>
                          <a:latin typeface="Segoe UI Symbol"/>
                          <a:cs typeface="Segoe UI Symbol"/>
                        </a:rPr>
                        <a:t>✓</a:t>
                      </a:r>
                      <a:endParaRPr sz="1200">
                        <a:latin typeface="Segoe UI Symbol"/>
                        <a:cs typeface="Segoe UI Symbol"/>
                      </a:endParaRPr>
                    </a:p>
                  </a:txBody>
                  <a:tcPr marL="0" marR="0" marT="5397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200" b="1" dirty="0">
                          <a:solidFill>
                            <a:srgbClr val="4F5153"/>
                          </a:solidFill>
                          <a:latin typeface="Segoe UI Symbol"/>
                          <a:cs typeface="Segoe UI Symbol"/>
                        </a:rPr>
                        <a:t>✓</a:t>
                      </a:r>
                      <a:endParaRPr sz="1200">
                        <a:latin typeface="Segoe UI Symbol"/>
                        <a:cs typeface="Segoe UI Symbol"/>
                      </a:endParaRPr>
                    </a:p>
                  </a:txBody>
                  <a:tcPr marL="0" marR="0" marT="5397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Multiple</a:t>
                      </a:r>
                      <a:r>
                        <a:rPr sz="1300" spc="-5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Rewards</a:t>
                      </a:r>
                      <a:r>
                        <a:rPr sz="1300" spc="-6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offers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200" b="1" dirty="0">
                          <a:solidFill>
                            <a:srgbClr val="4F5153"/>
                          </a:solidFill>
                          <a:latin typeface="Segoe UI Symbol"/>
                          <a:cs typeface="Segoe UI Symbol"/>
                        </a:rPr>
                        <a:t>✓</a:t>
                      </a:r>
                      <a:endParaRPr sz="1200">
                        <a:latin typeface="Segoe UI Symbol"/>
                        <a:cs typeface="Segoe UI Symbol"/>
                      </a:endParaRPr>
                    </a:p>
                  </a:txBody>
                  <a:tcPr marL="0" marR="0" marT="5397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Welcome,</a:t>
                      </a:r>
                      <a:r>
                        <a:rPr sz="1300" spc="-55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Regular,</a:t>
                      </a:r>
                      <a:r>
                        <a:rPr sz="1300" spc="-2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sz="1300" spc="-35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VIP</a:t>
                      </a:r>
                      <a:r>
                        <a:rPr sz="1300" spc="-7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Bonuses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200" b="1" dirty="0">
                          <a:solidFill>
                            <a:srgbClr val="4F5153"/>
                          </a:solidFill>
                          <a:latin typeface="Segoe UI Symbol"/>
                          <a:cs typeface="Segoe UI Symbol"/>
                        </a:rPr>
                        <a:t>✓</a:t>
                      </a:r>
                      <a:endParaRPr sz="1200">
                        <a:latin typeface="Segoe UI Symbol"/>
                        <a:cs typeface="Segoe UI Symbol"/>
                      </a:endParaRPr>
                    </a:p>
                  </a:txBody>
                  <a:tcPr marL="0" marR="0" marT="5397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Birthday</a:t>
                      </a:r>
                      <a:r>
                        <a:rPr sz="1300" spc="-4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2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Bonus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200" b="1" dirty="0">
                          <a:solidFill>
                            <a:srgbClr val="4F5153"/>
                          </a:solidFill>
                          <a:latin typeface="Segoe UI Symbol"/>
                          <a:cs typeface="Segoe UI Symbol"/>
                        </a:rPr>
                        <a:t>✓</a:t>
                      </a:r>
                      <a:endParaRPr sz="1200">
                        <a:latin typeface="Segoe UI Symbol"/>
                        <a:cs typeface="Segoe UI Symbol"/>
                      </a:endParaRPr>
                    </a:p>
                  </a:txBody>
                  <a:tcPr marL="0" marR="0" marT="5397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7500">
                <a:tc gridSpan="3"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5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Promos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445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Audience</a:t>
                      </a:r>
                      <a:r>
                        <a:rPr sz="1300" spc="-5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Builder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200" b="1" dirty="0">
                          <a:solidFill>
                            <a:srgbClr val="4F5153"/>
                          </a:solidFill>
                          <a:latin typeface="Segoe UI Symbol"/>
                          <a:cs typeface="Segoe UI Symbol"/>
                        </a:rPr>
                        <a:t>✓</a:t>
                      </a:r>
                      <a:endParaRPr sz="1200">
                        <a:latin typeface="Segoe UI Symbol"/>
                        <a:cs typeface="Segoe UI Symbol"/>
                      </a:endParaRPr>
                    </a:p>
                  </a:txBody>
                  <a:tcPr marL="0" marR="0" marT="5397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200" b="1" dirty="0">
                          <a:solidFill>
                            <a:srgbClr val="4F5153"/>
                          </a:solidFill>
                          <a:latin typeface="Segoe UI Symbol"/>
                          <a:cs typeface="Segoe UI Symbol"/>
                        </a:rPr>
                        <a:t>✓</a:t>
                      </a:r>
                      <a:endParaRPr sz="1200">
                        <a:latin typeface="Segoe UI Symbol"/>
                        <a:cs typeface="Segoe UI Symbol"/>
                      </a:endParaRPr>
                    </a:p>
                  </a:txBody>
                  <a:tcPr marL="0" marR="0" marT="5397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300" spc="-1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Real-</a:t>
                      </a: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Time</a:t>
                      </a:r>
                      <a:r>
                        <a:rPr sz="1300" spc="-35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Promos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300" b="1" spc="-1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Limited*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300" b="1" spc="-1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Unlimited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Advance</a:t>
                      </a:r>
                      <a:r>
                        <a:rPr sz="1300" spc="-5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scheduling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200" b="1" dirty="0">
                          <a:solidFill>
                            <a:srgbClr val="4F5153"/>
                          </a:solidFill>
                          <a:latin typeface="Segoe UI Symbol"/>
                          <a:cs typeface="Segoe UI Symbol"/>
                        </a:rPr>
                        <a:t>✓</a:t>
                      </a:r>
                      <a:endParaRPr sz="1200">
                        <a:latin typeface="Segoe UI Symbol"/>
                        <a:cs typeface="Segoe UI Symbol"/>
                      </a:endParaRPr>
                    </a:p>
                  </a:txBody>
                  <a:tcPr marL="0" marR="0" marT="5397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300" spc="-2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Target</a:t>
                      </a:r>
                      <a:r>
                        <a:rPr sz="1300" spc="-3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sz="1300" spc="-35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Regulars</a:t>
                      </a:r>
                      <a:r>
                        <a:rPr sz="1300" spc="-15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or</a:t>
                      </a:r>
                      <a:r>
                        <a:rPr sz="1300" spc="-35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2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VIPs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9525">
                      <a:solidFill>
                        <a:srgbClr val="CCCCCC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200" b="1" dirty="0">
                          <a:solidFill>
                            <a:srgbClr val="4F5153"/>
                          </a:solidFill>
                          <a:latin typeface="Segoe UI Symbol"/>
                          <a:cs typeface="Segoe UI Symbol"/>
                        </a:rPr>
                        <a:t>✓</a:t>
                      </a:r>
                      <a:endParaRPr sz="1200">
                        <a:latin typeface="Segoe UI Symbol"/>
                        <a:cs typeface="Segoe UI Symbol"/>
                      </a:endParaRPr>
                    </a:p>
                  </a:txBody>
                  <a:tcPr marL="0" marR="0" marT="5397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Win</a:t>
                      </a:r>
                      <a:r>
                        <a:rPr sz="1300" spc="-55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back</a:t>
                      </a:r>
                      <a:r>
                        <a:rPr sz="1300" spc="-15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lost</a:t>
                      </a:r>
                      <a:r>
                        <a:rPr sz="1300" spc="-15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customers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200" b="1" dirty="0">
                          <a:solidFill>
                            <a:srgbClr val="4F5153"/>
                          </a:solidFill>
                          <a:latin typeface="Segoe UI Symbol"/>
                          <a:cs typeface="Segoe UI Symbol"/>
                        </a:rPr>
                        <a:t>✓</a:t>
                      </a:r>
                      <a:endParaRPr sz="1200">
                        <a:latin typeface="Segoe UI Symbol"/>
                        <a:cs typeface="Segoe UI Symbol"/>
                      </a:endParaRPr>
                    </a:p>
                  </a:txBody>
                  <a:tcPr marL="0" marR="0" marT="5397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7500">
                <a:tc gridSpan="3"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5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Feedback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44450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7655"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Receive</a:t>
                      </a:r>
                      <a:r>
                        <a:rPr sz="1300" spc="-2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+</a:t>
                      </a:r>
                      <a:r>
                        <a:rPr sz="1300" spc="-4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respond</a:t>
                      </a:r>
                      <a:r>
                        <a:rPr sz="1300" spc="-2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sz="1300" spc="-35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customer</a:t>
                      </a:r>
                      <a:r>
                        <a:rPr sz="1300" spc="-15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0" dirty="0">
                          <a:solidFill>
                            <a:srgbClr val="4F5153"/>
                          </a:solidFill>
                          <a:latin typeface="Arial"/>
                          <a:cs typeface="Arial"/>
                        </a:rPr>
                        <a:t>feedback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4508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200" b="1" dirty="0">
                          <a:solidFill>
                            <a:srgbClr val="4F5153"/>
                          </a:solidFill>
                          <a:latin typeface="Segoe UI Symbol"/>
                          <a:cs typeface="Segoe UI Symbol"/>
                        </a:rPr>
                        <a:t>✓</a:t>
                      </a:r>
                      <a:endParaRPr sz="1200">
                        <a:latin typeface="Segoe UI Symbol"/>
                        <a:cs typeface="Segoe UI Symbol"/>
                      </a:endParaRPr>
                    </a:p>
                  </a:txBody>
                  <a:tcPr marL="0" marR="0" marT="5397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200" b="1" dirty="0">
                          <a:solidFill>
                            <a:srgbClr val="4F5153"/>
                          </a:solidFill>
                          <a:latin typeface="Segoe UI Symbol"/>
                          <a:cs typeface="Segoe UI Symbol"/>
                        </a:rPr>
                        <a:t>✓</a:t>
                      </a:r>
                      <a:endParaRPr sz="1200">
                        <a:latin typeface="Segoe UI Symbol"/>
                        <a:cs typeface="Segoe UI Symbol"/>
                      </a:endParaRPr>
                    </a:p>
                  </a:txBody>
                  <a:tcPr marL="0" marR="0" marT="53975" marB="0">
                    <a:lnL w="9525">
                      <a:solidFill>
                        <a:srgbClr val="D9D9D9"/>
                      </a:solidFill>
                      <a:prstDash val="solid"/>
                    </a:lnL>
                    <a:lnR w="9525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5245429" y="5588312"/>
            <a:ext cx="57042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latin typeface="Arial"/>
                <a:cs typeface="Arial"/>
              </a:rPr>
              <a:t>*At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Basic,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Real-</a:t>
            </a:r>
            <a:r>
              <a:rPr sz="1200" i="1" dirty="0">
                <a:latin typeface="Arial"/>
                <a:cs typeface="Arial"/>
              </a:rPr>
              <a:t>Time</a:t>
            </a:r>
            <a:r>
              <a:rPr sz="1200" i="1" spc="-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Promos</a:t>
            </a:r>
            <a:r>
              <a:rPr sz="1200" i="1" spc="-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are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free</a:t>
            </a:r>
            <a:r>
              <a:rPr sz="1200" i="1" spc="-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for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a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limited</a:t>
            </a:r>
            <a:r>
              <a:rPr sz="1200" i="1" spc="-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time</a:t>
            </a:r>
            <a:r>
              <a:rPr sz="1200" i="1" spc="-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trial, then</a:t>
            </a:r>
            <a:r>
              <a:rPr sz="1200" i="1" spc="-3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charged</a:t>
            </a:r>
            <a:r>
              <a:rPr sz="1200" i="1" spc="-5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per-</a:t>
            </a:r>
            <a:r>
              <a:rPr sz="1200" i="1" dirty="0">
                <a:latin typeface="Arial"/>
                <a:cs typeface="Arial"/>
              </a:rPr>
              <a:t>use</a:t>
            </a:r>
            <a:r>
              <a:rPr sz="1200" i="1" spc="-25" dirty="0">
                <a:latin typeface="Arial"/>
                <a:cs typeface="Arial"/>
              </a:rPr>
              <a:t> at </a:t>
            </a:r>
            <a:r>
              <a:rPr sz="1200" i="1" dirty="0">
                <a:latin typeface="Arial"/>
                <a:cs typeface="Arial"/>
              </a:rPr>
              <a:t>10¢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per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customer.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45429" y="6136952"/>
            <a:ext cx="4524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latin typeface="Arial"/>
                <a:cs typeface="Arial"/>
              </a:rPr>
              <a:t>Customer</a:t>
            </a:r>
            <a:r>
              <a:rPr sz="1200" i="1" spc="-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Engagement</a:t>
            </a:r>
            <a:r>
              <a:rPr sz="1200" i="1" spc="-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Plus</a:t>
            </a:r>
            <a:r>
              <a:rPr sz="1200" i="1" spc="-3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includes</a:t>
            </a:r>
            <a:r>
              <a:rPr sz="1200" i="1" spc="-5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unlimited</a:t>
            </a:r>
            <a:r>
              <a:rPr sz="1200" i="1" spc="-4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Real-</a:t>
            </a:r>
            <a:r>
              <a:rPr sz="1200" i="1" dirty="0">
                <a:latin typeface="Arial"/>
                <a:cs typeface="Arial"/>
              </a:rPr>
              <a:t>Time</a:t>
            </a:r>
            <a:r>
              <a:rPr sz="1200" i="1" spc="-2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Promos</a:t>
            </a:r>
            <a:r>
              <a:rPr sz="1200" i="1" spc="-10" dirty="0">
                <a:solidFill>
                  <a:srgbClr val="2B5581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29283"/>
            <a:ext cx="7990840" cy="5195570"/>
            <a:chOff x="0" y="1129283"/>
            <a:chExt cx="7990840" cy="5195570"/>
          </a:xfrm>
        </p:grpSpPr>
        <p:sp>
          <p:nvSpPr>
            <p:cNvPr id="3" name="object 3"/>
            <p:cNvSpPr/>
            <p:nvPr/>
          </p:nvSpPr>
          <p:spPr>
            <a:xfrm>
              <a:off x="4186428" y="1129283"/>
              <a:ext cx="3804285" cy="5195570"/>
            </a:xfrm>
            <a:custGeom>
              <a:avLst/>
              <a:gdLst/>
              <a:ahLst/>
              <a:cxnLst/>
              <a:rect l="l" t="t" r="r" b="b"/>
              <a:pathLst>
                <a:path w="3804284" h="5195570">
                  <a:moveTo>
                    <a:pt x="0" y="5195316"/>
                  </a:moveTo>
                  <a:lnTo>
                    <a:pt x="3803904" y="5195316"/>
                  </a:lnTo>
                  <a:lnTo>
                    <a:pt x="3803904" y="0"/>
                  </a:lnTo>
                  <a:lnTo>
                    <a:pt x="0" y="0"/>
                  </a:lnTo>
                  <a:lnTo>
                    <a:pt x="0" y="5195316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129283"/>
              <a:ext cx="4186554" cy="5195570"/>
            </a:xfrm>
            <a:custGeom>
              <a:avLst/>
              <a:gdLst/>
              <a:ahLst/>
              <a:cxnLst/>
              <a:rect l="l" t="t" r="r" b="b"/>
              <a:pathLst>
                <a:path w="4186554" h="5195570">
                  <a:moveTo>
                    <a:pt x="4186428" y="0"/>
                  </a:moveTo>
                  <a:lnTo>
                    <a:pt x="0" y="0"/>
                  </a:lnTo>
                  <a:lnTo>
                    <a:pt x="0" y="5195316"/>
                  </a:lnTo>
                  <a:lnTo>
                    <a:pt x="4186428" y="5195316"/>
                  </a:lnTo>
                  <a:lnTo>
                    <a:pt x="4186428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Where</a:t>
            </a:r>
            <a:r>
              <a:rPr spc="-65" dirty="0"/>
              <a:t> </a:t>
            </a:r>
            <a:r>
              <a:rPr dirty="0"/>
              <a:t>Does</a:t>
            </a:r>
            <a:r>
              <a:rPr spc="-55" dirty="0"/>
              <a:t> </a:t>
            </a:r>
            <a:r>
              <a:rPr dirty="0"/>
              <a:t>Clover</a:t>
            </a:r>
            <a:r>
              <a:rPr spc="-65" dirty="0"/>
              <a:t> </a:t>
            </a:r>
            <a:r>
              <a:rPr dirty="0"/>
              <a:t>Fit</a:t>
            </a:r>
            <a:r>
              <a:rPr spc="-60" dirty="0"/>
              <a:t> </a:t>
            </a:r>
            <a:r>
              <a:rPr spc="-20" dirty="0"/>
              <a:t>Best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82690" y="1423805"/>
            <a:ext cx="17767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Best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Suited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For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04444" y="1799844"/>
            <a:ext cx="3536315" cy="9525"/>
          </a:xfrm>
          <a:custGeom>
            <a:avLst/>
            <a:gdLst/>
            <a:ahLst/>
            <a:cxnLst/>
            <a:rect l="l" t="t" r="r" b="b"/>
            <a:pathLst>
              <a:path w="3536315" h="9525">
                <a:moveTo>
                  <a:pt x="3535692" y="0"/>
                </a:moveTo>
                <a:lnTo>
                  <a:pt x="0" y="0"/>
                </a:lnTo>
                <a:lnTo>
                  <a:pt x="0" y="9144"/>
                </a:lnTo>
                <a:lnTo>
                  <a:pt x="3535692" y="9144"/>
                </a:lnTo>
                <a:lnTo>
                  <a:pt x="3535692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82592" y="1755749"/>
            <a:ext cx="3109595" cy="279209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95"/>
              </a:spcBef>
              <a:buChar char="•"/>
              <a:tabLst>
                <a:tab pos="240665" algn="l"/>
                <a:tab pos="241300" algn="l"/>
              </a:tabLst>
            </a:pPr>
            <a:r>
              <a:rPr sz="2000" spc="-25" dirty="0">
                <a:latin typeface="Arial"/>
                <a:cs typeface="Arial"/>
              </a:rPr>
              <a:t>SMB</a:t>
            </a:r>
            <a:endParaRPr sz="2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994"/>
              </a:spcBef>
              <a:buChar char="•"/>
              <a:tabLst>
                <a:tab pos="240665" algn="l"/>
                <a:tab pos="241300" algn="l"/>
              </a:tabLst>
            </a:pPr>
            <a:r>
              <a:rPr sz="2000" spc="-10" dirty="0">
                <a:latin typeface="Arial"/>
                <a:cs typeface="Arial"/>
              </a:rPr>
              <a:t>Retail</a:t>
            </a:r>
            <a:endParaRPr sz="20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1010"/>
              </a:spcBef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Arial"/>
                <a:cs typeface="Arial"/>
              </a:rPr>
              <a:t>Service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Industry</a:t>
            </a:r>
            <a:endParaRPr sz="2000">
              <a:latin typeface="Arial"/>
              <a:cs typeface="Arial"/>
            </a:endParaRPr>
          </a:p>
          <a:p>
            <a:pPr marL="561340" lvl="1" indent="-228600">
              <a:lnSpc>
                <a:spcPct val="100000"/>
              </a:lnSpc>
              <a:spcBef>
                <a:spcPts val="500"/>
              </a:spcBef>
              <a:buChar char="•"/>
              <a:tabLst>
                <a:tab pos="560705" algn="l"/>
                <a:tab pos="561340" algn="l"/>
              </a:tabLst>
            </a:pPr>
            <a:r>
              <a:rPr sz="1800" dirty="0">
                <a:latin typeface="Arial"/>
                <a:cs typeface="Arial"/>
              </a:rPr>
              <a:t>Medical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Offices</a:t>
            </a:r>
            <a:endParaRPr sz="1800">
              <a:latin typeface="Arial"/>
              <a:cs typeface="Arial"/>
            </a:endParaRPr>
          </a:p>
          <a:p>
            <a:pPr marL="561340" lvl="1" indent="-228600">
              <a:lnSpc>
                <a:spcPct val="100000"/>
              </a:lnSpc>
              <a:spcBef>
                <a:spcPts val="500"/>
              </a:spcBef>
              <a:buChar char="•"/>
              <a:tabLst>
                <a:tab pos="560705" algn="l"/>
                <a:tab pos="561340" algn="l"/>
              </a:tabLst>
            </a:pPr>
            <a:r>
              <a:rPr sz="1800" spc="-10" dirty="0">
                <a:latin typeface="Arial"/>
                <a:cs typeface="Arial"/>
              </a:rPr>
              <a:t>Personal</a:t>
            </a:r>
            <a:endParaRPr sz="1800">
              <a:latin typeface="Arial"/>
              <a:cs typeface="Arial"/>
            </a:endParaRPr>
          </a:p>
          <a:p>
            <a:pPr marL="881380" marR="5080" lvl="2" indent="-228600">
              <a:lnSpc>
                <a:spcPct val="100000"/>
              </a:lnSpc>
              <a:spcBef>
                <a:spcPts val="500"/>
              </a:spcBef>
              <a:buChar char="•"/>
              <a:tabLst>
                <a:tab pos="880744" algn="l"/>
                <a:tab pos="881380" algn="l"/>
              </a:tabLst>
            </a:pPr>
            <a:r>
              <a:rPr sz="1600" dirty="0">
                <a:latin typeface="Arial"/>
                <a:cs typeface="Arial"/>
              </a:rPr>
              <a:t>i.e.,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Salons,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Electricians, </a:t>
            </a:r>
            <a:r>
              <a:rPr sz="1600" dirty="0">
                <a:latin typeface="Arial"/>
                <a:cs typeface="Arial"/>
              </a:rPr>
              <a:t>Plumbers,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Food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Trucks, </a:t>
            </a:r>
            <a:r>
              <a:rPr sz="1600" dirty="0">
                <a:latin typeface="Arial"/>
                <a:cs typeface="Arial"/>
              </a:rPr>
              <a:t>Lawn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Services,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etc.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2592" y="4575411"/>
            <a:ext cx="1628139" cy="107950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670"/>
              </a:spcBef>
              <a:buChar char="•"/>
              <a:tabLst>
                <a:tab pos="240665" algn="l"/>
                <a:tab pos="241300" algn="l"/>
              </a:tabLst>
            </a:pPr>
            <a:r>
              <a:rPr sz="2000" spc="-10" dirty="0">
                <a:latin typeface="Arial"/>
                <a:cs typeface="Arial"/>
              </a:rPr>
              <a:t>Restaurants</a:t>
            </a:r>
            <a:endParaRPr sz="2000">
              <a:latin typeface="Arial"/>
              <a:cs typeface="Arial"/>
            </a:endParaRPr>
          </a:p>
          <a:p>
            <a:pPr marL="561340" lvl="1" indent="-228600">
              <a:lnSpc>
                <a:spcPct val="100000"/>
              </a:lnSpc>
              <a:spcBef>
                <a:spcPts val="515"/>
              </a:spcBef>
              <a:buChar char="•"/>
              <a:tabLst>
                <a:tab pos="560705" algn="l"/>
                <a:tab pos="561340" algn="l"/>
              </a:tabLst>
            </a:pPr>
            <a:r>
              <a:rPr sz="1800" spc="-25" dirty="0">
                <a:latin typeface="Arial"/>
                <a:cs typeface="Arial"/>
              </a:rPr>
              <a:t>QSR</a:t>
            </a:r>
            <a:endParaRPr sz="1800">
              <a:latin typeface="Arial"/>
              <a:cs typeface="Arial"/>
            </a:endParaRPr>
          </a:p>
          <a:p>
            <a:pPr marL="561340" lvl="1" indent="-228600">
              <a:lnSpc>
                <a:spcPct val="100000"/>
              </a:lnSpc>
              <a:spcBef>
                <a:spcPts val="490"/>
              </a:spcBef>
              <a:buChar char="•"/>
              <a:tabLst>
                <a:tab pos="560705" algn="l"/>
                <a:tab pos="561340" algn="l"/>
              </a:tabLst>
            </a:pPr>
            <a:r>
              <a:rPr sz="1800" spc="-25" dirty="0">
                <a:latin typeface="Arial"/>
                <a:cs typeface="Arial"/>
              </a:rPr>
              <a:t>FSR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24219" y="1423805"/>
            <a:ext cx="19304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Not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Intended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For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322064" y="1799844"/>
            <a:ext cx="3536315" cy="9525"/>
          </a:xfrm>
          <a:custGeom>
            <a:avLst/>
            <a:gdLst/>
            <a:ahLst/>
            <a:cxnLst/>
            <a:rect l="l" t="t" r="r" b="b"/>
            <a:pathLst>
              <a:path w="3536315" h="9525">
                <a:moveTo>
                  <a:pt x="3535692" y="0"/>
                </a:moveTo>
                <a:lnTo>
                  <a:pt x="0" y="0"/>
                </a:lnTo>
                <a:lnTo>
                  <a:pt x="0" y="9144"/>
                </a:lnTo>
                <a:lnTo>
                  <a:pt x="3535692" y="9144"/>
                </a:lnTo>
                <a:lnTo>
                  <a:pt x="3535692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400288" y="1881632"/>
            <a:ext cx="3187065" cy="33991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marR="186055" indent="-228600">
              <a:lnSpc>
                <a:spcPct val="100000"/>
              </a:lnSpc>
              <a:spcBef>
                <a:spcPts val="105"/>
              </a:spcBef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Arial"/>
                <a:cs typeface="Arial"/>
              </a:rPr>
              <a:t>Big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box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retailers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&amp;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multi- </a:t>
            </a:r>
            <a:r>
              <a:rPr sz="2000" dirty="0">
                <a:latin typeface="Arial"/>
                <a:cs typeface="Arial"/>
              </a:rPr>
              <a:t>lane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grocery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chains</a:t>
            </a:r>
            <a:endParaRPr sz="2000">
              <a:latin typeface="Arial"/>
              <a:cs typeface="Arial"/>
            </a:endParaRPr>
          </a:p>
          <a:p>
            <a:pPr marL="561340" lvl="1" indent="-229235">
              <a:lnSpc>
                <a:spcPct val="100000"/>
              </a:lnSpc>
              <a:spcBef>
                <a:spcPts val="509"/>
              </a:spcBef>
              <a:buChar char="•"/>
              <a:tabLst>
                <a:tab pos="560705" algn="l"/>
                <a:tab pos="561340" algn="l"/>
              </a:tabLst>
            </a:pPr>
            <a:r>
              <a:rPr sz="1800" dirty="0">
                <a:latin typeface="Arial"/>
                <a:cs typeface="Arial"/>
              </a:rPr>
              <a:t>Exceeds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50,000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SKUs</a:t>
            </a:r>
            <a:endParaRPr sz="1800">
              <a:latin typeface="Arial"/>
              <a:cs typeface="Arial"/>
            </a:endParaRPr>
          </a:p>
          <a:p>
            <a:pPr marL="561340" lvl="1" indent="-229235">
              <a:lnSpc>
                <a:spcPct val="100000"/>
              </a:lnSpc>
              <a:spcBef>
                <a:spcPts val="490"/>
              </a:spcBef>
              <a:buChar char="•"/>
              <a:tabLst>
                <a:tab pos="560705" algn="l"/>
                <a:tab pos="561340" algn="l"/>
              </a:tabLst>
            </a:pPr>
            <a:r>
              <a:rPr sz="1800" dirty="0">
                <a:latin typeface="Arial"/>
                <a:cs typeface="Arial"/>
              </a:rPr>
              <a:t>Proprietary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POS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solution</a:t>
            </a:r>
            <a:endParaRPr sz="1800">
              <a:latin typeface="Arial"/>
              <a:cs typeface="Arial"/>
            </a:endParaRPr>
          </a:p>
          <a:p>
            <a:pPr marL="561340" lvl="1" indent="-229235">
              <a:lnSpc>
                <a:spcPct val="100000"/>
              </a:lnSpc>
              <a:spcBef>
                <a:spcPts val="505"/>
              </a:spcBef>
              <a:buChar char="•"/>
              <a:tabLst>
                <a:tab pos="560705" algn="l"/>
                <a:tab pos="561340" algn="l"/>
              </a:tabLst>
            </a:pPr>
            <a:r>
              <a:rPr sz="1800" spc="-10" dirty="0">
                <a:latin typeface="Arial"/>
                <a:cs typeface="Arial"/>
              </a:rPr>
              <a:t>Multi-</a:t>
            </a:r>
            <a:r>
              <a:rPr sz="1800" dirty="0">
                <a:latin typeface="Arial"/>
                <a:cs typeface="Arial"/>
              </a:rPr>
              <a:t>location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functionality</a:t>
            </a:r>
            <a:endParaRPr sz="18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990"/>
              </a:spcBef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Arial"/>
                <a:cs typeface="Arial"/>
              </a:rPr>
              <a:t>Hotels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&amp;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Lodging</a:t>
            </a:r>
            <a:endParaRPr sz="2000">
              <a:latin typeface="Arial"/>
              <a:cs typeface="Arial"/>
            </a:endParaRPr>
          </a:p>
          <a:p>
            <a:pPr marL="560705" marR="880110" lvl="1" indent="-228600">
              <a:lnSpc>
                <a:spcPct val="100000"/>
              </a:lnSpc>
              <a:spcBef>
                <a:spcPts val="509"/>
              </a:spcBef>
              <a:buChar char="•"/>
              <a:tabLst>
                <a:tab pos="560705" algn="l"/>
                <a:tab pos="561340" algn="l"/>
              </a:tabLst>
            </a:pPr>
            <a:r>
              <a:rPr sz="1800" dirty="0">
                <a:latin typeface="Arial"/>
                <a:cs typeface="Arial"/>
              </a:rPr>
              <a:t>Does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support </a:t>
            </a:r>
            <a:r>
              <a:rPr sz="1800" dirty="0">
                <a:latin typeface="Arial"/>
                <a:cs typeface="Arial"/>
              </a:rPr>
              <a:t>incremental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pre- </a:t>
            </a:r>
            <a:r>
              <a:rPr sz="1800" spc="-10" dirty="0">
                <a:latin typeface="Arial"/>
                <a:cs typeface="Arial"/>
              </a:rPr>
              <a:t>authorizations</a:t>
            </a:r>
            <a:endParaRPr sz="18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990"/>
              </a:spcBef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Arial"/>
                <a:cs typeface="Arial"/>
              </a:rPr>
              <a:t>Full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B2B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44840" y="2432304"/>
            <a:ext cx="3442714" cy="3127247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4689" y="6630747"/>
            <a:ext cx="24460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578610" algn="l"/>
              </a:tabLst>
            </a:pPr>
            <a:r>
              <a:rPr sz="800" dirty="0">
                <a:solidFill>
                  <a:srgbClr val="666666"/>
                </a:solidFill>
                <a:latin typeface="Arial"/>
                <a:cs typeface="Arial"/>
              </a:rPr>
              <a:t>3636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©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2024 Fiserv,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Inc.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or</a:t>
            </a:r>
            <a:r>
              <a:rPr sz="900" spc="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its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affiliates.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	</a:t>
            </a: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87627" y="6645773"/>
            <a:ext cx="4572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|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Resources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4689" y="6630747"/>
            <a:ext cx="24460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578610" algn="l"/>
              </a:tabLst>
            </a:pPr>
            <a:r>
              <a:rPr sz="800" dirty="0">
                <a:solidFill>
                  <a:srgbClr val="666666"/>
                </a:solidFill>
                <a:latin typeface="Arial"/>
                <a:cs typeface="Arial"/>
              </a:rPr>
              <a:t>3737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©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2024 Fiserv,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Inc.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or</a:t>
            </a:r>
            <a:r>
              <a:rPr sz="900" spc="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its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affiliates.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	</a:t>
            </a: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87627" y="6645773"/>
            <a:ext cx="4572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|</a:t>
            </a:r>
            <a:endParaRPr sz="6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06425" y="1183355"/>
          <a:ext cx="10973435" cy="46551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30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1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20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719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Clover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Websites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Clover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Presales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Helpdesk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Clover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Webinars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1775">
                <a:tc>
                  <a:txBody>
                    <a:bodyPr/>
                    <a:lstStyle/>
                    <a:p>
                      <a:pPr marL="91440" marR="179260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u="sng" spc="-10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2"/>
                        </a:rPr>
                        <a:t>clover.com/help</a:t>
                      </a:r>
                      <a:r>
                        <a:rPr sz="1400" spc="-10" dirty="0">
                          <a:solidFill>
                            <a:srgbClr val="6699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u="sng" spc="-10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3"/>
                        </a:rPr>
                        <a:t>clover.com/appmarket</a:t>
                      </a:r>
                      <a:r>
                        <a:rPr sz="1400" spc="-10" dirty="0">
                          <a:solidFill>
                            <a:srgbClr val="6699C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u="sng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4"/>
                        </a:rPr>
                        <a:t>Clover</a:t>
                      </a:r>
                      <a:r>
                        <a:rPr sz="1400" u="sng" spc="-35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4"/>
                        </a:rPr>
                        <a:t> </a:t>
                      </a:r>
                      <a:r>
                        <a:rPr sz="1400" u="sng" spc="-10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4"/>
                        </a:rPr>
                        <a:t>Suggestions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b="1" u="sng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5"/>
                        </a:rPr>
                        <a:t>Clover</a:t>
                      </a:r>
                      <a:r>
                        <a:rPr sz="1400" b="1" u="sng" spc="-55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5"/>
                        </a:rPr>
                        <a:t> </a:t>
                      </a:r>
                      <a:r>
                        <a:rPr sz="1400" b="1" u="sng" spc="-35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5"/>
                        </a:rPr>
                        <a:t>YouTube</a:t>
                      </a:r>
                      <a:r>
                        <a:rPr sz="1400" b="1" u="sng" spc="-45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5"/>
                        </a:rPr>
                        <a:t> </a:t>
                      </a:r>
                      <a:r>
                        <a:rPr sz="1400" b="1" u="sng" spc="-10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5"/>
                        </a:rPr>
                        <a:t>Channel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6350">
                      <a:solidFill>
                        <a:srgbClr val="666666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05130" indent="-287020">
                        <a:lnSpc>
                          <a:spcPct val="100000"/>
                        </a:lnSpc>
                        <a:spcBef>
                          <a:spcPts val="295"/>
                        </a:spcBef>
                        <a:buChar char="•"/>
                        <a:tabLst>
                          <a:tab pos="405130" algn="l"/>
                          <a:tab pos="405765" algn="l"/>
                        </a:tabLst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800-788-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9516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05130" indent="-287020">
                        <a:lnSpc>
                          <a:spcPct val="100000"/>
                        </a:lnSpc>
                        <a:buClr>
                          <a:srgbClr val="000000"/>
                        </a:buClr>
                        <a:buChar char="•"/>
                        <a:tabLst>
                          <a:tab pos="405130" algn="l"/>
                          <a:tab pos="405765" algn="l"/>
                        </a:tabLst>
                      </a:pPr>
                      <a:r>
                        <a:rPr sz="1200" u="sng" spc="-10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6"/>
                        </a:rPr>
                        <a:t>presales@clover.com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862330" marR="165735" lvl="1" indent="-287020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•"/>
                        <a:tabLst>
                          <a:tab pos="862330" algn="l"/>
                          <a:tab pos="862965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Will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not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support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inquiries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 regarding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merchant</a:t>
                      </a:r>
                      <a:r>
                        <a:rPr sz="11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support,</a:t>
                      </a:r>
                      <a:r>
                        <a:rPr sz="11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pricing,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channel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specific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questions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merchant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correspondence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90830" marR="87630" indent="-172720">
                        <a:lnSpc>
                          <a:spcPts val="1440"/>
                        </a:lnSpc>
                        <a:spcBef>
                          <a:spcPts val="45"/>
                        </a:spcBef>
                        <a:buChar char="•"/>
                        <a:tabLst>
                          <a:tab pos="291465" algn="l"/>
                        </a:tabLst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Obtain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Clover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presales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support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demo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device assistance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90830" indent="-172720">
                        <a:lnSpc>
                          <a:spcPts val="1390"/>
                        </a:lnSpc>
                        <a:buFont typeface="Arial"/>
                        <a:buChar char="•"/>
                        <a:tabLst>
                          <a:tab pos="291465" algn="l"/>
                        </a:tabLst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Available</a:t>
                      </a:r>
                      <a:r>
                        <a:rPr sz="120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clients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sales</a:t>
                      </a:r>
                      <a:r>
                        <a:rPr sz="12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agents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only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b="1" u="sng" dirty="0">
                          <a:solidFill>
                            <a:srgbClr val="FF6600"/>
                          </a:solidFill>
                          <a:uFill>
                            <a:solidFill>
                              <a:srgbClr val="FF6600"/>
                            </a:solidFill>
                          </a:uFill>
                          <a:latin typeface="Arial"/>
                          <a:cs typeface="Arial"/>
                          <a:hlinkClick r:id="rId7"/>
                        </a:rPr>
                        <a:t>Clover</a:t>
                      </a:r>
                      <a:r>
                        <a:rPr sz="1200" b="1" u="sng" spc="-15" dirty="0">
                          <a:solidFill>
                            <a:srgbClr val="FF6600"/>
                          </a:solidFill>
                          <a:uFill>
                            <a:solidFill>
                              <a:srgbClr val="FF6600"/>
                            </a:solidFill>
                          </a:uFill>
                          <a:latin typeface="Arial"/>
                          <a:cs typeface="Arial"/>
                          <a:hlinkClick r:id="rId7"/>
                        </a:rPr>
                        <a:t> </a:t>
                      </a:r>
                      <a:r>
                        <a:rPr sz="1200" b="1" u="sng" spc="-10" dirty="0">
                          <a:solidFill>
                            <a:srgbClr val="FF6600"/>
                          </a:solidFill>
                          <a:uFill>
                            <a:solidFill>
                              <a:srgbClr val="FF6600"/>
                            </a:solidFill>
                          </a:uFill>
                          <a:latin typeface="Arial"/>
                          <a:cs typeface="Arial"/>
                          <a:hlinkClick r:id="rId7"/>
                        </a:rPr>
                        <a:t>Webinars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67335" marR="361315" indent="-172720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•"/>
                        <a:tabLst>
                          <a:tab pos="267970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Choose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among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variety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business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types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and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topics.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Click “Register</a:t>
                      </a:r>
                      <a:r>
                        <a:rPr sz="11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Now” to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join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live,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complimentary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session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including</a:t>
                      </a:r>
                      <a:r>
                        <a:rPr sz="11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question-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and-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answer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period.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R w="6350">
                      <a:solidFill>
                        <a:srgbClr val="6666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643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Clover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Marketing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marL="118745" marR="52959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Clover</a:t>
                      </a:r>
                      <a:r>
                        <a:rPr sz="18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Blog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Menu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build request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marL="9525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Clover White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Glove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Service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2979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b="1" u="sng" spc="-10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8"/>
                        </a:rPr>
                        <a:t>FirstDataClients.com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263525" marR="116205" indent="-172720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•"/>
                        <a:tabLst>
                          <a:tab pos="264160" algn="l"/>
                        </a:tabLst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Website</a:t>
                      </a:r>
                      <a:r>
                        <a:rPr sz="12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that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contains</a:t>
                      </a:r>
                      <a:r>
                        <a:rPr sz="12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Clover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sales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materials,</a:t>
                      </a:r>
                      <a:r>
                        <a:rPr sz="12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go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market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decks,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product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sheets,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 etc.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"/>
                        <a:buChar char="•"/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b="1" u="sng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9"/>
                        </a:rPr>
                        <a:t>Clover</a:t>
                      </a:r>
                      <a:r>
                        <a:rPr sz="1400" b="1" u="sng" spc="-20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9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9"/>
                        </a:rPr>
                        <a:t>Brand</a:t>
                      </a:r>
                      <a:r>
                        <a:rPr sz="1400" b="1" u="sng" spc="-35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9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9"/>
                        </a:rPr>
                        <a:t>Portal</a:t>
                      </a:r>
                      <a:r>
                        <a:rPr sz="1400" b="1" u="sng" spc="-40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9"/>
                        </a:rPr>
                        <a:t> </a:t>
                      </a:r>
                      <a:r>
                        <a:rPr sz="1400" b="1" u="sng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9"/>
                        </a:rPr>
                        <a:t>-</a:t>
                      </a:r>
                      <a:r>
                        <a:rPr sz="1400" b="1" u="sng" spc="-20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9"/>
                        </a:rPr>
                        <a:t> Lingo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263525" marR="341630" indent="-172720">
                        <a:lnSpc>
                          <a:spcPct val="100000"/>
                        </a:lnSpc>
                        <a:spcBef>
                          <a:spcPts val="15"/>
                        </a:spcBef>
                        <a:buChar char="•"/>
                        <a:tabLst>
                          <a:tab pos="264160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great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tool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users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looking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latest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and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greatest</a:t>
                      </a:r>
                      <a:r>
                        <a:rPr sz="11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Clover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product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images,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logos,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more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720725" marR="111125" lvl="1" indent="-17272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721360" algn="l"/>
                        </a:tabLst>
                      </a:pPr>
                      <a:r>
                        <a:rPr sz="1100" b="1" dirty="0">
                          <a:latin typeface="Arial"/>
                          <a:cs typeface="Arial"/>
                        </a:rPr>
                        <a:t>Public</a:t>
                      </a:r>
                      <a:r>
                        <a:rPr sz="11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latin typeface="Arial"/>
                          <a:cs typeface="Arial"/>
                        </a:rPr>
                        <a:t>Kit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: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Contains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brand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resources,</a:t>
                      </a:r>
                      <a:r>
                        <a:rPr sz="11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logo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&amp;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logo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mark,</a:t>
                      </a:r>
                      <a:r>
                        <a:rPr sz="11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 colors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1177925" lvl="2" indent="-172720">
                        <a:lnSpc>
                          <a:spcPct val="100000"/>
                        </a:lnSpc>
                        <a:buChar char="•"/>
                        <a:tabLst>
                          <a:tab pos="1178560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Open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public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6830" marB="0">
                    <a:lnL w="6350">
                      <a:solidFill>
                        <a:srgbClr val="666666"/>
                      </a:solidFill>
                      <a:prstDash val="solid"/>
                    </a:lnL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b="1" u="sng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10"/>
                        </a:rPr>
                        <a:t>Clover</a:t>
                      </a:r>
                      <a:r>
                        <a:rPr sz="1200" b="1" u="sng" spc="-25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10"/>
                        </a:rPr>
                        <a:t> </a:t>
                      </a:r>
                      <a:r>
                        <a:rPr sz="1200" b="1" u="sng" spc="-20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10"/>
                        </a:rPr>
                        <a:t>Blog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90830" marR="157480" indent="-172720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•"/>
                        <a:tabLst>
                          <a:tab pos="291465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Practical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tips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insights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that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can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help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you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run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your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business</a:t>
                      </a:r>
                      <a:r>
                        <a:rPr sz="11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better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118745">
                        <a:lnSpc>
                          <a:spcPts val="1435"/>
                        </a:lnSpc>
                      </a:pPr>
                      <a:r>
                        <a:rPr sz="1200" b="1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Clover</a:t>
                      </a:r>
                      <a:r>
                        <a:rPr sz="1200" b="1" spc="-2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Menu</a:t>
                      </a:r>
                      <a:r>
                        <a:rPr sz="1200" b="1" spc="-15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Builds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90830" marR="316230" indent="-172720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•"/>
                        <a:tabLst>
                          <a:tab pos="291465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Clover will</a:t>
                      </a:r>
                      <a:r>
                        <a:rPr sz="11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build a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menu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1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any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type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restaurant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merchant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(QSR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TSR),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complimentary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748030" lvl="1" indent="-172720">
                        <a:lnSpc>
                          <a:spcPct val="100000"/>
                        </a:lnSpc>
                        <a:buChar char="•"/>
                        <a:tabLst>
                          <a:tab pos="748665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Not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available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1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Retail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based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merchants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90830" marR="278765" indent="-172720">
                        <a:lnSpc>
                          <a:spcPct val="100000"/>
                        </a:lnSpc>
                        <a:buChar char="•"/>
                        <a:tabLst>
                          <a:tab pos="291465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MSC ticket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must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be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submitted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at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same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time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as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placing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merchant’s</a:t>
                      </a:r>
                      <a:r>
                        <a:rPr sz="11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device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order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290830" indent="-172720">
                        <a:lnSpc>
                          <a:spcPct val="100000"/>
                        </a:lnSpc>
                        <a:buChar char="•"/>
                        <a:tabLst>
                          <a:tab pos="291465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Legible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copy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menu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is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required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748030" lvl="1" indent="-172720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•"/>
                        <a:tabLst>
                          <a:tab pos="748665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PDF,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Word</a:t>
                      </a:r>
                      <a:r>
                        <a:rPr sz="11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doc,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Website</a:t>
                      </a:r>
                      <a:r>
                        <a:rPr sz="11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URL, Photo,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etc.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748030" lvl="1" indent="-172720">
                        <a:lnSpc>
                          <a:spcPct val="100000"/>
                        </a:lnSpc>
                        <a:buChar char="•"/>
                        <a:tabLst>
                          <a:tab pos="748665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No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handwritten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menus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will</a:t>
                      </a:r>
                      <a:r>
                        <a:rPr sz="11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be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accepted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0" marR="8572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Accounts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with 7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more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devices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(Station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Duo,</a:t>
                      </a:r>
                      <a:r>
                        <a:rPr sz="10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Solo,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Mini,</a:t>
                      </a:r>
                      <a:r>
                        <a:rPr sz="105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Flex)</a:t>
                      </a:r>
                      <a:r>
                        <a:rPr sz="105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and/or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more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than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locations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are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provided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White</a:t>
                      </a:r>
                      <a:r>
                        <a:rPr sz="1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Glove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treatment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during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activation</a:t>
                      </a:r>
                      <a:r>
                        <a:rPr sz="1200" spc="5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process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267335" indent="-172720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•"/>
                        <a:tabLst>
                          <a:tab pos="267970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Major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Account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Installer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assigned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724535" marR="393700" lvl="1" indent="-172720">
                        <a:lnSpc>
                          <a:spcPct val="100000"/>
                        </a:lnSpc>
                        <a:spcBef>
                          <a:spcPts val="5"/>
                        </a:spcBef>
                        <a:buChar char="•"/>
                        <a:tabLst>
                          <a:tab pos="725170" algn="l"/>
                        </a:tabLst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Responsible</a:t>
                      </a:r>
                      <a:r>
                        <a:rPr sz="10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ensuring</a:t>
                      </a:r>
                      <a:r>
                        <a:rPr sz="10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successful installation/activation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 for</a:t>
                      </a:r>
                      <a:r>
                        <a:rPr sz="105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all</a:t>
                      </a:r>
                      <a:r>
                        <a:rPr sz="105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5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05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locations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724535" lvl="1" indent="-172720">
                        <a:lnSpc>
                          <a:spcPct val="100000"/>
                        </a:lnSpc>
                        <a:buChar char="•"/>
                        <a:tabLst>
                          <a:tab pos="725170" algn="l"/>
                        </a:tabLst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Assist</a:t>
                      </a:r>
                      <a:r>
                        <a:rPr sz="105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with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any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menu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inventory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 issues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724535" marR="384810" lvl="1" indent="-172720">
                        <a:lnSpc>
                          <a:spcPct val="100000"/>
                        </a:lnSpc>
                        <a:buChar char="•"/>
                        <a:tabLst>
                          <a:tab pos="725170" algn="l"/>
                        </a:tabLst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Installer</a:t>
                      </a:r>
                      <a:r>
                        <a:rPr sz="105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will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reach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out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ISO</a:t>
                      </a:r>
                      <a:r>
                        <a:rPr sz="10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Partner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coordinate</a:t>
                      </a:r>
                      <a:r>
                        <a:rPr sz="10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when</a:t>
                      </a:r>
                      <a:r>
                        <a:rPr sz="105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contact</a:t>
                      </a:r>
                      <a:r>
                        <a:rPr sz="105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05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locations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267335" indent="-172720">
                        <a:lnSpc>
                          <a:spcPts val="1320"/>
                        </a:lnSpc>
                        <a:buChar char="•"/>
                        <a:tabLst>
                          <a:tab pos="267970" algn="l"/>
                        </a:tabLst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Request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form</a:t>
                      </a:r>
                      <a:r>
                        <a:rPr sz="11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available via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u="sng" spc="-10" dirty="0">
                          <a:solidFill>
                            <a:srgbClr val="6699CC"/>
                          </a:solidFill>
                          <a:uFill>
                            <a:solidFill>
                              <a:srgbClr val="6699CC"/>
                            </a:solidFill>
                          </a:uFill>
                          <a:latin typeface="Arial"/>
                          <a:cs typeface="Arial"/>
                          <a:hlinkClick r:id="rId11"/>
                        </a:rPr>
                        <a:t>firstdataclients.com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7465" marB="0">
                    <a:lnR w="6350">
                      <a:solidFill>
                        <a:srgbClr val="666666"/>
                      </a:solidFill>
                      <a:prstDash val="solid"/>
                    </a:lnR>
                    <a:lnB w="6350">
                      <a:solidFill>
                        <a:srgbClr val="6666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29283"/>
            <a:ext cx="12192000" cy="5195570"/>
            <a:chOff x="0" y="1129283"/>
            <a:chExt cx="12192000" cy="5195570"/>
          </a:xfrm>
        </p:grpSpPr>
        <p:sp>
          <p:nvSpPr>
            <p:cNvPr id="3" name="object 3"/>
            <p:cNvSpPr/>
            <p:nvPr/>
          </p:nvSpPr>
          <p:spPr>
            <a:xfrm>
              <a:off x="0" y="1129283"/>
              <a:ext cx="12192000" cy="5195570"/>
            </a:xfrm>
            <a:custGeom>
              <a:avLst/>
              <a:gdLst/>
              <a:ahLst/>
              <a:cxnLst/>
              <a:rect l="l" t="t" r="r" b="b"/>
              <a:pathLst>
                <a:path w="12192000" h="5195570">
                  <a:moveTo>
                    <a:pt x="12192000" y="0"/>
                  </a:moveTo>
                  <a:lnTo>
                    <a:pt x="0" y="0"/>
                  </a:lnTo>
                  <a:lnTo>
                    <a:pt x="0" y="5195316"/>
                  </a:lnTo>
                  <a:lnTo>
                    <a:pt x="12192000" y="519531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25167"/>
              <a:ext cx="6252971" cy="459943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70" dirty="0"/>
              <a:t> </a:t>
            </a:r>
            <a:r>
              <a:rPr dirty="0"/>
              <a:t>Monthly</a:t>
            </a:r>
            <a:r>
              <a:rPr spc="-80" dirty="0"/>
              <a:t> </a:t>
            </a:r>
            <a:r>
              <a:rPr dirty="0"/>
              <a:t>Product</a:t>
            </a:r>
            <a:r>
              <a:rPr spc="-80" dirty="0"/>
              <a:t> </a:t>
            </a:r>
            <a:r>
              <a:rPr dirty="0"/>
              <a:t>Update</a:t>
            </a:r>
            <a:r>
              <a:rPr spc="-70" dirty="0"/>
              <a:t> </a:t>
            </a:r>
            <a:r>
              <a:rPr spc="-10" dirty="0"/>
              <a:t>Calls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59459" y="1549400"/>
            <a:ext cx="5619750" cy="435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2100" marR="55880" indent="-228600">
              <a:lnSpc>
                <a:spcPct val="100000"/>
              </a:lnSpc>
              <a:spcBef>
                <a:spcPts val="105"/>
              </a:spcBef>
              <a:buChar char="•"/>
              <a:tabLst>
                <a:tab pos="291465" algn="l"/>
                <a:tab pos="292100" algn="l"/>
              </a:tabLst>
            </a:pPr>
            <a:r>
              <a:rPr sz="2000" dirty="0">
                <a:latin typeface="Arial"/>
                <a:cs typeface="Arial"/>
              </a:rPr>
              <a:t>Clover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hosts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monthly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product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call,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providing </a:t>
            </a:r>
            <a:r>
              <a:rPr sz="2000" dirty="0">
                <a:latin typeface="Arial"/>
                <a:cs typeface="Arial"/>
              </a:rPr>
              <a:t>updates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on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hardware,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software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and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ecosystem</a:t>
            </a:r>
            <a:endParaRPr sz="2000">
              <a:latin typeface="Arial"/>
              <a:cs typeface="Arial"/>
            </a:endParaRPr>
          </a:p>
          <a:p>
            <a:pPr marL="292100" indent="-228600">
              <a:lnSpc>
                <a:spcPct val="100000"/>
              </a:lnSpc>
              <a:spcBef>
                <a:spcPts val="995"/>
              </a:spcBef>
              <a:buChar char="•"/>
              <a:tabLst>
                <a:tab pos="291465" algn="l"/>
                <a:tab pos="292100" algn="l"/>
              </a:tabLst>
            </a:pPr>
            <a:r>
              <a:rPr sz="2000" dirty="0">
                <a:latin typeface="Arial"/>
                <a:cs typeface="Arial"/>
              </a:rPr>
              <a:t>Calls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are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held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the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3</a:t>
            </a:r>
            <a:r>
              <a:rPr sz="1950" baseline="25641" dirty="0">
                <a:latin typeface="Arial"/>
                <a:cs typeface="Arial"/>
              </a:rPr>
              <a:t>rd</a:t>
            </a:r>
            <a:r>
              <a:rPr sz="1950" spc="270" baseline="25641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week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of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every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month</a:t>
            </a:r>
            <a:endParaRPr sz="2000">
              <a:latin typeface="Arial"/>
              <a:cs typeface="Arial"/>
            </a:endParaRPr>
          </a:p>
          <a:p>
            <a:pPr marL="612140" lvl="1" indent="-228600">
              <a:lnSpc>
                <a:spcPct val="100000"/>
              </a:lnSpc>
              <a:spcBef>
                <a:spcPts val="509"/>
              </a:spcBef>
              <a:buChar char="•"/>
              <a:tabLst>
                <a:tab pos="611505" algn="l"/>
                <a:tab pos="612140" algn="l"/>
              </a:tabLst>
            </a:pPr>
            <a:r>
              <a:rPr sz="1800" spc="-10" dirty="0">
                <a:latin typeface="Arial"/>
                <a:cs typeface="Arial"/>
              </a:rPr>
              <a:t>11am</a:t>
            </a:r>
            <a:r>
              <a:rPr sz="1800" spc="-10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EST</a:t>
            </a:r>
            <a:endParaRPr sz="1800">
              <a:latin typeface="Arial"/>
              <a:cs typeface="Arial"/>
            </a:endParaRPr>
          </a:p>
          <a:p>
            <a:pPr marL="612140" marR="168910" lvl="1" indent="-228600">
              <a:lnSpc>
                <a:spcPct val="100000"/>
              </a:lnSpc>
              <a:spcBef>
                <a:spcPts val="505"/>
              </a:spcBef>
              <a:buChar char="•"/>
              <a:tabLst>
                <a:tab pos="611505" algn="l"/>
                <a:tab pos="612140" algn="l"/>
              </a:tabLst>
            </a:pPr>
            <a:r>
              <a:rPr sz="1800" dirty="0">
                <a:latin typeface="Arial"/>
                <a:cs typeface="Arial"/>
              </a:rPr>
              <a:t>Calls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are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conducted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over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Webex,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recorded,</a:t>
            </a:r>
            <a:r>
              <a:rPr sz="1800" spc="-25" dirty="0">
                <a:latin typeface="Arial"/>
                <a:cs typeface="Arial"/>
              </a:rPr>
              <a:t> and </a:t>
            </a:r>
            <a:r>
              <a:rPr sz="1800" dirty="0">
                <a:latin typeface="Arial"/>
                <a:cs typeface="Arial"/>
              </a:rPr>
              <a:t>archived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for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future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playback </a:t>
            </a:r>
            <a:r>
              <a:rPr sz="1800" spc="-10" dirty="0">
                <a:latin typeface="Arial"/>
                <a:cs typeface="Arial"/>
              </a:rPr>
              <a:t>needs</a:t>
            </a:r>
            <a:endParaRPr sz="18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Font typeface="Arial"/>
              <a:buChar char="•"/>
            </a:pP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1800">
              <a:latin typeface="Arial"/>
              <a:cs typeface="Arial"/>
            </a:endParaRPr>
          </a:p>
          <a:p>
            <a:pPr marL="292100" marR="248285" indent="-228600">
              <a:lnSpc>
                <a:spcPct val="100000"/>
              </a:lnSpc>
              <a:buChar char="•"/>
              <a:tabLst>
                <a:tab pos="291465" algn="l"/>
                <a:tab pos="292100" algn="l"/>
              </a:tabLst>
            </a:pPr>
            <a:r>
              <a:rPr sz="2000" dirty="0">
                <a:latin typeface="Arial"/>
                <a:cs typeface="Arial"/>
              </a:rPr>
              <a:t>Sign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up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for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sales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update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call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announcements </a:t>
            </a:r>
            <a:r>
              <a:rPr sz="2000" u="sng" spc="-20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3"/>
              </a:rPr>
              <a:t>here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200">
              <a:latin typeface="Arial"/>
              <a:cs typeface="Arial"/>
            </a:endParaRPr>
          </a:p>
          <a:p>
            <a:pPr marL="292100" marR="71120" indent="-228600">
              <a:lnSpc>
                <a:spcPct val="100000"/>
              </a:lnSpc>
              <a:spcBef>
                <a:spcPts val="1875"/>
              </a:spcBef>
              <a:buChar char="•"/>
              <a:tabLst>
                <a:tab pos="291465" algn="l"/>
                <a:tab pos="292100" algn="l"/>
              </a:tabLst>
            </a:pPr>
            <a:r>
              <a:rPr sz="2000" dirty="0">
                <a:latin typeface="Arial"/>
                <a:cs typeface="Arial"/>
              </a:rPr>
              <a:t>Registration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for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the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call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is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required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each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month </a:t>
            </a:r>
            <a:r>
              <a:rPr sz="2000" dirty="0">
                <a:latin typeface="Arial"/>
                <a:cs typeface="Arial"/>
              </a:rPr>
              <a:t>via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u="sng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4"/>
              </a:rPr>
              <a:t>Fiserv</a:t>
            </a:r>
            <a:r>
              <a:rPr sz="2000" u="sng" spc="-35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2000" u="sng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4"/>
              </a:rPr>
              <a:t>Enterprise</a:t>
            </a:r>
            <a:r>
              <a:rPr sz="2000" spc="-40" dirty="0">
                <a:solidFill>
                  <a:srgbClr val="6699CC"/>
                </a:solidFill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site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533388" y="1479803"/>
            <a:ext cx="5539740" cy="4782820"/>
            <a:chOff x="6533388" y="1479803"/>
            <a:chExt cx="5539740" cy="478282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43344" y="1479803"/>
              <a:ext cx="4719815" cy="19811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33388" y="3619499"/>
              <a:ext cx="5539739" cy="2642615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4689" y="6630747"/>
            <a:ext cx="24460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578610" algn="l"/>
              </a:tabLst>
            </a:pPr>
            <a:r>
              <a:rPr sz="800" dirty="0">
                <a:solidFill>
                  <a:srgbClr val="666666"/>
                </a:solidFill>
                <a:latin typeface="Arial"/>
                <a:cs typeface="Arial"/>
              </a:rPr>
              <a:t>3838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©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2024 Fiserv,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Inc.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or</a:t>
            </a:r>
            <a:r>
              <a:rPr sz="900" spc="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its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affiliates.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	</a:t>
            </a: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87627" y="6645773"/>
            <a:ext cx="4572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|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29283"/>
            <a:ext cx="12192000" cy="5195570"/>
            <a:chOff x="0" y="1129283"/>
            <a:chExt cx="12192000" cy="5195570"/>
          </a:xfrm>
        </p:grpSpPr>
        <p:sp>
          <p:nvSpPr>
            <p:cNvPr id="3" name="object 3"/>
            <p:cNvSpPr/>
            <p:nvPr/>
          </p:nvSpPr>
          <p:spPr>
            <a:xfrm>
              <a:off x="0" y="1129283"/>
              <a:ext cx="12192000" cy="5195570"/>
            </a:xfrm>
            <a:custGeom>
              <a:avLst/>
              <a:gdLst/>
              <a:ahLst/>
              <a:cxnLst/>
              <a:rect l="l" t="t" r="r" b="b"/>
              <a:pathLst>
                <a:path w="12192000" h="5195570">
                  <a:moveTo>
                    <a:pt x="12192000" y="0"/>
                  </a:moveTo>
                  <a:lnTo>
                    <a:pt x="0" y="0"/>
                  </a:lnTo>
                  <a:lnTo>
                    <a:pt x="0" y="5195316"/>
                  </a:lnTo>
                  <a:lnTo>
                    <a:pt x="12192000" y="519531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29283"/>
              <a:ext cx="3825239" cy="429767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65" dirty="0"/>
              <a:t> </a:t>
            </a:r>
            <a:r>
              <a:rPr spc="-10" dirty="0"/>
              <a:t>Monthly</a:t>
            </a:r>
            <a:r>
              <a:rPr spc="-185" dirty="0"/>
              <a:t> </a:t>
            </a:r>
            <a:r>
              <a:rPr dirty="0"/>
              <a:t>App</a:t>
            </a:r>
            <a:r>
              <a:rPr spc="-60" dirty="0"/>
              <a:t> </a:t>
            </a:r>
            <a:r>
              <a:rPr dirty="0"/>
              <a:t>Review</a:t>
            </a:r>
            <a:r>
              <a:rPr spc="-45" dirty="0"/>
              <a:t> </a:t>
            </a:r>
            <a:r>
              <a:rPr spc="-10" dirty="0"/>
              <a:t>Calls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72135" y="1518920"/>
            <a:ext cx="5553710" cy="349948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78765" marR="147320" indent="-228600">
              <a:lnSpc>
                <a:spcPts val="2160"/>
              </a:lnSpc>
              <a:spcBef>
                <a:spcPts val="375"/>
              </a:spcBef>
              <a:buChar char="•"/>
              <a:tabLst>
                <a:tab pos="278765" algn="l"/>
                <a:tab pos="279400" algn="l"/>
              </a:tabLst>
            </a:pPr>
            <a:r>
              <a:rPr sz="2000" dirty="0">
                <a:latin typeface="Arial"/>
                <a:cs typeface="Arial"/>
              </a:rPr>
              <a:t>Clover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hosts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monthly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app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review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call,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with </a:t>
            </a:r>
            <a:r>
              <a:rPr sz="2000" dirty="0">
                <a:latin typeface="Arial"/>
                <a:cs typeface="Arial"/>
              </a:rPr>
              <a:t>3</a:t>
            </a:r>
            <a:r>
              <a:rPr sz="1950" baseline="25641" dirty="0">
                <a:latin typeface="Arial"/>
                <a:cs typeface="Arial"/>
              </a:rPr>
              <a:t>rd</a:t>
            </a:r>
            <a:r>
              <a:rPr sz="1950" spc="254" baseline="25641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party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developers,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providing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an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overview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of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specific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app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each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month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with</a:t>
            </a:r>
            <a:endParaRPr sz="2000">
              <a:latin typeface="Arial"/>
              <a:cs typeface="Arial"/>
            </a:endParaRPr>
          </a:p>
          <a:p>
            <a:pPr marL="278765" marR="583565" indent="-228600">
              <a:lnSpc>
                <a:spcPts val="2160"/>
              </a:lnSpc>
              <a:spcBef>
                <a:spcPts val="994"/>
              </a:spcBef>
              <a:buChar char="•"/>
              <a:tabLst>
                <a:tab pos="278765" algn="l"/>
                <a:tab pos="279400" algn="l"/>
              </a:tabLst>
            </a:pPr>
            <a:r>
              <a:rPr sz="2000" dirty="0">
                <a:latin typeface="Arial"/>
                <a:cs typeface="Arial"/>
              </a:rPr>
              <a:t>Calls are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held either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2</a:t>
            </a:r>
            <a:r>
              <a:rPr sz="1950" baseline="25641" dirty="0">
                <a:latin typeface="Arial"/>
                <a:cs typeface="Arial"/>
              </a:rPr>
              <a:t>nd</a:t>
            </a:r>
            <a:r>
              <a:rPr sz="1950" spc="262" baseline="25641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or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3</a:t>
            </a:r>
            <a:r>
              <a:rPr sz="1950" baseline="25641" dirty="0">
                <a:latin typeface="Arial"/>
                <a:cs typeface="Arial"/>
              </a:rPr>
              <a:t>rd</a:t>
            </a:r>
            <a:r>
              <a:rPr sz="1950" spc="284" baseline="25641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week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of </a:t>
            </a:r>
            <a:r>
              <a:rPr sz="2000" dirty="0">
                <a:latin typeface="Arial"/>
                <a:cs typeface="Arial"/>
              </a:rPr>
              <a:t>every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month</a:t>
            </a:r>
            <a:endParaRPr sz="2000">
              <a:latin typeface="Arial"/>
              <a:cs typeface="Arial"/>
            </a:endParaRPr>
          </a:p>
          <a:p>
            <a:pPr marL="599440" lvl="1" indent="-229235">
              <a:lnSpc>
                <a:spcPct val="100000"/>
              </a:lnSpc>
              <a:spcBef>
                <a:spcPts val="265"/>
              </a:spcBef>
              <a:buChar char="•"/>
              <a:tabLst>
                <a:tab pos="598805" algn="l"/>
                <a:tab pos="600075" algn="l"/>
              </a:tabLst>
            </a:pPr>
            <a:r>
              <a:rPr sz="1800" spc="-10" dirty="0">
                <a:latin typeface="Arial"/>
                <a:cs typeface="Arial"/>
              </a:rPr>
              <a:t>11am</a:t>
            </a:r>
            <a:r>
              <a:rPr sz="1800" spc="-10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EST</a:t>
            </a:r>
            <a:endParaRPr sz="1800">
              <a:latin typeface="Arial"/>
              <a:cs typeface="Arial"/>
            </a:endParaRPr>
          </a:p>
          <a:p>
            <a:pPr marL="599440" marR="114935" lvl="1" indent="-228600">
              <a:lnSpc>
                <a:spcPts val="1939"/>
              </a:lnSpc>
              <a:spcBef>
                <a:spcPts val="535"/>
              </a:spcBef>
              <a:buChar char="•"/>
              <a:tabLst>
                <a:tab pos="598805" algn="l"/>
                <a:tab pos="600075" algn="l"/>
              </a:tabLst>
            </a:pPr>
            <a:r>
              <a:rPr sz="1800" dirty="0">
                <a:latin typeface="Arial"/>
                <a:cs typeface="Arial"/>
              </a:rPr>
              <a:t>Calls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are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conducted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over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Webex,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recorded,</a:t>
            </a:r>
            <a:r>
              <a:rPr sz="1800" spc="-25" dirty="0">
                <a:latin typeface="Arial"/>
                <a:cs typeface="Arial"/>
              </a:rPr>
              <a:t> and </a:t>
            </a:r>
            <a:r>
              <a:rPr sz="1800" dirty="0">
                <a:latin typeface="Arial"/>
                <a:cs typeface="Arial"/>
              </a:rPr>
              <a:t>archived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for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future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playback </a:t>
            </a:r>
            <a:r>
              <a:rPr sz="1800" spc="-10" dirty="0">
                <a:latin typeface="Arial"/>
                <a:cs typeface="Arial"/>
              </a:rPr>
              <a:t>needs</a:t>
            </a:r>
            <a:endParaRPr sz="18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buFont typeface="Arial"/>
              <a:buChar char="•"/>
            </a:pP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1600">
              <a:latin typeface="Arial"/>
              <a:cs typeface="Arial"/>
            </a:endParaRPr>
          </a:p>
          <a:p>
            <a:pPr marL="278765" marR="17780" indent="-228600">
              <a:lnSpc>
                <a:spcPts val="2160"/>
              </a:lnSpc>
              <a:spcBef>
                <a:spcPts val="5"/>
              </a:spcBef>
              <a:buChar char="•"/>
              <a:tabLst>
                <a:tab pos="278765" algn="l"/>
                <a:tab pos="279400" algn="l"/>
              </a:tabLst>
            </a:pPr>
            <a:r>
              <a:rPr sz="2000" dirty="0">
                <a:latin typeface="Arial"/>
                <a:cs typeface="Arial"/>
              </a:rPr>
              <a:t>Registration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for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the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call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is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required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each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month </a:t>
            </a:r>
            <a:r>
              <a:rPr sz="2000" dirty="0">
                <a:latin typeface="Arial"/>
                <a:cs typeface="Arial"/>
              </a:rPr>
              <a:t>via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u="sng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3"/>
              </a:rPr>
              <a:t>Fiserv</a:t>
            </a:r>
            <a:r>
              <a:rPr sz="2000" u="sng" spc="-35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000" u="sng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3"/>
              </a:rPr>
              <a:t>Enterprise</a:t>
            </a:r>
            <a:r>
              <a:rPr sz="2000" spc="-40" dirty="0">
                <a:solidFill>
                  <a:srgbClr val="6699CC"/>
                </a:solidFill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site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420611" y="1524000"/>
            <a:ext cx="5545835" cy="4489703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4689" y="6630747"/>
            <a:ext cx="24460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578610" algn="l"/>
              </a:tabLst>
            </a:pPr>
            <a:r>
              <a:rPr sz="800" dirty="0">
                <a:solidFill>
                  <a:srgbClr val="666666"/>
                </a:solidFill>
                <a:latin typeface="Arial"/>
                <a:cs typeface="Arial"/>
              </a:rPr>
              <a:t>3939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©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2024 Fiserv,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Inc.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or</a:t>
            </a:r>
            <a:r>
              <a:rPr sz="900" spc="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its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affiliates.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	</a:t>
            </a: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87627" y="6645773"/>
            <a:ext cx="4572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|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29284"/>
            <a:ext cx="12192000" cy="5195570"/>
            <a:chOff x="0" y="1129284"/>
            <a:chExt cx="12192000" cy="51955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29284"/>
              <a:ext cx="12192000" cy="51953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98348" y="1985772"/>
              <a:ext cx="5375275" cy="698500"/>
            </a:xfrm>
            <a:custGeom>
              <a:avLst/>
              <a:gdLst/>
              <a:ahLst/>
              <a:cxnLst/>
              <a:rect l="l" t="t" r="r" b="b"/>
              <a:pathLst>
                <a:path w="5375275" h="698500">
                  <a:moveTo>
                    <a:pt x="5375148" y="0"/>
                  </a:moveTo>
                  <a:lnTo>
                    <a:pt x="0" y="0"/>
                  </a:lnTo>
                  <a:lnTo>
                    <a:pt x="0" y="697991"/>
                  </a:lnTo>
                  <a:lnTo>
                    <a:pt x="5375148" y="697991"/>
                  </a:lnTo>
                  <a:lnTo>
                    <a:pt x="5375148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pc="-45" dirty="0"/>
              <a:t>Tailor</a:t>
            </a:r>
            <a:r>
              <a:rPr spc="-145" dirty="0"/>
              <a:t> </a:t>
            </a:r>
            <a:r>
              <a:rPr spc="-45" dirty="0"/>
              <a:t>Your</a:t>
            </a:r>
            <a:r>
              <a:rPr spc="-110" dirty="0"/>
              <a:t> </a:t>
            </a:r>
            <a:r>
              <a:rPr dirty="0"/>
              <a:t>Merchant</a:t>
            </a:r>
            <a:r>
              <a:rPr spc="-120" dirty="0"/>
              <a:t> </a:t>
            </a:r>
            <a:r>
              <a:rPr dirty="0"/>
              <a:t>Onboarding</a:t>
            </a:r>
            <a:r>
              <a:rPr spc="-90" dirty="0"/>
              <a:t> </a:t>
            </a:r>
            <a:r>
              <a:rPr spc="-10" dirty="0"/>
              <a:t>Process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98348" y="2179274"/>
            <a:ext cx="5375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24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Pre-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Sales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Demo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Webinars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8348" y="2695955"/>
            <a:ext cx="5375275" cy="3479800"/>
          </a:xfrm>
          <a:custGeom>
            <a:avLst/>
            <a:gdLst/>
            <a:ahLst/>
            <a:cxnLst/>
            <a:rect l="l" t="t" r="r" b="b"/>
            <a:pathLst>
              <a:path w="5375275" h="3479800">
                <a:moveTo>
                  <a:pt x="5375148" y="0"/>
                </a:moveTo>
                <a:lnTo>
                  <a:pt x="0" y="0"/>
                </a:lnTo>
                <a:lnTo>
                  <a:pt x="0" y="3479291"/>
                </a:lnTo>
                <a:lnTo>
                  <a:pt x="5375148" y="3479291"/>
                </a:lnTo>
                <a:lnTo>
                  <a:pt x="53751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14375" y="2952622"/>
            <a:ext cx="4739005" cy="2477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5080" indent="-182880">
              <a:lnSpc>
                <a:spcPct val="100000"/>
              </a:lnSpc>
              <a:spcBef>
                <a:spcPts val="100"/>
              </a:spcBef>
              <a:buChar char="•"/>
              <a:tabLst>
                <a:tab pos="194945" algn="l"/>
                <a:tab pos="195580" algn="l"/>
              </a:tabLst>
            </a:pPr>
            <a:r>
              <a:rPr sz="1200" dirty="0">
                <a:latin typeface="Arial"/>
                <a:cs typeface="Arial"/>
              </a:rPr>
              <a:t>Equip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your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sales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agents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with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broader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understanding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products, </a:t>
            </a:r>
            <a:r>
              <a:rPr sz="1200" dirty="0">
                <a:latin typeface="Arial"/>
                <a:cs typeface="Arial"/>
              </a:rPr>
              <a:t>offerings,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and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tips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on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successfully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selling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Clover.</a:t>
            </a:r>
            <a:endParaRPr sz="12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1005"/>
              </a:spcBef>
              <a:buChar char="•"/>
              <a:tabLst>
                <a:tab pos="194945" algn="l"/>
                <a:tab pos="195580" algn="l"/>
              </a:tabLst>
            </a:pPr>
            <a:r>
              <a:rPr sz="1200" dirty="0">
                <a:latin typeface="Arial"/>
                <a:cs typeface="Arial"/>
              </a:rPr>
              <a:t>Webinars</a:t>
            </a:r>
            <a:r>
              <a:rPr sz="1200" spc="-6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are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offered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Monday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-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Thursday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(excludes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holidays).</a:t>
            </a:r>
            <a:endParaRPr sz="12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1000"/>
              </a:spcBef>
              <a:buChar char="•"/>
              <a:tabLst>
                <a:tab pos="194945" algn="l"/>
                <a:tab pos="195580" algn="l"/>
              </a:tabLst>
            </a:pPr>
            <a:r>
              <a:rPr sz="1200" spc="-20" dirty="0">
                <a:latin typeface="Arial"/>
                <a:cs typeface="Arial"/>
              </a:rPr>
              <a:t>Topics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include:</a:t>
            </a:r>
            <a:endParaRPr sz="1200">
              <a:latin typeface="Arial"/>
              <a:cs typeface="Arial"/>
            </a:endParaRPr>
          </a:p>
          <a:p>
            <a:pPr marL="475615" lvl="1" indent="-229235">
              <a:lnSpc>
                <a:spcPct val="100000"/>
              </a:lnSpc>
              <a:spcBef>
                <a:spcPts val="495"/>
              </a:spcBef>
              <a:buChar char="•"/>
              <a:tabLst>
                <a:tab pos="475615" algn="l"/>
                <a:tab pos="476250" algn="l"/>
              </a:tabLst>
            </a:pPr>
            <a:r>
              <a:rPr sz="1100" dirty="0">
                <a:latin typeface="Arial"/>
                <a:cs typeface="Arial"/>
              </a:rPr>
              <a:t>Table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Service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Restaurant</a:t>
            </a:r>
            <a:endParaRPr sz="1100">
              <a:latin typeface="Arial"/>
              <a:cs typeface="Arial"/>
            </a:endParaRPr>
          </a:p>
          <a:p>
            <a:pPr marL="475615" lvl="1" indent="-229235">
              <a:lnSpc>
                <a:spcPct val="100000"/>
              </a:lnSpc>
              <a:spcBef>
                <a:spcPts val="500"/>
              </a:spcBef>
              <a:buChar char="•"/>
              <a:tabLst>
                <a:tab pos="475615" algn="l"/>
                <a:tab pos="476250" algn="l"/>
              </a:tabLst>
            </a:pPr>
            <a:r>
              <a:rPr sz="1100" dirty="0">
                <a:latin typeface="Arial"/>
                <a:cs typeface="Arial"/>
              </a:rPr>
              <a:t>Counter</a:t>
            </a:r>
            <a:r>
              <a:rPr sz="1100" spc="-6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Service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Restaurant</a:t>
            </a:r>
            <a:endParaRPr sz="1100">
              <a:latin typeface="Arial"/>
              <a:cs typeface="Arial"/>
            </a:endParaRPr>
          </a:p>
          <a:p>
            <a:pPr marL="475615" lvl="1" indent="-229235">
              <a:lnSpc>
                <a:spcPct val="100000"/>
              </a:lnSpc>
              <a:spcBef>
                <a:spcPts val="505"/>
              </a:spcBef>
              <a:buChar char="•"/>
              <a:tabLst>
                <a:tab pos="475615" algn="l"/>
                <a:tab pos="476250" algn="l"/>
              </a:tabLst>
            </a:pPr>
            <a:r>
              <a:rPr sz="1100" dirty="0">
                <a:latin typeface="Arial"/>
                <a:cs typeface="Arial"/>
              </a:rPr>
              <a:t>Clover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General,</a:t>
            </a:r>
            <a:r>
              <a:rPr sz="1100" spc="-6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Services,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Salons</a:t>
            </a:r>
            <a:endParaRPr sz="1100">
              <a:latin typeface="Arial"/>
              <a:cs typeface="Arial"/>
            </a:endParaRPr>
          </a:p>
          <a:p>
            <a:pPr marL="475615" lvl="1" indent="-229235">
              <a:lnSpc>
                <a:spcPct val="100000"/>
              </a:lnSpc>
              <a:spcBef>
                <a:spcPts val="495"/>
              </a:spcBef>
              <a:buChar char="•"/>
              <a:tabLst>
                <a:tab pos="475615" algn="l"/>
                <a:tab pos="476250" algn="l"/>
              </a:tabLst>
            </a:pPr>
            <a:r>
              <a:rPr sz="1100" dirty="0">
                <a:latin typeface="Arial"/>
                <a:cs typeface="Arial"/>
              </a:rPr>
              <a:t>Retail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(Register)</a:t>
            </a:r>
            <a:endParaRPr sz="1100">
              <a:latin typeface="Arial"/>
              <a:cs typeface="Arial"/>
            </a:endParaRPr>
          </a:p>
          <a:p>
            <a:pPr marL="475615" lvl="1" indent="-229235">
              <a:lnSpc>
                <a:spcPct val="100000"/>
              </a:lnSpc>
              <a:spcBef>
                <a:spcPts val="500"/>
              </a:spcBef>
              <a:buChar char="•"/>
              <a:tabLst>
                <a:tab pos="475615" algn="l"/>
                <a:tab pos="476250" algn="l"/>
              </a:tabLst>
            </a:pPr>
            <a:r>
              <a:rPr sz="1100" dirty="0">
                <a:latin typeface="Arial"/>
                <a:cs typeface="Arial"/>
              </a:rPr>
              <a:t>Clover</a:t>
            </a:r>
            <a:r>
              <a:rPr sz="1100" spc="-25" dirty="0">
                <a:latin typeface="Arial"/>
                <a:cs typeface="Arial"/>
              </a:rPr>
              <a:t> Go</a:t>
            </a:r>
            <a:endParaRPr sz="11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1005"/>
              </a:spcBef>
              <a:buChar char="•"/>
              <a:tabLst>
                <a:tab pos="194945" algn="l"/>
                <a:tab pos="195580" algn="l"/>
              </a:tabLst>
            </a:pPr>
            <a:r>
              <a:rPr sz="1200" dirty="0">
                <a:latin typeface="Arial"/>
                <a:cs typeface="Arial"/>
              </a:rPr>
              <a:t>Schedule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demo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u="sng" spc="-20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3"/>
              </a:rPr>
              <a:t>here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352032" y="1985772"/>
            <a:ext cx="5375275" cy="698500"/>
          </a:xfrm>
          <a:custGeom>
            <a:avLst/>
            <a:gdLst/>
            <a:ahLst/>
            <a:cxnLst/>
            <a:rect l="l" t="t" r="r" b="b"/>
            <a:pathLst>
              <a:path w="5375275" h="698500">
                <a:moveTo>
                  <a:pt x="5375148" y="0"/>
                </a:moveTo>
                <a:lnTo>
                  <a:pt x="0" y="0"/>
                </a:lnTo>
                <a:lnTo>
                  <a:pt x="0" y="697991"/>
                </a:lnTo>
                <a:lnTo>
                  <a:pt x="5375148" y="697991"/>
                </a:lnTo>
                <a:lnTo>
                  <a:pt x="5375148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352032" y="2179274"/>
            <a:ext cx="5375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61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Clover</a:t>
            </a:r>
            <a:r>
              <a:rPr sz="18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Activation</a:t>
            </a:r>
            <a:r>
              <a:rPr sz="18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0" dirty="0">
                <a:solidFill>
                  <a:srgbClr val="FFFFFF"/>
                </a:solidFill>
                <a:latin typeface="Arial"/>
                <a:cs typeface="Arial"/>
              </a:rPr>
              <a:t>Team</a:t>
            </a:r>
            <a:r>
              <a:rPr sz="18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Training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352032" y="2695955"/>
            <a:ext cx="5375275" cy="3479800"/>
          </a:xfrm>
          <a:custGeom>
            <a:avLst/>
            <a:gdLst/>
            <a:ahLst/>
            <a:cxnLst/>
            <a:rect l="l" t="t" r="r" b="b"/>
            <a:pathLst>
              <a:path w="5375275" h="3479800">
                <a:moveTo>
                  <a:pt x="5375148" y="0"/>
                </a:moveTo>
                <a:lnTo>
                  <a:pt x="0" y="0"/>
                </a:lnTo>
                <a:lnTo>
                  <a:pt x="0" y="3479291"/>
                </a:lnTo>
                <a:lnTo>
                  <a:pt x="5375148" y="3479291"/>
                </a:lnTo>
                <a:lnTo>
                  <a:pt x="53751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567487" y="2952622"/>
            <a:ext cx="4818380" cy="2874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5080" indent="-182880">
              <a:lnSpc>
                <a:spcPct val="100000"/>
              </a:lnSpc>
              <a:spcBef>
                <a:spcPts val="100"/>
              </a:spcBef>
              <a:buChar char="•"/>
              <a:tabLst>
                <a:tab pos="194945" algn="l"/>
                <a:tab pos="195580" algn="l"/>
              </a:tabLst>
            </a:pPr>
            <a:r>
              <a:rPr sz="1200" spc="-10" dirty="0">
                <a:latin typeface="Arial"/>
                <a:cs typeface="Arial"/>
              </a:rPr>
              <a:t>Pre-</a:t>
            </a:r>
            <a:r>
              <a:rPr sz="1200" dirty="0">
                <a:latin typeface="Arial"/>
                <a:cs typeface="Arial"/>
              </a:rPr>
              <a:t>scheduled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training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webinars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offered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daily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to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better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equip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your </a:t>
            </a:r>
            <a:r>
              <a:rPr sz="1200" b="1" dirty="0">
                <a:latin typeface="Arial"/>
                <a:cs typeface="Arial"/>
              </a:rPr>
              <a:t>merchants</a:t>
            </a:r>
            <a:r>
              <a:rPr sz="1200" b="1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on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navigating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and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understanding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their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Clover </a:t>
            </a:r>
            <a:r>
              <a:rPr sz="1200" b="1" spc="-10" dirty="0">
                <a:latin typeface="Arial"/>
                <a:cs typeface="Arial"/>
              </a:rPr>
              <a:t>device </a:t>
            </a:r>
            <a:r>
              <a:rPr sz="1200" dirty="0">
                <a:latin typeface="Arial"/>
                <a:cs typeface="Arial"/>
              </a:rPr>
              <a:t>and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product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offering.</a:t>
            </a:r>
            <a:endParaRPr sz="1200">
              <a:latin typeface="Arial"/>
              <a:cs typeface="Arial"/>
            </a:endParaRPr>
          </a:p>
          <a:p>
            <a:pPr marL="195580" marR="27305" indent="-182880">
              <a:lnSpc>
                <a:spcPct val="100000"/>
              </a:lnSpc>
              <a:spcBef>
                <a:spcPts val="1005"/>
              </a:spcBef>
              <a:buChar char="•"/>
              <a:tabLst>
                <a:tab pos="194945" algn="l"/>
                <a:tab pos="195580" algn="l"/>
              </a:tabLst>
            </a:pPr>
            <a:r>
              <a:rPr sz="1200" dirty="0">
                <a:latin typeface="Arial"/>
                <a:cs typeface="Arial"/>
              </a:rPr>
              <a:t>Webinars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are offered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Monday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-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Friday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from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830a-</a:t>
            </a:r>
            <a:r>
              <a:rPr sz="1200" dirty="0">
                <a:latin typeface="Arial"/>
                <a:cs typeface="Arial"/>
              </a:rPr>
              <a:t>6p </a:t>
            </a:r>
            <a:r>
              <a:rPr sz="1200" spc="-10" dirty="0">
                <a:latin typeface="Arial"/>
                <a:cs typeface="Arial"/>
              </a:rPr>
              <a:t>ET/730a-</a:t>
            </a:r>
            <a:r>
              <a:rPr sz="1200" dirty="0">
                <a:latin typeface="Arial"/>
                <a:cs typeface="Arial"/>
              </a:rPr>
              <a:t>5p </a:t>
            </a:r>
            <a:r>
              <a:rPr sz="1200" spc="-25" dirty="0">
                <a:latin typeface="Arial"/>
                <a:cs typeface="Arial"/>
              </a:rPr>
              <a:t>CT </a:t>
            </a:r>
            <a:r>
              <a:rPr sz="1200" dirty="0">
                <a:latin typeface="Arial"/>
                <a:cs typeface="Arial"/>
              </a:rPr>
              <a:t>(excludes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holidays).</a:t>
            </a:r>
            <a:endParaRPr sz="12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1000"/>
              </a:spcBef>
              <a:buChar char="•"/>
              <a:tabLst>
                <a:tab pos="194945" algn="l"/>
                <a:tab pos="195580" algn="l"/>
              </a:tabLst>
            </a:pPr>
            <a:r>
              <a:rPr sz="1200" spc="-20" dirty="0">
                <a:latin typeface="Arial"/>
                <a:cs typeface="Arial"/>
              </a:rPr>
              <a:t>Topics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include:</a:t>
            </a:r>
            <a:endParaRPr sz="1200">
              <a:latin typeface="Arial"/>
              <a:cs typeface="Arial"/>
            </a:endParaRPr>
          </a:p>
          <a:p>
            <a:pPr marL="475615" lvl="1" indent="-229235">
              <a:lnSpc>
                <a:spcPct val="100000"/>
              </a:lnSpc>
              <a:spcBef>
                <a:spcPts val="495"/>
              </a:spcBef>
              <a:buChar char="•"/>
              <a:tabLst>
                <a:tab pos="475615" algn="l"/>
                <a:tab pos="476250" algn="l"/>
              </a:tabLst>
            </a:pPr>
            <a:r>
              <a:rPr sz="1100" dirty="0">
                <a:latin typeface="Arial"/>
                <a:cs typeface="Arial"/>
              </a:rPr>
              <a:t>Table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Service</a:t>
            </a:r>
            <a:endParaRPr sz="1100">
              <a:latin typeface="Arial"/>
              <a:cs typeface="Arial"/>
            </a:endParaRPr>
          </a:p>
          <a:p>
            <a:pPr marL="475615" lvl="1" indent="-229235">
              <a:lnSpc>
                <a:spcPct val="100000"/>
              </a:lnSpc>
              <a:spcBef>
                <a:spcPts val="500"/>
              </a:spcBef>
              <a:buChar char="•"/>
              <a:tabLst>
                <a:tab pos="475615" algn="l"/>
                <a:tab pos="476250" algn="l"/>
              </a:tabLst>
            </a:pPr>
            <a:r>
              <a:rPr sz="1100" dirty="0">
                <a:latin typeface="Arial"/>
                <a:cs typeface="Arial"/>
              </a:rPr>
              <a:t>Counter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Service</a:t>
            </a:r>
            <a:endParaRPr sz="1100">
              <a:latin typeface="Arial"/>
              <a:cs typeface="Arial"/>
            </a:endParaRPr>
          </a:p>
          <a:p>
            <a:pPr marL="475615" lvl="1" indent="-229235">
              <a:lnSpc>
                <a:spcPct val="100000"/>
              </a:lnSpc>
              <a:spcBef>
                <a:spcPts val="505"/>
              </a:spcBef>
              <a:buChar char="•"/>
              <a:tabLst>
                <a:tab pos="475615" algn="l"/>
                <a:tab pos="476250" algn="l"/>
              </a:tabLst>
            </a:pPr>
            <a:r>
              <a:rPr sz="1100" spc="-10" dirty="0">
                <a:latin typeface="Arial"/>
                <a:cs typeface="Arial"/>
              </a:rPr>
              <a:t>Gyft/Rewards/Promo</a:t>
            </a:r>
            <a:endParaRPr sz="1100">
              <a:latin typeface="Arial"/>
              <a:cs typeface="Arial"/>
            </a:endParaRPr>
          </a:p>
          <a:p>
            <a:pPr marL="194945" marR="521970" indent="-182880">
              <a:lnSpc>
                <a:spcPct val="100000"/>
              </a:lnSpc>
              <a:spcBef>
                <a:spcPts val="994"/>
              </a:spcBef>
              <a:buChar char="•"/>
              <a:tabLst>
                <a:tab pos="194945" algn="l"/>
                <a:tab pos="195580" algn="l"/>
              </a:tabLst>
            </a:pPr>
            <a:r>
              <a:rPr sz="1200" dirty="0">
                <a:latin typeface="Arial"/>
                <a:cs typeface="Arial"/>
              </a:rPr>
              <a:t>Build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training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into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your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merchant’s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onboarding</a:t>
            </a:r>
            <a:r>
              <a:rPr sz="1200" spc="-6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experience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for </a:t>
            </a:r>
            <a:r>
              <a:rPr sz="1200" dirty="0">
                <a:latin typeface="Arial"/>
                <a:cs typeface="Arial"/>
              </a:rPr>
              <a:t>consistent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information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and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quicker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processing.</a:t>
            </a:r>
            <a:endParaRPr sz="12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1005"/>
              </a:spcBef>
              <a:buChar char="•"/>
              <a:tabLst>
                <a:tab pos="194945" algn="l"/>
                <a:tab pos="195580" algn="l"/>
              </a:tabLst>
            </a:pPr>
            <a:r>
              <a:rPr sz="1200" dirty="0">
                <a:latin typeface="Arial"/>
                <a:cs typeface="Arial"/>
              </a:rPr>
              <a:t>Schedule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your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merchant’s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training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u="sng" spc="-20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latin typeface="Arial"/>
                <a:cs typeface="Arial"/>
                <a:hlinkClick r:id="rId4"/>
              </a:rPr>
              <a:t>here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4689" y="6630747"/>
            <a:ext cx="13843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25" dirty="0">
                <a:solidFill>
                  <a:srgbClr val="666666"/>
                </a:solidFill>
                <a:latin typeface="Arial"/>
                <a:cs typeface="Arial"/>
              </a:rPr>
              <a:t>40</a:t>
            </a:r>
            <a:endParaRPr sz="8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65" dirty="0"/>
              <a:t> </a:t>
            </a:r>
            <a:r>
              <a:rPr dirty="0"/>
              <a:t>Station</a:t>
            </a:r>
            <a:r>
              <a:rPr spc="-85" dirty="0"/>
              <a:t> </a:t>
            </a:r>
            <a:r>
              <a:rPr dirty="0"/>
              <a:t>Duo</a:t>
            </a:r>
            <a:r>
              <a:rPr spc="-60" dirty="0"/>
              <a:t> </a:t>
            </a:r>
            <a:r>
              <a:rPr spc="-50" dirty="0"/>
              <a:t>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32637"/>
            <a:ext cx="5217795" cy="437007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84785" marR="258445" indent="-172720">
              <a:lnSpc>
                <a:spcPts val="1400"/>
              </a:lnSpc>
              <a:spcBef>
                <a:spcPts val="275"/>
              </a:spcBef>
              <a:buChar char="•"/>
              <a:tabLst>
                <a:tab pos="185420" algn="l"/>
              </a:tabLst>
            </a:pPr>
            <a:r>
              <a:rPr sz="1300" dirty="0">
                <a:latin typeface="Arial"/>
                <a:cs typeface="Arial"/>
              </a:rPr>
              <a:t>Station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Duo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is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a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bundle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that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consists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of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the</a:t>
            </a:r>
            <a:r>
              <a:rPr sz="1300" spc="-1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following</a:t>
            </a:r>
            <a:r>
              <a:rPr sz="1300" spc="-10" dirty="0">
                <a:latin typeface="Arial"/>
                <a:cs typeface="Arial"/>
              </a:rPr>
              <a:t> components </a:t>
            </a:r>
            <a:r>
              <a:rPr sz="1300" dirty="0">
                <a:latin typeface="Arial"/>
                <a:cs typeface="Arial"/>
              </a:rPr>
              <a:t>geared</a:t>
            </a:r>
            <a:r>
              <a:rPr sz="1300" spc="-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towards</a:t>
            </a:r>
            <a:r>
              <a:rPr sz="1300" spc="-5" dirty="0"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FF6600"/>
                </a:solidFill>
                <a:latin typeface="Arial"/>
                <a:cs typeface="Arial"/>
              </a:rPr>
              <a:t>Retail,</a:t>
            </a:r>
            <a:r>
              <a:rPr sz="1300" b="1" spc="-1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FF6600"/>
                </a:solidFill>
                <a:latin typeface="Arial"/>
                <a:cs typeface="Arial"/>
              </a:rPr>
              <a:t>QSR</a:t>
            </a:r>
            <a:r>
              <a:rPr sz="1300" b="1" spc="-2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FF6600"/>
                </a:solidFill>
                <a:latin typeface="Arial"/>
                <a:cs typeface="Arial"/>
              </a:rPr>
              <a:t>and</a:t>
            </a:r>
            <a:r>
              <a:rPr sz="1300" b="1" spc="-1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300" b="1" spc="-20" dirty="0">
                <a:solidFill>
                  <a:srgbClr val="FF6600"/>
                </a:solidFill>
                <a:latin typeface="Arial"/>
                <a:cs typeface="Arial"/>
              </a:rPr>
              <a:t>service-</a:t>
            </a:r>
            <a:r>
              <a:rPr sz="1300" b="1" dirty="0">
                <a:solidFill>
                  <a:srgbClr val="FF6600"/>
                </a:solidFill>
                <a:latin typeface="Arial"/>
                <a:cs typeface="Arial"/>
              </a:rPr>
              <a:t>related</a:t>
            </a:r>
            <a:r>
              <a:rPr sz="1300" b="1" spc="2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FF6600"/>
                </a:solidFill>
                <a:latin typeface="Arial"/>
                <a:cs typeface="Arial"/>
              </a:rPr>
              <a:t>merchants</a:t>
            </a:r>
            <a:r>
              <a:rPr sz="1300" spc="-10" dirty="0">
                <a:latin typeface="Arial"/>
                <a:cs typeface="Arial"/>
              </a:rPr>
              <a:t>:</a:t>
            </a:r>
            <a:endParaRPr sz="1300">
              <a:latin typeface="Arial"/>
              <a:cs typeface="Arial"/>
            </a:endParaRPr>
          </a:p>
          <a:p>
            <a:pPr marL="504825" lvl="1" indent="-172720">
              <a:lnSpc>
                <a:spcPct val="100000"/>
              </a:lnSpc>
              <a:spcBef>
                <a:spcPts val="345"/>
              </a:spcBef>
              <a:buChar char="•"/>
              <a:tabLst>
                <a:tab pos="505459" algn="l"/>
              </a:tabLst>
            </a:pPr>
            <a:r>
              <a:rPr sz="1200" dirty="0">
                <a:latin typeface="Arial"/>
                <a:cs typeface="Arial"/>
              </a:rPr>
              <a:t>14”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non-</a:t>
            </a:r>
            <a:r>
              <a:rPr sz="1200" dirty="0">
                <a:latin typeface="Arial"/>
                <a:cs typeface="Arial"/>
              </a:rPr>
              <a:t>swivel,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tiltable,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non-</a:t>
            </a:r>
            <a:r>
              <a:rPr sz="1200" dirty="0">
                <a:latin typeface="Arial"/>
                <a:cs typeface="Arial"/>
              </a:rPr>
              <a:t>payment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accepting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tablet</a:t>
            </a:r>
            <a:endParaRPr sz="1200">
              <a:latin typeface="Arial"/>
              <a:cs typeface="Arial"/>
            </a:endParaRPr>
          </a:p>
          <a:p>
            <a:pPr marL="504825" lvl="1" indent="-172720">
              <a:lnSpc>
                <a:spcPct val="100000"/>
              </a:lnSpc>
              <a:spcBef>
                <a:spcPts val="360"/>
              </a:spcBef>
              <a:buChar char="•"/>
              <a:tabLst>
                <a:tab pos="505459" algn="l"/>
              </a:tabLst>
            </a:pPr>
            <a:r>
              <a:rPr sz="1200" dirty="0">
                <a:latin typeface="Arial"/>
                <a:cs typeface="Arial"/>
              </a:rPr>
              <a:t>Station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Duo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payments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terminal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(customer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facing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display)</a:t>
            </a:r>
            <a:endParaRPr sz="1200">
              <a:latin typeface="Arial"/>
              <a:cs typeface="Arial"/>
            </a:endParaRPr>
          </a:p>
          <a:p>
            <a:pPr marL="504825" lvl="1" indent="-172720">
              <a:lnSpc>
                <a:spcPct val="100000"/>
              </a:lnSpc>
              <a:spcBef>
                <a:spcPts val="350"/>
              </a:spcBef>
              <a:buChar char="•"/>
              <a:tabLst>
                <a:tab pos="505459" algn="l"/>
              </a:tabLst>
            </a:pPr>
            <a:r>
              <a:rPr sz="1200" dirty="0">
                <a:latin typeface="Arial"/>
                <a:cs typeface="Arial"/>
              </a:rPr>
              <a:t>Receipt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printer</a:t>
            </a:r>
            <a:endParaRPr sz="1200">
              <a:latin typeface="Arial"/>
              <a:cs typeface="Arial"/>
            </a:endParaRPr>
          </a:p>
          <a:p>
            <a:pPr marL="504825" lvl="1" indent="-172720">
              <a:lnSpc>
                <a:spcPct val="100000"/>
              </a:lnSpc>
              <a:spcBef>
                <a:spcPts val="360"/>
              </a:spcBef>
              <a:buChar char="•"/>
              <a:tabLst>
                <a:tab pos="505459" algn="l"/>
              </a:tabLst>
            </a:pPr>
            <a:r>
              <a:rPr sz="1200" dirty="0">
                <a:latin typeface="Arial"/>
                <a:cs typeface="Arial"/>
              </a:rPr>
              <a:t>Cash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drawer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(optional)</a:t>
            </a:r>
            <a:endParaRPr sz="1200">
              <a:latin typeface="Arial"/>
              <a:cs typeface="Arial"/>
            </a:endParaRPr>
          </a:p>
          <a:p>
            <a:pPr marL="184785" marR="357505" indent="-172720">
              <a:lnSpc>
                <a:spcPts val="1400"/>
              </a:lnSpc>
              <a:spcBef>
                <a:spcPts val="1015"/>
              </a:spcBef>
              <a:buChar char="•"/>
              <a:tabLst>
                <a:tab pos="185420" algn="l"/>
              </a:tabLst>
            </a:pPr>
            <a:r>
              <a:rPr sz="1300" dirty="0">
                <a:latin typeface="Arial"/>
                <a:cs typeface="Arial"/>
              </a:rPr>
              <a:t>Dedicated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customer-</a:t>
            </a:r>
            <a:r>
              <a:rPr sz="1300" dirty="0">
                <a:latin typeface="Arial"/>
                <a:cs typeface="Arial"/>
              </a:rPr>
              <a:t>facing</a:t>
            </a:r>
            <a:r>
              <a:rPr sz="1300" spc="-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display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for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order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accuracy,</a:t>
            </a:r>
            <a:r>
              <a:rPr sz="1300" spc="-1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customer </a:t>
            </a:r>
            <a:r>
              <a:rPr sz="1300" dirty="0">
                <a:latin typeface="Arial"/>
                <a:cs typeface="Arial"/>
              </a:rPr>
              <a:t>engagement,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and</a:t>
            </a:r>
            <a:r>
              <a:rPr sz="1300" spc="-6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loyalty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program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facilitation</a:t>
            </a:r>
            <a:endParaRPr sz="1300">
              <a:latin typeface="Arial"/>
              <a:cs typeface="Arial"/>
            </a:endParaRPr>
          </a:p>
          <a:p>
            <a:pPr marL="184785" indent="-172720">
              <a:lnSpc>
                <a:spcPct val="100000"/>
              </a:lnSpc>
              <a:spcBef>
                <a:spcPts val="835"/>
              </a:spcBef>
              <a:buClr>
                <a:srgbClr val="000000"/>
              </a:buClr>
              <a:buFont typeface="Arial"/>
              <a:buChar char="•"/>
              <a:tabLst>
                <a:tab pos="185420" algn="l"/>
              </a:tabLst>
            </a:pPr>
            <a:r>
              <a:rPr sz="1300" b="1" dirty="0">
                <a:solidFill>
                  <a:srgbClr val="FF6600"/>
                </a:solidFill>
                <a:latin typeface="Arial"/>
                <a:cs typeface="Arial"/>
              </a:rPr>
              <a:t>Supports</a:t>
            </a:r>
            <a:r>
              <a:rPr sz="1300" b="1" spc="-1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FF6600"/>
                </a:solidFill>
                <a:latin typeface="Arial"/>
                <a:cs typeface="Arial"/>
              </a:rPr>
              <a:t>pre-</a:t>
            </a:r>
            <a:r>
              <a:rPr sz="1300" b="1" dirty="0">
                <a:solidFill>
                  <a:srgbClr val="FF6600"/>
                </a:solidFill>
                <a:latin typeface="Arial"/>
                <a:cs typeface="Arial"/>
              </a:rPr>
              <a:t>authorized</a:t>
            </a:r>
            <a:r>
              <a:rPr sz="1300" b="1" spc="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FF6600"/>
                </a:solidFill>
                <a:latin typeface="Arial"/>
                <a:cs typeface="Arial"/>
              </a:rPr>
              <a:t>bar</a:t>
            </a:r>
            <a:r>
              <a:rPr sz="1300" b="1" spc="-3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FF6600"/>
                </a:solidFill>
                <a:latin typeface="Arial"/>
                <a:cs typeface="Arial"/>
              </a:rPr>
              <a:t>tab</a:t>
            </a:r>
            <a:r>
              <a:rPr sz="1300" b="1" spc="-3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FF6600"/>
                </a:solidFill>
                <a:latin typeface="Arial"/>
                <a:cs typeface="Arial"/>
              </a:rPr>
              <a:t>functionality</a:t>
            </a:r>
            <a:endParaRPr sz="1300">
              <a:latin typeface="Arial"/>
              <a:cs typeface="Arial"/>
            </a:endParaRPr>
          </a:p>
          <a:p>
            <a:pPr marL="184785" marR="147320" indent="-172720">
              <a:lnSpc>
                <a:spcPts val="1400"/>
              </a:lnSpc>
              <a:spcBef>
                <a:spcPts val="1019"/>
              </a:spcBef>
              <a:buChar char="•"/>
              <a:tabLst>
                <a:tab pos="185420" algn="l"/>
              </a:tabLst>
            </a:pPr>
            <a:r>
              <a:rPr sz="1300" dirty="0">
                <a:latin typeface="Arial"/>
                <a:cs typeface="Arial"/>
              </a:rPr>
              <a:t>Customer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display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is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durable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and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thoughtful,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built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with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strengthened </a:t>
            </a:r>
            <a:r>
              <a:rPr sz="1300" dirty="0">
                <a:latin typeface="Arial"/>
                <a:cs typeface="Arial"/>
              </a:rPr>
              <a:t>glass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which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includes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anti-</a:t>
            </a:r>
            <a:r>
              <a:rPr sz="1300" dirty="0">
                <a:latin typeface="Arial"/>
                <a:cs typeface="Arial"/>
              </a:rPr>
              <a:t>fingerprint</a:t>
            </a:r>
            <a:r>
              <a:rPr sz="1300" spc="-10" dirty="0">
                <a:latin typeface="Arial"/>
                <a:cs typeface="Arial"/>
              </a:rPr>
              <a:t> coating</a:t>
            </a:r>
            <a:endParaRPr sz="1300">
              <a:latin typeface="Arial"/>
              <a:cs typeface="Arial"/>
            </a:endParaRPr>
          </a:p>
          <a:p>
            <a:pPr marL="241300" marR="7620" indent="-228600">
              <a:lnSpc>
                <a:spcPts val="1510"/>
              </a:lnSpc>
              <a:spcBef>
                <a:spcPts val="1000"/>
              </a:spcBef>
              <a:buChar char="•"/>
              <a:tabLst>
                <a:tab pos="240665" algn="l"/>
                <a:tab pos="241300" algn="l"/>
              </a:tabLst>
            </a:pPr>
            <a:r>
              <a:rPr sz="1400" dirty="0">
                <a:latin typeface="Arial"/>
                <a:cs typeface="Arial"/>
              </a:rPr>
              <a:t>Fully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integrated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with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EMV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chip,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NFC,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MSR,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PIN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debit,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EBT </a:t>
            </a:r>
            <a:r>
              <a:rPr sz="1400" spc="-10" dirty="0">
                <a:latin typeface="Arial"/>
                <a:cs typeface="Arial"/>
              </a:rPr>
              <a:t>capability</a:t>
            </a:r>
            <a:endParaRPr sz="1400">
              <a:latin typeface="Arial"/>
              <a:cs typeface="Arial"/>
            </a:endParaRPr>
          </a:p>
          <a:p>
            <a:pPr marL="184785" indent="-172720">
              <a:lnSpc>
                <a:spcPct val="100000"/>
              </a:lnSpc>
              <a:spcBef>
                <a:spcPts val="840"/>
              </a:spcBef>
              <a:buChar char="•"/>
              <a:tabLst>
                <a:tab pos="185420" algn="l"/>
              </a:tabLst>
            </a:pPr>
            <a:r>
              <a:rPr sz="1300" dirty="0">
                <a:latin typeface="Arial"/>
                <a:cs typeface="Arial"/>
              </a:rPr>
              <a:t>Connectivity</a:t>
            </a:r>
            <a:r>
              <a:rPr sz="1300" spc="-1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options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include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Ethernet,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WiFi,</a:t>
            </a:r>
            <a:r>
              <a:rPr sz="1300" spc="-80" dirty="0">
                <a:latin typeface="Arial"/>
                <a:cs typeface="Arial"/>
              </a:rPr>
              <a:t> </a:t>
            </a:r>
            <a:r>
              <a:rPr sz="1300" spc="-20" dirty="0">
                <a:latin typeface="Arial"/>
                <a:cs typeface="Arial"/>
              </a:rPr>
              <a:t>LTE,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or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mobile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hotspot</a:t>
            </a:r>
            <a:endParaRPr sz="1300">
              <a:latin typeface="Arial"/>
              <a:cs typeface="Arial"/>
            </a:endParaRPr>
          </a:p>
          <a:p>
            <a:pPr marL="184785" marR="5080" indent="-172720">
              <a:lnSpc>
                <a:spcPts val="1400"/>
              </a:lnSpc>
              <a:spcBef>
                <a:spcPts val="1020"/>
              </a:spcBef>
              <a:buChar char="•"/>
              <a:tabLst>
                <a:tab pos="185420" algn="l"/>
              </a:tabLst>
            </a:pPr>
            <a:r>
              <a:rPr sz="1300" dirty="0">
                <a:latin typeface="Arial"/>
                <a:cs typeface="Arial"/>
              </a:rPr>
              <a:t>14”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high</a:t>
            </a:r>
            <a:r>
              <a:rPr sz="1300" spc="-1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resolution</a:t>
            </a:r>
            <a:r>
              <a:rPr sz="1300" spc="-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merchant-</a:t>
            </a:r>
            <a:r>
              <a:rPr sz="1300" dirty="0">
                <a:latin typeface="Arial"/>
                <a:cs typeface="Arial"/>
              </a:rPr>
              <a:t>facing</a:t>
            </a:r>
            <a:r>
              <a:rPr sz="1300" spc="2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screen</a:t>
            </a:r>
            <a:r>
              <a:rPr sz="1300" spc="-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that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tilts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to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accommodate </a:t>
            </a:r>
            <a:r>
              <a:rPr sz="1300" dirty="0">
                <a:latin typeface="Arial"/>
                <a:cs typeface="Arial"/>
              </a:rPr>
              <a:t>viewing</a:t>
            </a:r>
            <a:r>
              <a:rPr sz="1300" spc="-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from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a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range</a:t>
            </a:r>
            <a:r>
              <a:rPr sz="1300" spc="-1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of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heights,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like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Station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spc="-20" dirty="0">
                <a:latin typeface="Arial"/>
                <a:cs typeface="Arial"/>
              </a:rPr>
              <a:t>Solo</a:t>
            </a:r>
            <a:endParaRPr sz="1300">
              <a:latin typeface="Arial"/>
              <a:cs typeface="Arial"/>
            </a:endParaRPr>
          </a:p>
          <a:p>
            <a:pPr marL="184785" marR="236854" indent="-172720">
              <a:lnSpc>
                <a:spcPts val="1400"/>
              </a:lnSpc>
              <a:spcBef>
                <a:spcPts val="1000"/>
              </a:spcBef>
              <a:buChar char="•"/>
              <a:tabLst>
                <a:tab pos="185420" algn="l"/>
              </a:tabLst>
            </a:pPr>
            <a:r>
              <a:rPr sz="1300" dirty="0">
                <a:latin typeface="Arial"/>
                <a:cs typeface="Arial"/>
              </a:rPr>
              <a:t>Compatibility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with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same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peripherals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as</a:t>
            </a:r>
            <a:r>
              <a:rPr sz="1300" spc="-6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previous</a:t>
            </a:r>
            <a:r>
              <a:rPr sz="1300" spc="-1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Station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to</a:t>
            </a:r>
            <a:r>
              <a:rPr sz="1300" spc="-6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reduce </a:t>
            </a:r>
            <a:r>
              <a:rPr sz="1300" dirty="0">
                <a:latin typeface="Arial"/>
                <a:cs typeface="Arial"/>
              </a:rPr>
              <a:t>additional</a:t>
            </a:r>
            <a:r>
              <a:rPr sz="1300" spc="-4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costs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(for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existing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Station</a:t>
            </a:r>
            <a:r>
              <a:rPr sz="1300" spc="-35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merchants)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02552" y="2525053"/>
            <a:ext cx="4364735" cy="294922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Benefits</a:t>
            </a:r>
            <a:r>
              <a:rPr spc="-70" dirty="0"/>
              <a:t> </a:t>
            </a:r>
            <a:r>
              <a:rPr dirty="0"/>
              <a:t>of</a:t>
            </a:r>
            <a:r>
              <a:rPr spc="-65" dirty="0"/>
              <a:t> </a:t>
            </a:r>
            <a:r>
              <a:rPr dirty="0"/>
              <a:t>Demo</a:t>
            </a:r>
            <a:r>
              <a:rPr spc="-45" dirty="0"/>
              <a:t> </a:t>
            </a:r>
            <a:r>
              <a:rPr spc="-10" dirty="0"/>
              <a:t>Devices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algn="just">
              <a:lnSpc>
                <a:spcPts val="2160"/>
              </a:lnSpc>
              <a:spcBef>
                <a:spcPts val="375"/>
              </a:spcBef>
            </a:pPr>
            <a:r>
              <a:rPr dirty="0"/>
              <a:t>Demos</a:t>
            </a:r>
            <a:r>
              <a:rPr spc="-35" dirty="0"/>
              <a:t> </a:t>
            </a:r>
            <a:r>
              <a:rPr dirty="0"/>
              <a:t>are</a:t>
            </a:r>
            <a:r>
              <a:rPr spc="-40" dirty="0"/>
              <a:t> </a:t>
            </a:r>
            <a:r>
              <a:rPr dirty="0"/>
              <a:t>fully</a:t>
            </a:r>
            <a:r>
              <a:rPr spc="-10" dirty="0"/>
              <a:t> </a:t>
            </a:r>
            <a:r>
              <a:rPr dirty="0"/>
              <a:t>functional</a:t>
            </a:r>
            <a:r>
              <a:rPr spc="-30" dirty="0"/>
              <a:t> </a:t>
            </a:r>
            <a:r>
              <a:rPr dirty="0"/>
              <a:t>providing</a:t>
            </a:r>
            <a:r>
              <a:rPr spc="-40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spc="-20" dirty="0"/>
              <a:t>same </a:t>
            </a:r>
            <a:r>
              <a:rPr dirty="0"/>
              <a:t>features</a:t>
            </a:r>
            <a:r>
              <a:rPr spc="-45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dirty="0"/>
              <a:t>functionalities</a:t>
            </a:r>
            <a:r>
              <a:rPr spc="-35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dirty="0"/>
              <a:t>production</a:t>
            </a:r>
            <a:r>
              <a:rPr spc="-45" dirty="0"/>
              <a:t> </a:t>
            </a:r>
            <a:r>
              <a:rPr spc="-10" dirty="0"/>
              <a:t>units </a:t>
            </a:r>
            <a:r>
              <a:rPr dirty="0"/>
              <a:t>that</a:t>
            </a:r>
            <a:r>
              <a:rPr spc="-40" dirty="0"/>
              <a:t> </a:t>
            </a:r>
            <a:r>
              <a:rPr spc="-10" dirty="0"/>
              <a:t>include:</a:t>
            </a:r>
          </a:p>
          <a:p>
            <a:pPr marL="561340" marR="149860" indent="-228600" algn="just">
              <a:lnSpc>
                <a:spcPts val="1939"/>
              </a:lnSpc>
              <a:spcBef>
                <a:spcPts val="509"/>
              </a:spcBef>
              <a:buChar char="•"/>
              <a:tabLst>
                <a:tab pos="561340" algn="l"/>
              </a:tabLst>
            </a:pPr>
            <a:r>
              <a:rPr sz="1800" dirty="0"/>
              <a:t>Running</a:t>
            </a:r>
            <a:r>
              <a:rPr sz="1800" spc="-25" dirty="0"/>
              <a:t> </a:t>
            </a:r>
            <a:r>
              <a:rPr sz="1800" dirty="0"/>
              <a:t>transactions</a:t>
            </a:r>
            <a:r>
              <a:rPr sz="1800" spc="-20" dirty="0"/>
              <a:t> </a:t>
            </a:r>
            <a:r>
              <a:rPr sz="1800" dirty="0"/>
              <a:t>(sales</a:t>
            </a:r>
            <a:r>
              <a:rPr sz="1800" spc="-15" dirty="0"/>
              <a:t> </a:t>
            </a:r>
            <a:r>
              <a:rPr sz="1800" dirty="0"/>
              <a:t>and</a:t>
            </a:r>
            <a:r>
              <a:rPr sz="1800" spc="-40" dirty="0"/>
              <a:t> </a:t>
            </a:r>
            <a:r>
              <a:rPr sz="1800" dirty="0"/>
              <a:t>returns</a:t>
            </a:r>
            <a:r>
              <a:rPr sz="1800" spc="-15" dirty="0"/>
              <a:t> </a:t>
            </a:r>
            <a:r>
              <a:rPr sz="1800" dirty="0"/>
              <a:t>in</a:t>
            </a:r>
            <a:r>
              <a:rPr sz="1800" spc="-35" dirty="0"/>
              <a:t> </a:t>
            </a:r>
            <a:r>
              <a:rPr sz="1800" spc="-50" dirty="0"/>
              <a:t>a </a:t>
            </a:r>
            <a:r>
              <a:rPr sz="1800" dirty="0"/>
              <a:t>demo</a:t>
            </a:r>
            <a:r>
              <a:rPr sz="1800" spc="-10" dirty="0"/>
              <a:t> environment)</a:t>
            </a:r>
            <a:endParaRPr sz="1800"/>
          </a:p>
          <a:p>
            <a:pPr marL="561340" indent="-228600" algn="just">
              <a:lnSpc>
                <a:spcPct val="100000"/>
              </a:lnSpc>
              <a:spcBef>
                <a:spcPts val="254"/>
              </a:spcBef>
              <a:buChar char="•"/>
              <a:tabLst>
                <a:tab pos="561340" algn="l"/>
              </a:tabLst>
            </a:pPr>
            <a:r>
              <a:rPr sz="1800" dirty="0"/>
              <a:t>Web</a:t>
            </a:r>
            <a:r>
              <a:rPr sz="1800" spc="-50" dirty="0"/>
              <a:t> </a:t>
            </a:r>
            <a:r>
              <a:rPr sz="1800" dirty="0"/>
              <a:t>dashboard</a:t>
            </a:r>
            <a:r>
              <a:rPr sz="1800" spc="-15" dirty="0"/>
              <a:t> </a:t>
            </a:r>
            <a:r>
              <a:rPr sz="1800" dirty="0"/>
              <a:t>and</a:t>
            </a:r>
            <a:r>
              <a:rPr sz="1800" spc="-120" dirty="0"/>
              <a:t> </a:t>
            </a:r>
            <a:r>
              <a:rPr sz="1800" dirty="0"/>
              <a:t>App</a:t>
            </a:r>
            <a:r>
              <a:rPr sz="1800" spc="-40" dirty="0"/>
              <a:t> </a:t>
            </a:r>
            <a:r>
              <a:rPr sz="1800" dirty="0"/>
              <a:t>market</a:t>
            </a:r>
            <a:r>
              <a:rPr sz="1800" spc="-25" dirty="0"/>
              <a:t> </a:t>
            </a:r>
            <a:r>
              <a:rPr sz="1800" spc="-10" dirty="0"/>
              <a:t>access</a:t>
            </a:r>
            <a:endParaRPr sz="1800"/>
          </a:p>
          <a:p>
            <a:pPr marL="880744" marR="655320" lvl="1" indent="-228600" algn="just">
              <a:lnSpc>
                <a:spcPts val="1939"/>
              </a:lnSpc>
              <a:spcBef>
                <a:spcPts val="535"/>
              </a:spcBef>
              <a:buChar char="•"/>
              <a:tabLst>
                <a:tab pos="881380" algn="l"/>
              </a:tabLst>
            </a:pPr>
            <a:r>
              <a:rPr sz="1800" dirty="0">
                <a:latin typeface="Arial"/>
                <a:cs typeface="Arial"/>
              </a:rPr>
              <a:t>Majority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Clover</a:t>
            </a:r>
            <a:r>
              <a:rPr sz="1800" spc="-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Apps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available </a:t>
            </a:r>
            <a:r>
              <a:rPr sz="1800" spc="-25" dirty="0">
                <a:latin typeface="Arial"/>
                <a:cs typeface="Arial"/>
              </a:rPr>
              <a:t>for </a:t>
            </a:r>
            <a:r>
              <a:rPr sz="1800" dirty="0">
                <a:latin typeface="Arial"/>
                <a:cs typeface="Arial"/>
              </a:rPr>
              <a:t>download,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free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charge</a:t>
            </a:r>
            <a:endParaRPr sz="1800">
              <a:latin typeface="Arial"/>
              <a:cs typeface="Arial"/>
            </a:endParaRPr>
          </a:p>
          <a:p>
            <a:pPr marL="561340" indent="-228600">
              <a:lnSpc>
                <a:spcPct val="100000"/>
              </a:lnSpc>
              <a:spcBef>
                <a:spcPts val="265"/>
              </a:spcBef>
              <a:buChar char="•"/>
              <a:tabLst>
                <a:tab pos="560705" algn="l"/>
                <a:tab pos="561340" algn="l"/>
              </a:tabLst>
            </a:pPr>
            <a:r>
              <a:rPr sz="1800" dirty="0"/>
              <a:t>No</a:t>
            </a:r>
            <a:r>
              <a:rPr sz="1800" spc="-35" dirty="0"/>
              <a:t> </a:t>
            </a:r>
            <a:r>
              <a:rPr sz="1800" dirty="0"/>
              <a:t>monthly</a:t>
            </a:r>
            <a:r>
              <a:rPr sz="1800" spc="-10" dirty="0"/>
              <a:t> </a:t>
            </a:r>
            <a:r>
              <a:rPr sz="1800" dirty="0"/>
              <a:t>SaaS</a:t>
            </a:r>
            <a:r>
              <a:rPr sz="1800" spc="-25" dirty="0"/>
              <a:t> </a:t>
            </a:r>
            <a:r>
              <a:rPr sz="1800" dirty="0"/>
              <a:t>or</a:t>
            </a:r>
            <a:r>
              <a:rPr sz="1800" spc="-25" dirty="0"/>
              <a:t> </a:t>
            </a:r>
            <a:r>
              <a:rPr sz="1800" dirty="0"/>
              <a:t>Wireless</a:t>
            </a:r>
            <a:r>
              <a:rPr sz="1800" spc="-10" dirty="0"/>
              <a:t> </a:t>
            </a:r>
            <a:r>
              <a:rPr sz="1800" dirty="0"/>
              <a:t>Manager</a:t>
            </a:r>
            <a:r>
              <a:rPr sz="1800" spc="-10" dirty="0"/>
              <a:t> </a:t>
            </a:r>
            <a:r>
              <a:rPr sz="1800" spc="-20" dirty="0"/>
              <a:t>fees</a:t>
            </a:r>
            <a:endParaRPr sz="1800"/>
          </a:p>
          <a:p>
            <a:pPr marL="561340" marR="738505" indent="-228600">
              <a:lnSpc>
                <a:spcPts val="1939"/>
              </a:lnSpc>
              <a:spcBef>
                <a:spcPts val="525"/>
              </a:spcBef>
              <a:buChar char="•"/>
              <a:tabLst>
                <a:tab pos="560705" algn="l"/>
                <a:tab pos="561340" algn="l"/>
              </a:tabLst>
            </a:pPr>
            <a:r>
              <a:rPr sz="1800" spc="-10" dirty="0"/>
              <a:t>Inventory,</a:t>
            </a:r>
            <a:r>
              <a:rPr sz="1800" spc="-15" dirty="0"/>
              <a:t> </a:t>
            </a:r>
            <a:r>
              <a:rPr sz="1800" dirty="0"/>
              <a:t>Menus</a:t>
            </a:r>
            <a:r>
              <a:rPr sz="1800" spc="-30" dirty="0"/>
              <a:t> </a:t>
            </a:r>
            <a:r>
              <a:rPr sz="1800" dirty="0"/>
              <a:t>and</a:t>
            </a:r>
            <a:r>
              <a:rPr sz="1800" spc="-45" dirty="0"/>
              <a:t> </a:t>
            </a:r>
            <a:r>
              <a:rPr sz="1800" dirty="0"/>
              <a:t>Receipts</a:t>
            </a:r>
            <a:r>
              <a:rPr sz="1800" spc="-25" dirty="0"/>
              <a:t> </a:t>
            </a:r>
            <a:r>
              <a:rPr sz="1800" dirty="0"/>
              <a:t>can</a:t>
            </a:r>
            <a:r>
              <a:rPr sz="1800" spc="-30" dirty="0"/>
              <a:t> </a:t>
            </a:r>
            <a:r>
              <a:rPr sz="1800" spc="-25" dirty="0"/>
              <a:t>be </a:t>
            </a:r>
            <a:r>
              <a:rPr sz="1800" dirty="0"/>
              <a:t>customized</a:t>
            </a:r>
            <a:r>
              <a:rPr sz="1800" spc="-20" dirty="0"/>
              <a:t> </a:t>
            </a:r>
            <a:r>
              <a:rPr sz="1800" dirty="0"/>
              <a:t>to</a:t>
            </a:r>
            <a:r>
              <a:rPr sz="1800" spc="-35" dirty="0"/>
              <a:t> </a:t>
            </a:r>
            <a:r>
              <a:rPr sz="1800" dirty="0"/>
              <a:t>reflect</a:t>
            </a:r>
            <a:r>
              <a:rPr sz="1800" spc="-25" dirty="0"/>
              <a:t> </a:t>
            </a:r>
            <a:r>
              <a:rPr sz="1800" dirty="0"/>
              <a:t>your </a:t>
            </a:r>
            <a:r>
              <a:rPr sz="1800" spc="-10" dirty="0"/>
              <a:t>potential </a:t>
            </a:r>
            <a:r>
              <a:rPr sz="1800" dirty="0"/>
              <a:t>merchant’s</a:t>
            </a:r>
            <a:r>
              <a:rPr sz="1800" spc="-65" dirty="0"/>
              <a:t> </a:t>
            </a:r>
            <a:r>
              <a:rPr sz="1800" spc="-10" dirty="0"/>
              <a:t>business</a:t>
            </a:r>
            <a:endParaRPr sz="1800"/>
          </a:p>
          <a:p>
            <a:pPr marL="241300" indent="-228600">
              <a:lnSpc>
                <a:spcPct val="100000"/>
              </a:lnSpc>
              <a:spcBef>
                <a:spcPts val="735"/>
              </a:spcBef>
              <a:buChar char="•"/>
              <a:tabLst>
                <a:tab pos="240665" algn="l"/>
                <a:tab pos="241300" algn="l"/>
              </a:tabLst>
            </a:pPr>
            <a:r>
              <a:rPr dirty="0"/>
              <a:t>Pricing</a:t>
            </a:r>
            <a:r>
              <a:rPr spc="-25" dirty="0"/>
              <a:t> </a:t>
            </a:r>
            <a:r>
              <a:rPr dirty="0"/>
              <a:t>provided</a:t>
            </a:r>
            <a:r>
              <a:rPr spc="-25" dirty="0"/>
              <a:t> </a:t>
            </a:r>
            <a:r>
              <a:rPr dirty="0"/>
              <a:t>by</a:t>
            </a:r>
            <a:r>
              <a:rPr spc="-25" dirty="0"/>
              <a:t> </a:t>
            </a:r>
            <a:r>
              <a:rPr dirty="0"/>
              <a:t>your</a:t>
            </a:r>
            <a:r>
              <a:rPr spc="-30" dirty="0"/>
              <a:t> </a:t>
            </a:r>
            <a:r>
              <a:rPr spc="-25" dirty="0"/>
              <a:t>CBE</a:t>
            </a:r>
          </a:p>
          <a:p>
            <a:pPr marL="240665" marR="72390" indent="-228600">
              <a:lnSpc>
                <a:spcPts val="2160"/>
              </a:lnSpc>
              <a:spcBef>
                <a:spcPts val="1030"/>
              </a:spcBef>
              <a:buClr>
                <a:srgbClr val="000000"/>
              </a:buClr>
              <a:buChar char="•"/>
              <a:tabLst>
                <a:tab pos="240665" algn="l"/>
                <a:tab pos="241300" algn="l"/>
              </a:tabLst>
            </a:pPr>
            <a:r>
              <a:rPr u="sng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hlinkClick r:id="rId2"/>
              </a:rPr>
              <a:t>Ordering</a:t>
            </a:r>
            <a:r>
              <a:rPr u="sng" spc="-60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hlinkClick r:id="rId2"/>
              </a:rPr>
              <a:t> </a:t>
            </a:r>
            <a:r>
              <a:rPr u="sng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hlinkClick r:id="rId2"/>
              </a:rPr>
              <a:t>procedures</a:t>
            </a:r>
            <a:r>
              <a:rPr spc="-60" dirty="0">
                <a:solidFill>
                  <a:srgbClr val="6699CC"/>
                </a:solidFill>
              </a:rPr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u="sng" dirty="0">
                <a:solidFill>
                  <a:srgbClr val="6699CC"/>
                </a:solidFill>
                <a:uFill>
                  <a:solidFill>
                    <a:srgbClr val="6699CC"/>
                  </a:solidFill>
                </a:uFill>
                <a:hlinkClick r:id="rId3"/>
              </a:rPr>
              <a:t>form</a:t>
            </a:r>
            <a:r>
              <a:rPr spc="-40" dirty="0">
                <a:solidFill>
                  <a:srgbClr val="6699CC"/>
                </a:solidFill>
              </a:rPr>
              <a:t> </a:t>
            </a:r>
            <a:r>
              <a:rPr dirty="0"/>
              <a:t>available</a:t>
            </a:r>
            <a:r>
              <a:rPr spc="-10" dirty="0"/>
              <a:t> </a:t>
            </a:r>
            <a:r>
              <a:rPr spc="-25" dirty="0"/>
              <a:t>via </a:t>
            </a:r>
            <a:r>
              <a:rPr spc="-10" dirty="0">
                <a:hlinkClick r:id="rId4"/>
              </a:rPr>
              <a:t>www.firstdataclients.com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344411" y="1468647"/>
            <a:ext cx="4747260" cy="196088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465"/>
              </a:spcBef>
            </a:pPr>
            <a:r>
              <a:rPr sz="2200" dirty="0">
                <a:solidFill>
                  <a:srgbClr val="FF6600"/>
                </a:solidFill>
                <a:latin typeface="Arial"/>
                <a:cs typeface="Arial"/>
              </a:rPr>
              <a:t>Demo</a:t>
            </a:r>
            <a:r>
              <a:rPr sz="2200" spc="-7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FF6600"/>
                </a:solidFill>
                <a:latin typeface="Arial"/>
                <a:cs typeface="Arial"/>
              </a:rPr>
              <a:t>Devices</a:t>
            </a:r>
            <a:r>
              <a:rPr sz="2200" spc="-14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6600"/>
                </a:solidFill>
                <a:latin typeface="Arial"/>
                <a:cs typeface="Arial"/>
              </a:rPr>
              <a:t>Available</a:t>
            </a:r>
            <a:r>
              <a:rPr sz="2200" spc="-7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6600"/>
                </a:solidFill>
                <a:latin typeface="Arial"/>
                <a:cs typeface="Arial"/>
              </a:rPr>
              <a:t>for</a:t>
            </a:r>
            <a:r>
              <a:rPr sz="2200" spc="-6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FF6600"/>
                </a:solidFill>
                <a:latin typeface="Arial"/>
                <a:cs typeface="Arial"/>
              </a:rPr>
              <a:t>Purchase</a:t>
            </a:r>
            <a:endParaRPr sz="2200">
              <a:latin typeface="Arial"/>
              <a:cs typeface="Arial"/>
            </a:endParaRPr>
          </a:p>
          <a:p>
            <a:pPr marL="467359" indent="-229235">
              <a:lnSpc>
                <a:spcPct val="100000"/>
              </a:lnSpc>
              <a:spcBef>
                <a:spcPts val="305"/>
              </a:spcBef>
              <a:buChar char="•"/>
              <a:tabLst>
                <a:tab pos="467359" algn="l"/>
                <a:tab pos="467995" algn="l"/>
              </a:tabLst>
            </a:pPr>
            <a:r>
              <a:rPr sz="1800" dirty="0">
                <a:latin typeface="Arial"/>
                <a:cs typeface="Arial"/>
              </a:rPr>
              <a:t>Clover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Station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Duo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  <a:p>
            <a:pPr marL="467359" indent="-229235">
              <a:lnSpc>
                <a:spcPct val="100000"/>
              </a:lnSpc>
              <a:spcBef>
                <a:spcPts val="275"/>
              </a:spcBef>
              <a:buChar char="•"/>
              <a:tabLst>
                <a:tab pos="467359" algn="l"/>
                <a:tab pos="467995" algn="l"/>
              </a:tabLst>
            </a:pPr>
            <a:r>
              <a:rPr sz="1800" dirty="0">
                <a:latin typeface="Arial"/>
                <a:cs typeface="Arial"/>
              </a:rPr>
              <a:t>Clover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Station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Solo</a:t>
            </a:r>
            <a:endParaRPr sz="1800">
              <a:latin typeface="Arial"/>
              <a:cs typeface="Arial"/>
            </a:endParaRPr>
          </a:p>
          <a:p>
            <a:pPr marL="467359" indent="-229235">
              <a:lnSpc>
                <a:spcPct val="100000"/>
              </a:lnSpc>
              <a:spcBef>
                <a:spcPts val="290"/>
              </a:spcBef>
              <a:buChar char="•"/>
              <a:tabLst>
                <a:tab pos="467359" algn="l"/>
                <a:tab pos="467995" algn="l"/>
              </a:tabLst>
            </a:pPr>
            <a:r>
              <a:rPr sz="1800" dirty="0">
                <a:latin typeface="Arial"/>
                <a:cs typeface="Arial"/>
              </a:rPr>
              <a:t>Clover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Mini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3</a:t>
            </a:r>
            <a:r>
              <a:rPr sz="1800" baseline="25462" dirty="0">
                <a:latin typeface="Arial"/>
                <a:cs typeface="Arial"/>
              </a:rPr>
              <a:t>rd</a:t>
            </a:r>
            <a:r>
              <a:rPr sz="1800" spc="217" baseline="25462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Gen</a:t>
            </a:r>
            <a:endParaRPr sz="1800">
              <a:latin typeface="Arial"/>
              <a:cs typeface="Arial"/>
            </a:endParaRPr>
          </a:p>
          <a:p>
            <a:pPr marL="467359" indent="-229235">
              <a:lnSpc>
                <a:spcPct val="100000"/>
              </a:lnSpc>
              <a:spcBef>
                <a:spcPts val="285"/>
              </a:spcBef>
              <a:buChar char="•"/>
              <a:tabLst>
                <a:tab pos="467359" algn="l"/>
                <a:tab pos="467995" algn="l"/>
              </a:tabLst>
            </a:pPr>
            <a:r>
              <a:rPr sz="1800" dirty="0">
                <a:latin typeface="Arial"/>
                <a:cs typeface="Arial"/>
              </a:rPr>
              <a:t>Clover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Flex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3</a:t>
            </a:r>
            <a:r>
              <a:rPr sz="1800" baseline="25462" dirty="0">
                <a:latin typeface="Arial"/>
                <a:cs typeface="Arial"/>
              </a:rPr>
              <a:t>rd</a:t>
            </a:r>
            <a:r>
              <a:rPr sz="1800" spc="232" baseline="25462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Gen</a:t>
            </a:r>
            <a:endParaRPr sz="1800">
              <a:latin typeface="Arial"/>
              <a:cs typeface="Arial"/>
            </a:endParaRPr>
          </a:p>
          <a:p>
            <a:pPr marL="467359" indent="-229235">
              <a:lnSpc>
                <a:spcPct val="100000"/>
              </a:lnSpc>
              <a:spcBef>
                <a:spcPts val="280"/>
              </a:spcBef>
              <a:buChar char="•"/>
              <a:tabLst>
                <a:tab pos="467359" algn="l"/>
                <a:tab pos="467995" algn="l"/>
              </a:tabLst>
            </a:pPr>
            <a:r>
              <a:rPr sz="1800" dirty="0">
                <a:latin typeface="Arial"/>
                <a:cs typeface="Arial"/>
              </a:rPr>
              <a:t>Clover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KDS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50252" y="4226052"/>
            <a:ext cx="3185159" cy="1438655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4689" y="6630747"/>
            <a:ext cx="24460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578610" algn="l"/>
              </a:tabLst>
            </a:pPr>
            <a:r>
              <a:rPr sz="800" dirty="0">
                <a:solidFill>
                  <a:srgbClr val="666666"/>
                </a:solidFill>
                <a:latin typeface="Arial"/>
                <a:cs typeface="Arial"/>
              </a:rPr>
              <a:t>4141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©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2024 Fiserv,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Inc.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or</a:t>
            </a:r>
            <a:r>
              <a:rPr sz="900" spc="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its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affiliates.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	</a:t>
            </a: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87627" y="6645773"/>
            <a:ext cx="4572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|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Clover</a:t>
            </a:r>
            <a:r>
              <a:rPr spc="-170" dirty="0"/>
              <a:t> </a:t>
            </a:r>
            <a:r>
              <a:rPr spc="-10" dirty="0"/>
              <a:t>Accessories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262642" y="2247120"/>
          <a:ext cx="7646666" cy="2593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34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9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4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00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33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52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02640">
                <a:tc>
                  <a:txBody>
                    <a:bodyPr/>
                    <a:lstStyle/>
                    <a:p>
                      <a:pPr marL="38735">
                        <a:lnSpc>
                          <a:spcPts val="132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Cash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Drawer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3020" algn="ctr">
                        <a:lnSpc>
                          <a:spcPts val="132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Hands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20" dirty="0">
                          <a:latin typeface="Arial"/>
                          <a:cs typeface="Arial"/>
                        </a:rPr>
                        <a:t>Free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34925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Scanner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9410">
                        <a:lnSpc>
                          <a:spcPts val="1325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Handheld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01955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Scanner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ts val="132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Kitchen</a:t>
                      </a:r>
                      <a:r>
                        <a:rPr sz="12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Printer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ts val="132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Thermal</a:t>
                      </a:r>
                      <a:r>
                        <a:rPr sz="12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Kitchen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R="34925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Printer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5575" algn="ctr">
                        <a:lnSpc>
                          <a:spcPts val="132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Sticky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Label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56210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Printer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44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5715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Label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Printer*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20764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Bill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&amp;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Coin 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Tray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7335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Tray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Locking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Lid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905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Flex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Travel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Kit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574675" marR="203200" indent="-407034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Flex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Accessibility 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Pad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18923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Weight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Scale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35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Printer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Paper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5845" y="1641348"/>
            <a:ext cx="1302093" cy="51861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95259" y="1524000"/>
            <a:ext cx="661414" cy="6400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97695" y="2849880"/>
            <a:ext cx="926590" cy="6080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45436" y="2750820"/>
            <a:ext cx="772667" cy="69797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78879" y="2825495"/>
            <a:ext cx="975359" cy="59893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551419" y="2833116"/>
            <a:ext cx="1150607" cy="58367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30779" y="3893820"/>
            <a:ext cx="609599" cy="67665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368796" y="1524000"/>
            <a:ext cx="794003" cy="69341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113518" y="1556003"/>
            <a:ext cx="694943" cy="694943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413507" y="5273244"/>
            <a:ext cx="7375525" cy="70802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065" marR="5080" algn="ctr">
              <a:lnSpc>
                <a:spcPts val="1730"/>
              </a:lnSpc>
              <a:spcBef>
                <a:spcPts val="310"/>
              </a:spcBef>
            </a:pPr>
            <a:r>
              <a:rPr sz="1600" dirty="0">
                <a:latin typeface="Arial"/>
                <a:cs typeface="Arial"/>
              </a:rPr>
              <a:t>Clover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accessories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are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available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via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your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FHS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representative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except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*label printer,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which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available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at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most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major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retailers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Flex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Extender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Arm, </a:t>
            </a:r>
            <a:r>
              <a:rPr sz="1600" dirty="0">
                <a:latin typeface="Arial"/>
                <a:cs typeface="Arial"/>
              </a:rPr>
              <a:t>which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is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available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via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Clover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Supply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Desk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981956" y="2804160"/>
            <a:ext cx="954010" cy="62636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955888" y="1511946"/>
            <a:ext cx="338050" cy="651163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247132" y="1498092"/>
            <a:ext cx="422147" cy="656857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596640" y="2887979"/>
            <a:ext cx="1013447" cy="542531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24689" y="6630747"/>
            <a:ext cx="24460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578610" algn="l"/>
              </a:tabLst>
            </a:pPr>
            <a:r>
              <a:rPr sz="800" dirty="0">
                <a:solidFill>
                  <a:srgbClr val="666666"/>
                </a:solidFill>
                <a:latin typeface="Arial"/>
                <a:cs typeface="Arial"/>
              </a:rPr>
              <a:t>4242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©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2024 Fiserv,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Inc.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or</a:t>
            </a:r>
            <a:r>
              <a:rPr sz="900" spc="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its</a:t>
            </a:r>
            <a:r>
              <a:rPr sz="900" spc="-37" baseline="4629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900" spc="-15" baseline="4629" dirty="0">
                <a:solidFill>
                  <a:srgbClr val="666666"/>
                </a:solidFill>
                <a:latin typeface="Arial"/>
                <a:cs typeface="Arial"/>
              </a:rPr>
              <a:t>affiliates.</a:t>
            </a:r>
            <a:r>
              <a:rPr sz="900" baseline="4629" dirty="0">
                <a:solidFill>
                  <a:srgbClr val="666666"/>
                </a:solidFill>
                <a:latin typeface="Arial"/>
                <a:cs typeface="Arial"/>
              </a:rPr>
              <a:t>	</a:t>
            </a: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87627" y="6645773"/>
            <a:ext cx="4572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|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14813" y="2764552"/>
            <a:ext cx="163322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25" dirty="0">
                <a:solidFill>
                  <a:srgbClr val="FFFFFF"/>
                </a:solidFill>
                <a:latin typeface="Arial"/>
                <a:cs typeface="Arial"/>
              </a:rPr>
              <a:t>Q&amp;A</a:t>
            </a:r>
            <a:endParaRPr sz="6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070336" y="0"/>
            <a:ext cx="777240" cy="6125210"/>
          </a:xfrm>
          <a:custGeom>
            <a:avLst/>
            <a:gdLst/>
            <a:ahLst/>
            <a:cxnLst/>
            <a:rect l="l" t="t" r="r" b="b"/>
            <a:pathLst>
              <a:path w="777240" h="6125210">
                <a:moveTo>
                  <a:pt x="777240" y="5862828"/>
                </a:moveTo>
                <a:lnTo>
                  <a:pt x="0" y="5862828"/>
                </a:lnTo>
                <a:lnTo>
                  <a:pt x="0" y="6124956"/>
                </a:lnTo>
                <a:lnTo>
                  <a:pt x="777240" y="6124956"/>
                </a:lnTo>
                <a:lnTo>
                  <a:pt x="777240" y="5862828"/>
                </a:lnTo>
                <a:close/>
              </a:path>
              <a:path w="777240" h="6125210">
                <a:moveTo>
                  <a:pt x="777240" y="5495544"/>
                </a:moveTo>
                <a:lnTo>
                  <a:pt x="0" y="5495544"/>
                </a:lnTo>
                <a:lnTo>
                  <a:pt x="0" y="5757672"/>
                </a:lnTo>
                <a:lnTo>
                  <a:pt x="777240" y="5757672"/>
                </a:lnTo>
                <a:lnTo>
                  <a:pt x="777240" y="5495544"/>
                </a:lnTo>
                <a:close/>
              </a:path>
              <a:path w="777240" h="6125210">
                <a:moveTo>
                  <a:pt x="777240" y="5128260"/>
                </a:moveTo>
                <a:lnTo>
                  <a:pt x="0" y="5128260"/>
                </a:lnTo>
                <a:lnTo>
                  <a:pt x="0" y="5390400"/>
                </a:lnTo>
                <a:lnTo>
                  <a:pt x="777240" y="5390400"/>
                </a:lnTo>
                <a:lnTo>
                  <a:pt x="777240" y="5128260"/>
                </a:lnTo>
                <a:close/>
              </a:path>
              <a:path w="777240" h="6125210">
                <a:moveTo>
                  <a:pt x="777240" y="4762500"/>
                </a:moveTo>
                <a:lnTo>
                  <a:pt x="0" y="4762500"/>
                </a:lnTo>
                <a:lnTo>
                  <a:pt x="0" y="5024628"/>
                </a:lnTo>
                <a:lnTo>
                  <a:pt x="777240" y="5024628"/>
                </a:lnTo>
                <a:lnTo>
                  <a:pt x="777240" y="4762500"/>
                </a:lnTo>
                <a:close/>
              </a:path>
              <a:path w="777240" h="6125210">
                <a:moveTo>
                  <a:pt x="777240" y="4395216"/>
                </a:moveTo>
                <a:lnTo>
                  <a:pt x="0" y="4395216"/>
                </a:lnTo>
                <a:lnTo>
                  <a:pt x="0" y="4657356"/>
                </a:lnTo>
                <a:lnTo>
                  <a:pt x="777240" y="4657356"/>
                </a:lnTo>
                <a:lnTo>
                  <a:pt x="777240" y="4395216"/>
                </a:lnTo>
                <a:close/>
              </a:path>
              <a:path w="777240" h="6125210">
                <a:moveTo>
                  <a:pt x="777240" y="4027932"/>
                </a:moveTo>
                <a:lnTo>
                  <a:pt x="0" y="4027932"/>
                </a:lnTo>
                <a:lnTo>
                  <a:pt x="0" y="4290060"/>
                </a:lnTo>
                <a:lnTo>
                  <a:pt x="777240" y="4290060"/>
                </a:lnTo>
                <a:lnTo>
                  <a:pt x="777240" y="4027932"/>
                </a:lnTo>
                <a:close/>
              </a:path>
              <a:path w="777240" h="6125210">
                <a:moveTo>
                  <a:pt x="777240" y="3660648"/>
                </a:moveTo>
                <a:lnTo>
                  <a:pt x="0" y="3660648"/>
                </a:lnTo>
                <a:lnTo>
                  <a:pt x="0" y="3922776"/>
                </a:lnTo>
                <a:lnTo>
                  <a:pt x="777240" y="3922776"/>
                </a:lnTo>
                <a:lnTo>
                  <a:pt x="777240" y="3660648"/>
                </a:lnTo>
                <a:close/>
              </a:path>
              <a:path w="777240" h="6125210">
                <a:moveTo>
                  <a:pt x="777240" y="3294888"/>
                </a:moveTo>
                <a:lnTo>
                  <a:pt x="0" y="3294888"/>
                </a:lnTo>
                <a:lnTo>
                  <a:pt x="0" y="3557016"/>
                </a:lnTo>
                <a:lnTo>
                  <a:pt x="777240" y="3557016"/>
                </a:lnTo>
                <a:lnTo>
                  <a:pt x="777240" y="3294888"/>
                </a:lnTo>
                <a:close/>
              </a:path>
              <a:path w="777240" h="6125210">
                <a:moveTo>
                  <a:pt x="777240" y="2927604"/>
                </a:moveTo>
                <a:lnTo>
                  <a:pt x="0" y="2927604"/>
                </a:lnTo>
                <a:lnTo>
                  <a:pt x="0" y="3189732"/>
                </a:lnTo>
                <a:lnTo>
                  <a:pt x="777240" y="3189732"/>
                </a:lnTo>
                <a:lnTo>
                  <a:pt x="777240" y="2927604"/>
                </a:lnTo>
                <a:close/>
              </a:path>
              <a:path w="777240" h="6125210">
                <a:moveTo>
                  <a:pt x="777240" y="2560320"/>
                </a:moveTo>
                <a:lnTo>
                  <a:pt x="0" y="2560320"/>
                </a:lnTo>
                <a:lnTo>
                  <a:pt x="0" y="2822448"/>
                </a:lnTo>
                <a:lnTo>
                  <a:pt x="777240" y="2822448"/>
                </a:lnTo>
                <a:lnTo>
                  <a:pt x="777240" y="2560320"/>
                </a:lnTo>
                <a:close/>
              </a:path>
              <a:path w="777240" h="6125210">
                <a:moveTo>
                  <a:pt x="777240" y="2193036"/>
                </a:moveTo>
                <a:lnTo>
                  <a:pt x="0" y="2193036"/>
                </a:lnTo>
                <a:lnTo>
                  <a:pt x="0" y="2455164"/>
                </a:lnTo>
                <a:lnTo>
                  <a:pt x="777240" y="2455164"/>
                </a:lnTo>
                <a:lnTo>
                  <a:pt x="777240" y="2193036"/>
                </a:lnTo>
                <a:close/>
              </a:path>
              <a:path w="777240" h="6125210">
                <a:moveTo>
                  <a:pt x="777240" y="1827276"/>
                </a:moveTo>
                <a:lnTo>
                  <a:pt x="0" y="1827276"/>
                </a:lnTo>
                <a:lnTo>
                  <a:pt x="0" y="2089404"/>
                </a:lnTo>
                <a:lnTo>
                  <a:pt x="777240" y="2089404"/>
                </a:lnTo>
                <a:lnTo>
                  <a:pt x="777240" y="1827276"/>
                </a:lnTo>
                <a:close/>
              </a:path>
              <a:path w="777240" h="6125210">
                <a:moveTo>
                  <a:pt x="777240" y="1459992"/>
                </a:moveTo>
                <a:lnTo>
                  <a:pt x="0" y="1459992"/>
                </a:lnTo>
                <a:lnTo>
                  <a:pt x="0" y="1722120"/>
                </a:lnTo>
                <a:lnTo>
                  <a:pt x="777240" y="1722120"/>
                </a:lnTo>
                <a:lnTo>
                  <a:pt x="777240" y="1459992"/>
                </a:lnTo>
                <a:close/>
              </a:path>
              <a:path w="777240" h="6125210">
                <a:moveTo>
                  <a:pt x="777240" y="1092708"/>
                </a:moveTo>
                <a:lnTo>
                  <a:pt x="0" y="1092708"/>
                </a:lnTo>
                <a:lnTo>
                  <a:pt x="0" y="1354836"/>
                </a:lnTo>
                <a:lnTo>
                  <a:pt x="777240" y="1354836"/>
                </a:lnTo>
                <a:lnTo>
                  <a:pt x="777240" y="1092708"/>
                </a:lnTo>
                <a:close/>
              </a:path>
              <a:path w="777240" h="6125210">
                <a:moveTo>
                  <a:pt x="777240" y="725424"/>
                </a:moveTo>
                <a:lnTo>
                  <a:pt x="0" y="725424"/>
                </a:lnTo>
                <a:lnTo>
                  <a:pt x="0" y="987552"/>
                </a:lnTo>
                <a:lnTo>
                  <a:pt x="777240" y="987552"/>
                </a:lnTo>
                <a:lnTo>
                  <a:pt x="777240" y="725424"/>
                </a:lnTo>
                <a:close/>
              </a:path>
              <a:path w="777240" h="6125210">
                <a:moveTo>
                  <a:pt x="777240" y="359664"/>
                </a:moveTo>
                <a:lnTo>
                  <a:pt x="0" y="359664"/>
                </a:lnTo>
                <a:lnTo>
                  <a:pt x="0" y="621792"/>
                </a:lnTo>
                <a:lnTo>
                  <a:pt x="777240" y="621792"/>
                </a:lnTo>
                <a:lnTo>
                  <a:pt x="777240" y="359664"/>
                </a:lnTo>
                <a:close/>
              </a:path>
              <a:path w="777240" h="6125210">
                <a:moveTo>
                  <a:pt x="777240" y="0"/>
                </a:moveTo>
                <a:lnTo>
                  <a:pt x="0" y="0"/>
                </a:lnTo>
                <a:lnTo>
                  <a:pt x="0" y="254508"/>
                </a:lnTo>
                <a:lnTo>
                  <a:pt x="777240" y="254508"/>
                </a:lnTo>
                <a:lnTo>
                  <a:pt x="77724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19749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pc="-25" dirty="0"/>
              <a:t>43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2021</a:t>
            </a:r>
            <a:r>
              <a:rPr spc="-60" dirty="0"/>
              <a:t> </a:t>
            </a:r>
            <a:r>
              <a:rPr dirty="0"/>
              <a:t>SaaS</a:t>
            </a:r>
            <a:r>
              <a:rPr spc="-60" dirty="0"/>
              <a:t> </a:t>
            </a:r>
            <a:r>
              <a:rPr dirty="0"/>
              <a:t>Plan</a:t>
            </a:r>
            <a:r>
              <a:rPr spc="-60" dirty="0"/>
              <a:t> </a:t>
            </a:r>
            <a:r>
              <a:rPr dirty="0"/>
              <a:t>Group</a:t>
            </a:r>
            <a:r>
              <a:rPr spc="-45" dirty="0"/>
              <a:t> </a:t>
            </a:r>
            <a:r>
              <a:rPr spc="-10" dirty="0"/>
              <a:t>Features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68035" y="1208055"/>
            <a:ext cx="8371463" cy="488583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pc="-25" dirty="0"/>
              <a:t>44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2021</a:t>
            </a:r>
            <a:r>
              <a:rPr spc="-60" dirty="0"/>
              <a:t> </a:t>
            </a:r>
            <a:r>
              <a:rPr dirty="0"/>
              <a:t>SaaS</a:t>
            </a:r>
            <a:r>
              <a:rPr spc="-55" dirty="0"/>
              <a:t> </a:t>
            </a:r>
            <a:r>
              <a:rPr dirty="0"/>
              <a:t>Plan</a:t>
            </a:r>
            <a:r>
              <a:rPr spc="-55" dirty="0"/>
              <a:t> </a:t>
            </a:r>
            <a:r>
              <a:rPr dirty="0"/>
              <a:t>Group</a:t>
            </a:r>
            <a:r>
              <a:rPr spc="-50" dirty="0"/>
              <a:t> </a:t>
            </a:r>
            <a:r>
              <a:rPr dirty="0"/>
              <a:t>Features</a:t>
            </a:r>
            <a:r>
              <a:rPr spc="-55" dirty="0"/>
              <a:t> </a:t>
            </a:r>
            <a:r>
              <a:rPr dirty="0"/>
              <a:t>-</a:t>
            </a:r>
            <a:r>
              <a:rPr spc="-55" dirty="0"/>
              <a:t> </a:t>
            </a:r>
            <a:r>
              <a:rPr spc="-10" dirty="0"/>
              <a:t>continued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8012" y="1223160"/>
            <a:ext cx="8609111" cy="492737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pc="-25" dirty="0"/>
              <a:t>45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2021</a:t>
            </a:r>
            <a:r>
              <a:rPr spc="-60" dirty="0"/>
              <a:t> </a:t>
            </a:r>
            <a:r>
              <a:rPr dirty="0"/>
              <a:t>SaaS</a:t>
            </a:r>
            <a:r>
              <a:rPr spc="-55" dirty="0"/>
              <a:t> </a:t>
            </a:r>
            <a:r>
              <a:rPr dirty="0"/>
              <a:t>Plan</a:t>
            </a:r>
            <a:r>
              <a:rPr spc="-55" dirty="0"/>
              <a:t> </a:t>
            </a:r>
            <a:r>
              <a:rPr dirty="0"/>
              <a:t>Group</a:t>
            </a:r>
            <a:r>
              <a:rPr spc="-50" dirty="0"/>
              <a:t> </a:t>
            </a:r>
            <a:r>
              <a:rPr dirty="0"/>
              <a:t>Features</a:t>
            </a:r>
            <a:r>
              <a:rPr spc="-55" dirty="0"/>
              <a:t> </a:t>
            </a:r>
            <a:r>
              <a:rPr dirty="0"/>
              <a:t>-</a:t>
            </a:r>
            <a:r>
              <a:rPr spc="-55" dirty="0"/>
              <a:t> </a:t>
            </a:r>
            <a:r>
              <a:rPr spc="-10" dirty="0"/>
              <a:t>continued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70873" y="1222603"/>
            <a:ext cx="8563845" cy="490146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pc="-25" dirty="0"/>
              <a:t>46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Appendix:</a:t>
            </a:r>
            <a:r>
              <a:rPr spc="-90" dirty="0"/>
              <a:t> </a:t>
            </a:r>
            <a:r>
              <a:rPr dirty="0"/>
              <a:t>Clover</a:t>
            </a:r>
            <a:r>
              <a:rPr spc="-70" dirty="0"/>
              <a:t> </a:t>
            </a:r>
            <a:r>
              <a:rPr dirty="0"/>
              <a:t>for</a:t>
            </a:r>
            <a:r>
              <a:rPr spc="-100" dirty="0"/>
              <a:t> </a:t>
            </a:r>
            <a:r>
              <a:rPr dirty="0"/>
              <a:t>Healthcare</a:t>
            </a:r>
            <a:r>
              <a:rPr spc="-70" dirty="0"/>
              <a:t> </a:t>
            </a:r>
            <a:r>
              <a:rPr spc="-10" dirty="0"/>
              <a:t>Information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pc="-25" dirty="0"/>
              <a:t>47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pc="-20" dirty="0"/>
              <a:t>Target</a:t>
            </a:r>
            <a:r>
              <a:rPr spc="-70" dirty="0"/>
              <a:t> </a:t>
            </a:r>
            <a:r>
              <a:rPr spc="-10" dirty="0"/>
              <a:t>Merchants</a:t>
            </a:r>
          </a:p>
          <a:p>
            <a:pPr marL="241300" marR="332740" indent="-228600">
              <a:lnSpc>
                <a:spcPts val="1939"/>
              </a:lnSpc>
              <a:spcBef>
                <a:spcPts val="1035"/>
              </a:spcBef>
              <a:buChar char="•"/>
              <a:tabLst>
                <a:tab pos="240665" algn="l"/>
                <a:tab pos="241300" algn="l"/>
              </a:tabLst>
            </a:pP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Merchants</a:t>
            </a:r>
            <a:r>
              <a:rPr sz="1800" b="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that</a:t>
            </a:r>
            <a:r>
              <a:rPr sz="18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fall</a:t>
            </a:r>
            <a:r>
              <a:rPr sz="1800" b="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into</a:t>
            </a:r>
            <a:r>
              <a:rPr sz="18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18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following</a:t>
            </a:r>
            <a:r>
              <a:rPr sz="1800" b="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Arial"/>
                <a:cs typeface="Arial"/>
              </a:rPr>
              <a:t>Merchant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Category</a:t>
            </a:r>
            <a:r>
              <a:rPr sz="1800" b="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Codes</a:t>
            </a:r>
            <a:r>
              <a:rPr sz="1800"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are</a:t>
            </a:r>
            <a:r>
              <a:rPr sz="1800" b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1800" b="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target</a:t>
            </a:r>
            <a:r>
              <a:rPr sz="18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market</a:t>
            </a:r>
            <a:r>
              <a:rPr sz="1800" b="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for</a:t>
            </a:r>
            <a:r>
              <a:rPr sz="1800" b="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spc="-25" dirty="0">
                <a:solidFill>
                  <a:srgbClr val="000000"/>
                </a:solidFill>
                <a:latin typeface="Arial"/>
                <a:cs typeface="Arial"/>
              </a:rPr>
              <a:t>the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Healthcare</a:t>
            </a:r>
            <a:r>
              <a:rPr sz="18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spc="-20" dirty="0">
                <a:solidFill>
                  <a:srgbClr val="000000"/>
                </a:solidFill>
                <a:latin typeface="Arial"/>
                <a:cs typeface="Arial"/>
              </a:rPr>
              <a:t>plan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pc="-10" dirty="0"/>
              <a:t>Basics</a:t>
            </a:r>
          </a:p>
          <a:p>
            <a:pPr marL="241300" marR="114300" indent="-228600">
              <a:lnSpc>
                <a:spcPts val="1939"/>
              </a:lnSpc>
              <a:spcBef>
                <a:spcPts val="1030"/>
              </a:spcBef>
              <a:buChar char="•"/>
              <a:tabLst>
                <a:tab pos="240665" algn="l"/>
                <a:tab pos="241300" algn="l"/>
              </a:tabLst>
            </a:pP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MCC</a:t>
            </a:r>
            <a:r>
              <a:rPr sz="1800" b="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will</a:t>
            </a:r>
            <a:r>
              <a:rPr sz="1800" b="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be</a:t>
            </a:r>
            <a:r>
              <a:rPr sz="18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1800" b="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only</a:t>
            </a:r>
            <a:r>
              <a:rPr sz="1800" b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criteria</a:t>
            </a:r>
            <a:r>
              <a:rPr sz="1800" b="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evaluated</a:t>
            </a:r>
            <a:r>
              <a:rPr sz="1800" b="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spc="-25" dirty="0">
                <a:solidFill>
                  <a:srgbClr val="000000"/>
                </a:solidFill>
                <a:latin typeface="Arial"/>
                <a:cs typeface="Arial"/>
              </a:rPr>
              <a:t>to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determine</a:t>
            </a:r>
            <a:r>
              <a:rPr sz="1800" b="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whether</a:t>
            </a:r>
            <a:r>
              <a:rPr sz="1800" b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1800" b="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merchant</a:t>
            </a:r>
            <a:r>
              <a:rPr sz="1800" b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is</a:t>
            </a:r>
            <a:r>
              <a:rPr sz="1800" b="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participating</a:t>
            </a:r>
            <a:r>
              <a:rPr sz="18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spc="-25" dirty="0">
                <a:solidFill>
                  <a:srgbClr val="000000"/>
                </a:solidFill>
                <a:latin typeface="Arial"/>
                <a:cs typeface="Arial"/>
              </a:rPr>
              <a:t>in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1800" b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spc="-35" dirty="0">
                <a:solidFill>
                  <a:srgbClr val="000000"/>
                </a:solidFill>
                <a:latin typeface="Arial"/>
                <a:cs typeface="Arial"/>
              </a:rPr>
              <a:t>HIPAA</a:t>
            </a:r>
            <a:r>
              <a:rPr sz="1800" b="0" spc="-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Arial"/>
                <a:cs typeface="Arial"/>
              </a:rPr>
              <a:t>program</a:t>
            </a:r>
            <a:endParaRPr sz="1800">
              <a:latin typeface="Arial"/>
              <a:cs typeface="Arial"/>
            </a:endParaRPr>
          </a:p>
          <a:p>
            <a:pPr marL="241300" marR="5080" indent="-228600">
              <a:lnSpc>
                <a:spcPts val="1939"/>
              </a:lnSpc>
              <a:spcBef>
                <a:spcPts val="1010"/>
              </a:spcBef>
              <a:buChar char="•"/>
              <a:tabLst>
                <a:tab pos="240665" algn="l"/>
                <a:tab pos="241300" algn="l"/>
              </a:tabLst>
            </a:pP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Any</a:t>
            </a:r>
            <a:r>
              <a:rPr sz="1800" b="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merchant</a:t>
            </a:r>
            <a:r>
              <a:rPr sz="1800"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boarded</a:t>
            </a:r>
            <a:r>
              <a:rPr sz="1800"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with</a:t>
            </a:r>
            <a:r>
              <a:rPr sz="1800" b="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1800" b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spc="-35" dirty="0">
                <a:solidFill>
                  <a:srgbClr val="000000"/>
                </a:solidFill>
                <a:latin typeface="Arial"/>
                <a:cs typeface="Arial"/>
              </a:rPr>
              <a:t>HIPAA</a:t>
            </a:r>
            <a:r>
              <a:rPr sz="1800" b="0" spc="-10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MCC</a:t>
            </a:r>
            <a:r>
              <a:rPr sz="1800" b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will</a:t>
            </a:r>
            <a:r>
              <a:rPr sz="1800" b="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spc="-25" dirty="0">
                <a:solidFill>
                  <a:srgbClr val="000000"/>
                </a:solidFill>
                <a:latin typeface="Arial"/>
                <a:cs typeface="Arial"/>
              </a:rPr>
              <a:t>be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part</a:t>
            </a:r>
            <a:r>
              <a:rPr sz="1800" b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of</a:t>
            </a:r>
            <a:r>
              <a:rPr sz="1800" b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1800" b="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Arial"/>
                <a:cs typeface="Arial"/>
              </a:rPr>
              <a:t>program-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-NO</a:t>
            </a:r>
            <a:r>
              <a:rPr sz="1800" b="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Arial"/>
                <a:cs typeface="Arial"/>
              </a:rPr>
              <a:t>EXCEPTIONS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pc="-10" dirty="0"/>
              <a:t>Devices</a:t>
            </a:r>
          </a:p>
          <a:p>
            <a:pPr marL="241300" marR="13335" indent="-228600">
              <a:lnSpc>
                <a:spcPts val="1939"/>
              </a:lnSpc>
              <a:spcBef>
                <a:spcPts val="1035"/>
              </a:spcBef>
              <a:buChar char="•"/>
              <a:tabLst>
                <a:tab pos="240665" algn="l"/>
                <a:tab pos="241300" algn="l"/>
              </a:tabLst>
            </a:pP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1800" b="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Healthcare</a:t>
            </a:r>
            <a:r>
              <a:rPr sz="1800" b="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plan</a:t>
            </a:r>
            <a:r>
              <a:rPr sz="18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will</a:t>
            </a:r>
            <a:r>
              <a:rPr sz="1800" b="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be</a:t>
            </a:r>
            <a:r>
              <a:rPr sz="1800" b="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available</a:t>
            </a:r>
            <a:r>
              <a:rPr sz="1800"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on</a:t>
            </a:r>
            <a:r>
              <a:rPr sz="18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1800" b="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Arial"/>
                <a:cs typeface="Arial"/>
              </a:rPr>
              <a:t>Mini,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Flex</a:t>
            </a:r>
            <a:r>
              <a:rPr sz="1800" b="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and</a:t>
            </a:r>
            <a:r>
              <a:rPr sz="1800" b="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Go.</a:t>
            </a:r>
            <a:r>
              <a:rPr sz="1800" b="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Virtual</a:t>
            </a:r>
            <a:r>
              <a:rPr sz="1800" b="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spc="-20" dirty="0">
                <a:solidFill>
                  <a:srgbClr val="000000"/>
                </a:solidFill>
                <a:latin typeface="Arial"/>
                <a:cs typeface="Arial"/>
              </a:rPr>
              <a:t>Terminal</a:t>
            </a:r>
            <a:r>
              <a:rPr sz="18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is</a:t>
            </a:r>
            <a:r>
              <a:rPr sz="1800" b="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also</a:t>
            </a:r>
            <a:r>
              <a:rPr sz="1800" b="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Arial"/>
                <a:cs typeface="Arial"/>
              </a:rPr>
              <a:t>included.</a:t>
            </a:r>
            <a:endParaRPr sz="18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75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800" dirty="0">
                <a:solidFill>
                  <a:srgbClr val="000000"/>
                </a:solidFill>
              </a:rPr>
              <a:t>NO</a:t>
            </a:r>
            <a:r>
              <a:rPr sz="1800" spc="-50" dirty="0">
                <a:solidFill>
                  <a:srgbClr val="000000"/>
                </a:solidFill>
              </a:rPr>
              <a:t> </a:t>
            </a:r>
            <a:r>
              <a:rPr sz="1800" spc="-30" dirty="0">
                <a:solidFill>
                  <a:srgbClr val="000000"/>
                </a:solidFill>
              </a:rPr>
              <a:t>STATION</a:t>
            </a:r>
            <a:r>
              <a:rPr sz="1800" spc="-20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DEVICES</a:t>
            </a:r>
            <a:r>
              <a:rPr sz="1800" spc="-95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ALLOWED</a:t>
            </a:r>
            <a:endParaRPr sz="180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435725" y="1353821"/>
          <a:ext cx="5409565" cy="4848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3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6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-25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MCC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solidFill>
                      <a:srgbClr val="9B9B9B"/>
                    </a:solidFill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-10" dirty="0">
                          <a:solidFill>
                            <a:srgbClr val="FF6600"/>
                          </a:solidFill>
                          <a:latin typeface="Arial"/>
                          <a:cs typeface="Arial"/>
                        </a:rPr>
                        <a:t>Description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solidFill>
                      <a:srgbClr val="9B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91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100" spc="-20" dirty="0">
                          <a:latin typeface="Arial"/>
                          <a:cs typeface="Arial"/>
                        </a:rPr>
                        <a:t>4119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L w="6350">
                      <a:solidFill>
                        <a:srgbClr val="9B9B9B"/>
                      </a:solidFill>
                      <a:prstDash val="solid"/>
                    </a:lnL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100" spc="-10" dirty="0">
                          <a:latin typeface="Arial"/>
                          <a:cs typeface="Arial"/>
                        </a:rPr>
                        <a:t>Ambulance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R w="6350">
                      <a:solidFill>
                        <a:srgbClr val="9B9B9B"/>
                      </a:solidFill>
                      <a:prstDash val="solid"/>
                    </a:lnR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20" dirty="0">
                          <a:latin typeface="Arial"/>
                          <a:cs typeface="Arial"/>
                        </a:rPr>
                        <a:t>5912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6350">
                      <a:solidFill>
                        <a:srgbClr val="9B9B9B"/>
                      </a:solidFill>
                      <a:prstDash val="solid"/>
                    </a:lnL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Pharmacies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Drug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Stores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R w="6350">
                      <a:solidFill>
                        <a:srgbClr val="9B9B9B"/>
                      </a:solidFill>
                      <a:prstDash val="solid"/>
                    </a:lnR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20" dirty="0">
                          <a:latin typeface="Arial"/>
                          <a:cs typeface="Arial"/>
                        </a:rPr>
                        <a:t>5975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6350">
                      <a:solidFill>
                        <a:srgbClr val="9B9B9B"/>
                      </a:solidFill>
                      <a:prstDash val="solid"/>
                    </a:lnL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Hearing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Aids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R w="6350">
                      <a:solidFill>
                        <a:srgbClr val="9B9B9B"/>
                      </a:solidFill>
                      <a:prstDash val="solid"/>
                    </a:lnR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spc="-20" dirty="0">
                          <a:latin typeface="Arial"/>
                          <a:cs typeface="Arial"/>
                        </a:rPr>
                        <a:t>5976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6350">
                      <a:solidFill>
                        <a:srgbClr val="9B9B9B"/>
                      </a:solidFill>
                      <a:prstDash val="solid"/>
                    </a:lnL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Orthopedic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Goods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Artificial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Limbs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R w="6350">
                      <a:solidFill>
                        <a:srgbClr val="9B9B9B"/>
                      </a:solidFill>
                      <a:prstDash val="solid"/>
                    </a:lnR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20" dirty="0">
                          <a:latin typeface="Arial"/>
                          <a:cs typeface="Arial"/>
                        </a:rPr>
                        <a:t>8011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6350">
                      <a:solidFill>
                        <a:srgbClr val="9B9B9B"/>
                      </a:solidFill>
                      <a:prstDash val="solid"/>
                    </a:lnL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Doctors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Physicians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(Not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Elsewhere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Classified)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R w="6350">
                      <a:solidFill>
                        <a:srgbClr val="9B9B9B"/>
                      </a:solidFill>
                      <a:prstDash val="solid"/>
                    </a:lnR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20" dirty="0">
                          <a:latin typeface="Arial"/>
                          <a:cs typeface="Arial"/>
                        </a:rPr>
                        <a:t>8021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6350">
                      <a:solidFill>
                        <a:srgbClr val="9B9B9B"/>
                      </a:solidFill>
                      <a:prstDash val="solid"/>
                    </a:lnL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Dentists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Orthodontists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R w="6350">
                      <a:solidFill>
                        <a:srgbClr val="9B9B9B"/>
                      </a:solidFill>
                      <a:prstDash val="solid"/>
                    </a:lnR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20" dirty="0">
                          <a:latin typeface="Arial"/>
                          <a:cs typeface="Arial"/>
                        </a:rPr>
                        <a:t>8031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6350">
                      <a:solidFill>
                        <a:srgbClr val="9B9B9B"/>
                      </a:solidFill>
                      <a:prstDash val="solid"/>
                    </a:lnL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10" dirty="0">
                          <a:latin typeface="Arial"/>
                          <a:cs typeface="Arial"/>
                        </a:rPr>
                        <a:t>Osteopaths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R w="6350">
                      <a:solidFill>
                        <a:srgbClr val="9B9B9B"/>
                      </a:solidFill>
                      <a:prstDash val="solid"/>
                    </a:lnR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20" dirty="0">
                          <a:latin typeface="Arial"/>
                          <a:cs typeface="Arial"/>
                        </a:rPr>
                        <a:t>8041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6350">
                      <a:solidFill>
                        <a:srgbClr val="9B9B9B"/>
                      </a:solidFill>
                      <a:prstDash val="solid"/>
                    </a:lnL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10" dirty="0">
                          <a:latin typeface="Arial"/>
                          <a:cs typeface="Arial"/>
                        </a:rPr>
                        <a:t>Chiropractors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R w="6350">
                      <a:solidFill>
                        <a:srgbClr val="9B9B9B"/>
                      </a:solidFill>
                      <a:prstDash val="solid"/>
                    </a:lnR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20" dirty="0">
                          <a:latin typeface="Arial"/>
                          <a:cs typeface="Arial"/>
                        </a:rPr>
                        <a:t>8042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6350">
                      <a:solidFill>
                        <a:srgbClr val="9B9B9B"/>
                      </a:solidFill>
                      <a:prstDash val="solid"/>
                    </a:lnL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10" dirty="0">
                          <a:latin typeface="Arial"/>
                          <a:cs typeface="Arial"/>
                        </a:rPr>
                        <a:t>Optometrists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1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Ophthalmologists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R w="6350">
                      <a:solidFill>
                        <a:srgbClr val="9B9B9B"/>
                      </a:solidFill>
                      <a:prstDash val="solid"/>
                    </a:lnR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20" dirty="0">
                          <a:latin typeface="Arial"/>
                          <a:cs typeface="Arial"/>
                        </a:rPr>
                        <a:t>8043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6350">
                      <a:solidFill>
                        <a:srgbClr val="9B9B9B"/>
                      </a:solidFill>
                      <a:prstDash val="solid"/>
                    </a:lnL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Opticians,</a:t>
                      </a:r>
                      <a:r>
                        <a:rPr sz="11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Opticians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Goods</a:t>
                      </a:r>
                      <a:r>
                        <a:rPr sz="11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Eyeglasses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R w="6350">
                      <a:solidFill>
                        <a:srgbClr val="9B9B9B"/>
                      </a:solidFill>
                      <a:prstDash val="solid"/>
                    </a:lnR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20" dirty="0">
                          <a:latin typeface="Arial"/>
                          <a:cs typeface="Arial"/>
                        </a:rPr>
                        <a:t>8049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6350">
                      <a:solidFill>
                        <a:srgbClr val="9B9B9B"/>
                      </a:solidFill>
                      <a:prstDash val="solid"/>
                    </a:lnL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Podiatrists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Chiropodists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R w="6350">
                      <a:solidFill>
                        <a:srgbClr val="9B9B9B"/>
                      </a:solidFill>
                      <a:prstDash val="solid"/>
                    </a:lnR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20" dirty="0">
                          <a:latin typeface="Arial"/>
                          <a:cs typeface="Arial"/>
                        </a:rPr>
                        <a:t>8050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6350">
                      <a:solidFill>
                        <a:srgbClr val="9B9B9B"/>
                      </a:solidFill>
                      <a:prstDash val="solid"/>
                    </a:lnL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Nursing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Personal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Care</a:t>
                      </a:r>
                      <a:r>
                        <a:rPr sz="11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Facilities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R w="6350">
                      <a:solidFill>
                        <a:srgbClr val="9B9B9B"/>
                      </a:solidFill>
                      <a:prstDash val="solid"/>
                    </a:lnR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20" dirty="0">
                          <a:latin typeface="Arial"/>
                          <a:cs typeface="Arial"/>
                        </a:rPr>
                        <a:t>8062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6350">
                      <a:solidFill>
                        <a:srgbClr val="9B9B9B"/>
                      </a:solidFill>
                      <a:prstDash val="solid"/>
                    </a:lnL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10" dirty="0">
                          <a:latin typeface="Arial"/>
                          <a:cs typeface="Arial"/>
                        </a:rPr>
                        <a:t>Hospitals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R w="6350">
                      <a:solidFill>
                        <a:srgbClr val="9B9B9B"/>
                      </a:solidFill>
                      <a:prstDash val="solid"/>
                    </a:lnR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20" dirty="0">
                          <a:latin typeface="Arial"/>
                          <a:cs typeface="Arial"/>
                        </a:rPr>
                        <a:t>8071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6350">
                      <a:solidFill>
                        <a:srgbClr val="9B9B9B"/>
                      </a:solidFill>
                      <a:prstDash val="solid"/>
                    </a:lnL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Medical</a:t>
                      </a:r>
                      <a:r>
                        <a:rPr sz="11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Dental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Laboratories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R w="6350">
                      <a:solidFill>
                        <a:srgbClr val="9B9B9B"/>
                      </a:solidFill>
                      <a:prstDash val="solid"/>
                    </a:lnR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spc="-20" dirty="0">
                          <a:latin typeface="Arial"/>
                          <a:cs typeface="Arial"/>
                        </a:rPr>
                        <a:t>8099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6350">
                      <a:solidFill>
                        <a:srgbClr val="9B9B9B"/>
                      </a:solidFill>
                      <a:prstDash val="solid"/>
                    </a:lnL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47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100" dirty="0">
                          <a:latin typeface="Arial"/>
                          <a:cs typeface="Arial"/>
                        </a:rPr>
                        <a:t>Medical</a:t>
                      </a:r>
                      <a:r>
                        <a:rPr sz="11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Services</a:t>
                      </a:r>
                      <a:r>
                        <a:rPr sz="11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1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Health</a:t>
                      </a:r>
                      <a:r>
                        <a:rPr sz="11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Practitioners</a:t>
                      </a:r>
                      <a:r>
                        <a:rPr sz="11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(Not</a:t>
                      </a:r>
                      <a:r>
                        <a:rPr sz="11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dirty="0">
                          <a:latin typeface="Arial"/>
                          <a:cs typeface="Arial"/>
                        </a:rPr>
                        <a:t>Elsewhere</a:t>
                      </a:r>
                      <a:r>
                        <a:rPr sz="11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10" dirty="0">
                          <a:latin typeface="Arial"/>
                          <a:cs typeface="Arial"/>
                        </a:rPr>
                        <a:t>Classified)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R w="6350">
                      <a:solidFill>
                        <a:srgbClr val="9B9B9B"/>
                      </a:solidFill>
                      <a:prstDash val="solid"/>
                    </a:lnR>
                    <a:lnT w="6350">
                      <a:solidFill>
                        <a:srgbClr val="9B9B9B"/>
                      </a:solidFill>
                      <a:prstDash val="solid"/>
                    </a:lnT>
                    <a:lnB w="6350">
                      <a:solidFill>
                        <a:srgbClr val="9B9B9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3" y="0"/>
            <a:ext cx="12190730" cy="6315710"/>
            <a:chOff x="1523" y="0"/>
            <a:chExt cx="12190730" cy="63157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3" y="0"/>
              <a:ext cx="12190474" cy="631561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89660" y="2455164"/>
              <a:ext cx="0" cy="1441450"/>
            </a:xfrm>
            <a:custGeom>
              <a:avLst/>
              <a:gdLst/>
              <a:ahLst/>
              <a:cxnLst/>
              <a:rect l="l" t="t" r="r" b="b"/>
              <a:pathLst>
                <a:path h="1441450">
                  <a:moveTo>
                    <a:pt x="0" y="0"/>
                  </a:moveTo>
                  <a:lnTo>
                    <a:pt x="0" y="1441234"/>
                  </a:lnTo>
                </a:path>
              </a:pathLst>
            </a:custGeom>
            <a:ln w="12700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14813" y="2764552"/>
            <a:ext cx="3837304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FFFFFF"/>
                </a:solidFill>
              </a:rPr>
              <a:t>Thank</a:t>
            </a:r>
            <a:r>
              <a:rPr sz="6000" spc="-130" dirty="0">
                <a:solidFill>
                  <a:srgbClr val="FFFFFF"/>
                </a:solidFill>
              </a:rPr>
              <a:t> </a:t>
            </a:r>
            <a:r>
              <a:rPr sz="6000" spc="-550" dirty="0">
                <a:solidFill>
                  <a:srgbClr val="FFFFFF"/>
                </a:solidFill>
              </a:rPr>
              <a:t>Y</a:t>
            </a:r>
            <a:r>
              <a:rPr sz="6000" spc="5" dirty="0">
                <a:solidFill>
                  <a:srgbClr val="FFFFFF"/>
                </a:solidFill>
              </a:rPr>
              <a:t>ou</a:t>
            </a:r>
            <a:r>
              <a:rPr sz="6000" spc="10" dirty="0">
                <a:solidFill>
                  <a:srgbClr val="FFFFFF"/>
                </a:solidFill>
              </a:rPr>
              <a:t>!</a:t>
            </a:r>
            <a:endParaRPr sz="6000"/>
          </a:p>
        </p:txBody>
      </p:sp>
      <p:sp>
        <p:nvSpPr>
          <p:cNvPr id="6" name="object 6"/>
          <p:cNvSpPr/>
          <p:nvPr/>
        </p:nvSpPr>
        <p:spPr>
          <a:xfrm>
            <a:off x="11070336" y="0"/>
            <a:ext cx="777240" cy="6125210"/>
          </a:xfrm>
          <a:custGeom>
            <a:avLst/>
            <a:gdLst/>
            <a:ahLst/>
            <a:cxnLst/>
            <a:rect l="l" t="t" r="r" b="b"/>
            <a:pathLst>
              <a:path w="777240" h="6125210">
                <a:moveTo>
                  <a:pt x="777240" y="5862828"/>
                </a:moveTo>
                <a:lnTo>
                  <a:pt x="0" y="5862828"/>
                </a:lnTo>
                <a:lnTo>
                  <a:pt x="0" y="6124956"/>
                </a:lnTo>
                <a:lnTo>
                  <a:pt x="777240" y="6124956"/>
                </a:lnTo>
                <a:lnTo>
                  <a:pt x="777240" y="5862828"/>
                </a:lnTo>
                <a:close/>
              </a:path>
              <a:path w="777240" h="6125210">
                <a:moveTo>
                  <a:pt x="777240" y="5495544"/>
                </a:moveTo>
                <a:lnTo>
                  <a:pt x="0" y="5495544"/>
                </a:lnTo>
                <a:lnTo>
                  <a:pt x="0" y="5757672"/>
                </a:lnTo>
                <a:lnTo>
                  <a:pt x="777240" y="5757672"/>
                </a:lnTo>
                <a:lnTo>
                  <a:pt x="777240" y="5495544"/>
                </a:lnTo>
                <a:close/>
              </a:path>
              <a:path w="777240" h="6125210">
                <a:moveTo>
                  <a:pt x="777240" y="5128260"/>
                </a:moveTo>
                <a:lnTo>
                  <a:pt x="0" y="5128260"/>
                </a:lnTo>
                <a:lnTo>
                  <a:pt x="0" y="5390400"/>
                </a:lnTo>
                <a:lnTo>
                  <a:pt x="777240" y="5390400"/>
                </a:lnTo>
                <a:lnTo>
                  <a:pt x="777240" y="5128260"/>
                </a:lnTo>
                <a:close/>
              </a:path>
              <a:path w="777240" h="6125210">
                <a:moveTo>
                  <a:pt x="777240" y="4762500"/>
                </a:moveTo>
                <a:lnTo>
                  <a:pt x="0" y="4762500"/>
                </a:lnTo>
                <a:lnTo>
                  <a:pt x="0" y="5024628"/>
                </a:lnTo>
                <a:lnTo>
                  <a:pt x="777240" y="5024628"/>
                </a:lnTo>
                <a:lnTo>
                  <a:pt x="777240" y="4762500"/>
                </a:lnTo>
                <a:close/>
              </a:path>
              <a:path w="777240" h="6125210">
                <a:moveTo>
                  <a:pt x="777240" y="4395216"/>
                </a:moveTo>
                <a:lnTo>
                  <a:pt x="0" y="4395216"/>
                </a:lnTo>
                <a:lnTo>
                  <a:pt x="0" y="4657356"/>
                </a:lnTo>
                <a:lnTo>
                  <a:pt x="777240" y="4657356"/>
                </a:lnTo>
                <a:lnTo>
                  <a:pt x="777240" y="4395216"/>
                </a:lnTo>
                <a:close/>
              </a:path>
              <a:path w="777240" h="6125210">
                <a:moveTo>
                  <a:pt x="777240" y="4027932"/>
                </a:moveTo>
                <a:lnTo>
                  <a:pt x="0" y="4027932"/>
                </a:lnTo>
                <a:lnTo>
                  <a:pt x="0" y="4290060"/>
                </a:lnTo>
                <a:lnTo>
                  <a:pt x="777240" y="4290060"/>
                </a:lnTo>
                <a:lnTo>
                  <a:pt x="777240" y="4027932"/>
                </a:lnTo>
                <a:close/>
              </a:path>
              <a:path w="777240" h="6125210">
                <a:moveTo>
                  <a:pt x="777240" y="3660648"/>
                </a:moveTo>
                <a:lnTo>
                  <a:pt x="0" y="3660648"/>
                </a:lnTo>
                <a:lnTo>
                  <a:pt x="0" y="3922776"/>
                </a:lnTo>
                <a:lnTo>
                  <a:pt x="777240" y="3922776"/>
                </a:lnTo>
                <a:lnTo>
                  <a:pt x="777240" y="3660648"/>
                </a:lnTo>
                <a:close/>
              </a:path>
              <a:path w="777240" h="6125210">
                <a:moveTo>
                  <a:pt x="777240" y="3294888"/>
                </a:moveTo>
                <a:lnTo>
                  <a:pt x="0" y="3294888"/>
                </a:lnTo>
                <a:lnTo>
                  <a:pt x="0" y="3557016"/>
                </a:lnTo>
                <a:lnTo>
                  <a:pt x="777240" y="3557016"/>
                </a:lnTo>
                <a:lnTo>
                  <a:pt x="777240" y="3294888"/>
                </a:lnTo>
                <a:close/>
              </a:path>
              <a:path w="777240" h="6125210">
                <a:moveTo>
                  <a:pt x="777240" y="2927604"/>
                </a:moveTo>
                <a:lnTo>
                  <a:pt x="0" y="2927604"/>
                </a:lnTo>
                <a:lnTo>
                  <a:pt x="0" y="3189732"/>
                </a:lnTo>
                <a:lnTo>
                  <a:pt x="777240" y="3189732"/>
                </a:lnTo>
                <a:lnTo>
                  <a:pt x="777240" y="2927604"/>
                </a:lnTo>
                <a:close/>
              </a:path>
              <a:path w="777240" h="6125210">
                <a:moveTo>
                  <a:pt x="777240" y="2560320"/>
                </a:moveTo>
                <a:lnTo>
                  <a:pt x="0" y="2560320"/>
                </a:lnTo>
                <a:lnTo>
                  <a:pt x="0" y="2822448"/>
                </a:lnTo>
                <a:lnTo>
                  <a:pt x="777240" y="2822448"/>
                </a:lnTo>
                <a:lnTo>
                  <a:pt x="777240" y="2560320"/>
                </a:lnTo>
                <a:close/>
              </a:path>
              <a:path w="777240" h="6125210">
                <a:moveTo>
                  <a:pt x="777240" y="2193036"/>
                </a:moveTo>
                <a:lnTo>
                  <a:pt x="0" y="2193036"/>
                </a:lnTo>
                <a:lnTo>
                  <a:pt x="0" y="2455164"/>
                </a:lnTo>
                <a:lnTo>
                  <a:pt x="777240" y="2455164"/>
                </a:lnTo>
                <a:lnTo>
                  <a:pt x="777240" y="2193036"/>
                </a:lnTo>
                <a:close/>
              </a:path>
              <a:path w="777240" h="6125210">
                <a:moveTo>
                  <a:pt x="777240" y="1827276"/>
                </a:moveTo>
                <a:lnTo>
                  <a:pt x="0" y="1827276"/>
                </a:lnTo>
                <a:lnTo>
                  <a:pt x="0" y="2089404"/>
                </a:lnTo>
                <a:lnTo>
                  <a:pt x="777240" y="2089404"/>
                </a:lnTo>
                <a:lnTo>
                  <a:pt x="777240" y="1827276"/>
                </a:lnTo>
                <a:close/>
              </a:path>
              <a:path w="777240" h="6125210">
                <a:moveTo>
                  <a:pt x="777240" y="1459992"/>
                </a:moveTo>
                <a:lnTo>
                  <a:pt x="0" y="1459992"/>
                </a:lnTo>
                <a:lnTo>
                  <a:pt x="0" y="1722120"/>
                </a:lnTo>
                <a:lnTo>
                  <a:pt x="777240" y="1722120"/>
                </a:lnTo>
                <a:lnTo>
                  <a:pt x="777240" y="1459992"/>
                </a:lnTo>
                <a:close/>
              </a:path>
              <a:path w="777240" h="6125210">
                <a:moveTo>
                  <a:pt x="777240" y="1092708"/>
                </a:moveTo>
                <a:lnTo>
                  <a:pt x="0" y="1092708"/>
                </a:lnTo>
                <a:lnTo>
                  <a:pt x="0" y="1354836"/>
                </a:lnTo>
                <a:lnTo>
                  <a:pt x="777240" y="1354836"/>
                </a:lnTo>
                <a:lnTo>
                  <a:pt x="777240" y="1092708"/>
                </a:lnTo>
                <a:close/>
              </a:path>
              <a:path w="777240" h="6125210">
                <a:moveTo>
                  <a:pt x="777240" y="725424"/>
                </a:moveTo>
                <a:lnTo>
                  <a:pt x="0" y="725424"/>
                </a:lnTo>
                <a:lnTo>
                  <a:pt x="0" y="987552"/>
                </a:lnTo>
                <a:lnTo>
                  <a:pt x="777240" y="987552"/>
                </a:lnTo>
                <a:lnTo>
                  <a:pt x="777240" y="725424"/>
                </a:lnTo>
                <a:close/>
              </a:path>
              <a:path w="777240" h="6125210">
                <a:moveTo>
                  <a:pt x="777240" y="359664"/>
                </a:moveTo>
                <a:lnTo>
                  <a:pt x="0" y="359664"/>
                </a:lnTo>
                <a:lnTo>
                  <a:pt x="0" y="621792"/>
                </a:lnTo>
                <a:lnTo>
                  <a:pt x="777240" y="621792"/>
                </a:lnTo>
                <a:lnTo>
                  <a:pt x="777240" y="359664"/>
                </a:lnTo>
                <a:close/>
              </a:path>
              <a:path w="777240" h="6125210">
                <a:moveTo>
                  <a:pt x="777240" y="0"/>
                </a:moveTo>
                <a:lnTo>
                  <a:pt x="0" y="0"/>
                </a:lnTo>
                <a:lnTo>
                  <a:pt x="0" y="254508"/>
                </a:lnTo>
                <a:lnTo>
                  <a:pt x="777240" y="254508"/>
                </a:lnTo>
                <a:lnTo>
                  <a:pt x="777240" y="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4294967295"/>
          </p:nvPr>
        </p:nvSpPr>
        <p:spPr>
          <a:xfrm>
            <a:off x="8915949" y="6541837"/>
            <a:ext cx="2085975" cy="2127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40"/>
              </a:spcBef>
            </a:pPr>
            <a:r>
              <a:rPr dirty="0"/>
              <a:t>Recognized</a:t>
            </a:r>
            <a:r>
              <a:rPr spc="10" dirty="0"/>
              <a:t> </a:t>
            </a:r>
            <a:r>
              <a:rPr dirty="0"/>
              <a:t>by</a:t>
            </a:r>
            <a:r>
              <a:rPr spc="-15" dirty="0"/>
              <a:t> </a:t>
            </a:r>
            <a:r>
              <a:rPr i="1" dirty="0">
                <a:latin typeface="Arial"/>
                <a:cs typeface="Arial"/>
              </a:rPr>
              <a:t>Fortune</a:t>
            </a:r>
            <a:r>
              <a:rPr sz="450" baseline="37037" dirty="0"/>
              <a:t>®</a:t>
            </a:r>
            <a:r>
              <a:rPr sz="450" spc="75" baseline="37037" dirty="0"/>
              <a:t> </a:t>
            </a:r>
            <a:r>
              <a:rPr sz="600" spc="-10" dirty="0"/>
              <a:t>Magazine</a:t>
            </a:r>
            <a:endParaRPr sz="6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85"/>
              </a:spcBef>
            </a:pPr>
            <a:r>
              <a:rPr b="1" dirty="0">
                <a:latin typeface="Arial"/>
                <a:cs typeface="Arial"/>
              </a:rPr>
              <a:t>World’s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Most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Admired Companies</a:t>
            </a:r>
            <a:r>
              <a:rPr sz="375" b="1" baseline="44444" dirty="0">
                <a:latin typeface="Arial"/>
                <a:cs typeface="Arial"/>
              </a:rPr>
              <a:t>TM</a:t>
            </a:r>
            <a:r>
              <a:rPr sz="375" b="1" spc="254" baseline="44444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9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of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the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last</a:t>
            </a:r>
            <a:r>
              <a:rPr sz="600" b="1" spc="-2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10</a:t>
            </a:r>
            <a:r>
              <a:rPr sz="600" b="1" spc="-20" dirty="0">
                <a:latin typeface="Arial"/>
                <a:cs typeface="Arial"/>
              </a:rPr>
              <a:t> years</a:t>
            </a:r>
            <a:endParaRPr sz="6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4294967295"/>
          </p:nvPr>
        </p:nvSpPr>
        <p:spPr>
          <a:xfrm>
            <a:off x="399289" y="6630747"/>
            <a:ext cx="2471420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pc="-25" dirty="0"/>
              <a:t>48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4294967295"/>
          </p:nvPr>
        </p:nvSpPr>
        <p:spPr>
          <a:xfrm>
            <a:off x="677571" y="6645773"/>
            <a:ext cx="1255395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dirty="0"/>
              <a:t>©</a:t>
            </a:r>
            <a:r>
              <a:rPr spc="-15" dirty="0"/>
              <a:t> </a:t>
            </a:r>
            <a:r>
              <a:rPr dirty="0"/>
              <a:t>2024</a:t>
            </a:r>
            <a:r>
              <a:rPr spc="5" dirty="0"/>
              <a:t> </a:t>
            </a:r>
            <a:r>
              <a:rPr dirty="0"/>
              <a:t>Fiserv,</a:t>
            </a:r>
            <a:r>
              <a:rPr spc="-20" dirty="0"/>
              <a:t> </a:t>
            </a:r>
            <a:r>
              <a:rPr dirty="0"/>
              <a:t>Inc.</a:t>
            </a:r>
            <a:r>
              <a:rPr spc="-20" dirty="0"/>
              <a:t> </a:t>
            </a:r>
            <a:r>
              <a:rPr dirty="0"/>
              <a:t>or</a:t>
            </a:r>
            <a:r>
              <a:rPr spc="15" dirty="0"/>
              <a:t> </a:t>
            </a:r>
            <a:r>
              <a:rPr dirty="0"/>
              <a:t>its</a:t>
            </a:r>
            <a:r>
              <a:rPr spc="-20" dirty="0"/>
              <a:t> </a:t>
            </a:r>
            <a:r>
              <a:rPr dirty="0"/>
              <a:t>affiliates.</a:t>
            </a:r>
            <a:r>
              <a:rPr spc="305" dirty="0"/>
              <a:t> </a:t>
            </a:r>
            <a:r>
              <a:rPr spc="-50" dirty="0"/>
              <a:t>|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991023" y="6652132"/>
            <a:ext cx="880110" cy="11112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600" dirty="0">
                <a:solidFill>
                  <a:srgbClr val="666666"/>
                </a:solidFill>
                <a:latin typeface="Arial"/>
                <a:cs typeface="Arial"/>
              </a:rPr>
              <a:t>FISERV</a:t>
            </a:r>
            <a:r>
              <a:rPr sz="600" spc="-15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666666"/>
                </a:solidFill>
                <a:latin typeface="Arial"/>
                <a:cs typeface="Arial"/>
              </a:rPr>
              <a:t>CONFIDENTIAL</a:t>
            </a:r>
            <a:endParaRPr sz="600">
              <a:latin typeface="Arial"/>
              <a:cs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4088E5-D157-6517-C641-1D1DD3D5E77A}"/>
              </a:ext>
            </a:extLst>
          </p:cNvPr>
          <p:cNvSpPr/>
          <p:nvPr/>
        </p:nvSpPr>
        <p:spPr>
          <a:xfrm>
            <a:off x="1848823" y="4004245"/>
            <a:ext cx="4247177" cy="12111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A728F7-F621-3788-F4CB-63C6102F7187}"/>
              </a:ext>
            </a:extLst>
          </p:cNvPr>
          <p:cNvSpPr txBox="1"/>
          <p:nvPr/>
        </p:nvSpPr>
        <p:spPr>
          <a:xfrm>
            <a:off x="1991023" y="4132776"/>
            <a:ext cx="449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Enter Name</a:t>
            </a:r>
            <a:br>
              <a:rPr lang="en-US" sz="1400" dirty="0"/>
            </a:br>
            <a:r>
              <a:rPr lang="en-US" sz="1400" dirty="0"/>
              <a:t>Phone</a:t>
            </a:r>
            <a:br>
              <a:rPr lang="en-US" sz="1400" dirty="0"/>
            </a:br>
            <a:r>
              <a:rPr lang="en-US" sz="1400" dirty="0"/>
              <a:t>Email</a:t>
            </a:r>
            <a:br>
              <a:rPr lang="en-US" sz="1400" dirty="0"/>
            </a:br>
            <a:r>
              <a:rPr lang="en-US" sz="1400" dirty="0"/>
              <a:t>Company Name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D91964-F9AA-9F78-1434-C80081BE1E55}"/>
              </a:ext>
            </a:extLst>
          </p:cNvPr>
          <p:cNvSpPr txBox="1"/>
          <p:nvPr/>
        </p:nvSpPr>
        <p:spPr>
          <a:xfrm>
            <a:off x="4239725" y="4300852"/>
            <a:ext cx="1162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Your Logo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75" dirty="0"/>
              <a:t> </a:t>
            </a:r>
            <a:r>
              <a:rPr dirty="0"/>
              <a:t>Station</a:t>
            </a:r>
            <a:r>
              <a:rPr spc="-90" dirty="0"/>
              <a:t> </a:t>
            </a:r>
            <a:r>
              <a:rPr spc="-20" dirty="0"/>
              <a:t>Solo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28547" y="1529589"/>
            <a:ext cx="5075555" cy="433324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355600" marR="28575" indent="-342900">
              <a:lnSpc>
                <a:spcPts val="1510"/>
              </a:lnSpc>
              <a:spcBef>
                <a:spcPts val="295"/>
              </a:spcBef>
              <a:buChar char="•"/>
              <a:tabLst>
                <a:tab pos="354965" algn="l"/>
                <a:tab pos="355600" algn="l"/>
              </a:tabLst>
            </a:pPr>
            <a:r>
              <a:rPr sz="1400" dirty="0">
                <a:latin typeface="Arial"/>
                <a:cs typeface="Arial"/>
              </a:rPr>
              <a:t>Clover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Station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Solo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6600"/>
                </a:solidFill>
                <a:latin typeface="Arial"/>
                <a:cs typeface="Arial"/>
              </a:rPr>
              <a:t>powerful</a:t>
            </a:r>
            <a:r>
              <a:rPr sz="1400" dirty="0">
                <a:solidFill>
                  <a:srgbClr val="FF6600"/>
                </a:solidFill>
                <a:latin typeface="Arial"/>
                <a:cs typeface="Arial"/>
              </a:rPr>
              <a:t>,</a:t>
            </a:r>
            <a:r>
              <a:rPr sz="1400" spc="-5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6600"/>
                </a:solidFill>
                <a:latin typeface="Arial"/>
                <a:cs typeface="Arial"/>
              </a:rPr>
              <a:t>all-</a:t>
            </a:r>
            <a:r>
              <a:rPr sz="1400" b="1" spc="-10" dirty="0">
                <a:solidFill>
                  <a:srgbClr val="FF6600"/>
                </a:solidFill>
                <a:latin typeface="Arial"/>
                <a:cs typeface="Arial"/>
              </a:rPr>
              <a:t>in-</a:t>
            </a:r>
            <a:r>
              <a:rPr sz="1400" b="1" dirty="0">
                <a:solidFill>
                  <a:srgbClr val="FF6600"/>
                </a:solidFill>
                <a:latin typeface="Arial"/>
                <a:cs typeface="Arial"/>
              </a:rPr>
              <a:t>one</a:t>
            </a:r>
            <a:r>
              <a:rPr sz="1400" b="1" spc="-6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Clover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Station </a:t>
            </a:r>
            <a:r>
              <a:rPr sz="1400" dirty="0">
                <a:latin typeface="Arial"/>
                <a:cs typeface="Arial"/>
              </a:rPr>
              <a:t>device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that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has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one-</a:t>
            </a:r>
            <a:r>
              <a:rPr sz="1400" dirty="0">
                <a:latin typeface="Arial"/>
                <a:cs typeface="Arial"/>
              </a:rPr>
              <a:t>merchant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facing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screen</a:t>
            </a:r>
            <a:endParaRPr sz="1400">
              <a:latin typeface="Arial"/>
              <a:cs typeface="Arial"/>
            </a:endParaRPr>
          </a:p>
          <a:p>
            <a:pPr marL="354965" marR="5080" indent="-342900">
              <a:lnSpc>
                <a:spcPts val="1510"/>
              </a:lnSpc>
              <a:spcBef>
                <a:spcPts val="1205"/>
              </a:spcBef>
              <a:buChar char="•"/>
              <a:tabLst>
                <a:tab pos="354965" algn="l"/>
                <a:tab pos="355600" algn="l"/>
              </a:tabLst>
            </a:pPr>
            <a:r>
              <a:rPr sz="1400" dirty="0">
                <a:latin typeface="Arial"/>
                <a:cs typeface="Arial"/>
              </a:rPr>
              <a:t>Clover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Station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Solo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best-suited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6600"/>
                </a:solidFill>
                <a:latin typeface="Arial"/>
                <a:cs typeface="Arial"/>
              </a:rPr>
              <a:t>full-</a:t>
            </a:r>
            <a:r>
              <a:rPr sz="1400" b="1" spc="-10" dirty="0">
                <a:solidFill>
                  <a:srgbClr val="FF6600"/>
                </a:solidFill>
                <a:latin typeface="Arial"/>
                <a:cs typeface="Arial"/>
              </a:rPr>
              <a:t>service </a:t>
            </a:r>
            <a:r>
              <a:rPr sz="1400" b="1" dirty="0">
                <a:solidFill>
                  <a:srgbClr val="FF6600"/>
                </a:solidFill>
                <a:latin typeface="Arial"/>
                <a:cs typeface="Arial"/>
              </a:rPr>
              <a:t>restaurants</a:t>
            </a:r>
            <a:r>
              <a:rPr sz="1400" b="1" spc="-6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other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types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of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merchants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who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don’t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need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customer-</a:t>
            </a:r>
            <a:r>
              <a:rPr sz="1400" dirty="0">
                <a:latin typeface="Arial"/>
                <a:cs typeface="Arial"/>
              </a:rPr>
              <a:t>facing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screen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process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payments</a:t>
            </a:r>
            <a:endParaRPr sz="1400">
              <a:latin typeface="Arial"/>
              <a:cs typeface="Arial"/>
            </a:endParaRPr>
          </a:p>
          <a:p>
            <a:pPr marL="355600" marR="188595" indent="-342900">
              <a:lnSpc>
                <a:spcPts val="1510"/>
              </a:lnSpc>
              <a:spcBef>
                <a:spcPts val="1205"/>
              </a:spcBef>
              <a:buChar char="•"/>
              <a:tabLst>
                <a:tab pos="354965" algn="l"/>
                <a:tab pos="355600" algn="l"/>
              </a:tabLst>
            </a:pPr>
            <a:r>
              <a:rPr sz="1400" dirty="0">
                <a:latin typeface="Arial"/>
                <a:cs typeface="Arial"/>
              </a:rPr>
              <a:t>Clover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Station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Solo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one-</a:t>
            </a:r>
            <a:r>
              <a:rPr sz="1400" dirty="0">
                <a:latin typeface="Arial"/>
                <a:cs typeface="Arial"/>
              </a:rPr>
              <a:t>screen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alternative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two- </a:t>
            </a:r>
            <a:r>
              <a:rPr sz="1400" dirty="0">
                <a:latin typeface="Arial"/>
                <a:cs typeface="Arial"/>
              </a:rPr>
              <a:t>screen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Station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Duo</a:t>
            </a:r>
            <a:endParaRPr sz="1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10"/>
              </a:spcBef>
              <a:buChar char="•"/>
              <a:tabLst>
                <a:tab pos="354965" algn="l"/>
                <a:tab pos="355600" algn="l"/>
              </a:tabLst>
            </a:pPr>
            <a:r>
              <a:rPr sz="1400" dirty="0">
                <a:latin typeface="Arial"/>
                <a:cs typeface="Arial"/>
              </a:rPr>
              <a:t>Features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Include:</a:t>
            </a:r>
            <a:endParaRPr sz="1400">
              <a:latin typeface="Arial"/>
              <a:cs typeface="Arial"/>
            </a:endParaRPr>
          </a:p>
          <a:p>
            <a:pPr marL="675640" marR="283845" lvl="1" indent="-342900">
              <a:lnSpc>
                <a:spcPts val="1300"/>
              </a:lnSpc>
              <a:spcBef>
                <a:spcPts val="1225"/>
              </a:spcBef>
              <a:buSzPct val="116666"/>
              <a:buChar char="•"/>
              <a:tabLst>
                <a:tab pos="675005" algn="l"/>
                <a:tab pos="675640" algn="l"/>
              </a:tabLst>
            </a:pPr>
            <a:r>
              <a:rPr sz="1200" dirty="0">
                <a:latin typeface="Arial"/>
                <a:cs typeface="Arial"/>
              </a:rPr>
              <a:t>Connection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methods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include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WiFi,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Ethernet,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LTE,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and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mobile hotspot</a:t>
            </a:r>
            <a:endParaRPr sz="1200">
              <a:latin typeface="Arial"/>
              <a:cs typeface="Arial"/>
            </a:endParaRPr>
          </a:p>
          <a:p>
            <a:pPr marL="675640" lvl="1" indent="-342900">
              <a:lnSpc>
                <a:spcPct val="100000"/>
              </a:lnSpc>
              <a:spcBef>
                <a:spcPts val="1030"/>
              </a:spcBef>
              <a:buSzPct val="116666"/>
              <a:buFont typeface="Arial"/>
              <a:buChar char="•"/>
              <a:tabLst>
                <a:tab pos="675005" algn="l"/>
                <a:tab pos="675640" algn="l"/>
              </a:tabLst>
            </a:pPr>
            <a:r>
              <a:rPr sz="1200" b="1" dirty="0">
                <a:solidFill>
                  <a:srgbClr val="FF6600"/>
                </a:solidFill>
                <a:latin typeface="Arial"/>
                <a:cs typeface="Arial"/>
              </a:rPr>
              <a:t>EMV</a:t>
            </a:r>
            <a:r>
              <a:rPr sz="1200" b="1" spc="-1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6600"/>
                </a:solidFill>
                <a:latin typeface="Arial"/>
                <a:cs typeface="Arial"/>
              </a:rPr>
              <a:t>and</a:t>
            </a:r>
            <a:r>
              <a:rPr sz="1200" b="1" spc="-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6600"/>
                </a:solidFill>
                <a:latin typeface="Arial"/>
                <a:cs typeface="Arial"/>
              </a:rPr>
              <a:t>MSR</a:t>
            </a:r>
            <a:r>
              <a:rPr sz="1200" b="1" spc="-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6600"/>
                </a:solidFill>
                <a:latin typeface="Arial"/>
                <a:cs typeface="Arial"/>
              </a:rPr>
              <a:t>only</a:t>
            </a:r>
            <a:r>
              <a:rPr sz="1200" b="1" spc="-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6600"/>
                </a:solidFill>
                <a:latin typeface="Arial"/>
                <a:cs typeface="Arial"/>
              </a:rPr>
              <a:t>– No</a:t>
            </a:r>
            <a:r>
              <a:rPr sz="1200" b="1" spc="-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6600"/>
                </a:solidFill>
                <a:latin typeface="Arial"/>
                <a:cs typeface="Arial"/>
              </a:rPr>
              <a:t>NFC,</a:t>
            </a:r>
            <a:r>
              <a:rPr sz="1200" b="1" spc="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6600"/>
                </a:solidFill>
                <a:latin typeface="Arial"/>
                <a:cs typeface="Arial"/>
              </a:rPr>
              <a:t>PIN</a:t>
            </a:r>
            <a:r>
              <a:rPr sz="1200" b="1" spc="-2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6600"/>
                </a:solidFill>
                <a:latin typeface="Arial"/>
                <a:cs typeface="Arial"/>
              </a:rPr>
              <a:t>debit,</a:t>
            </a:r>
            <a:r>
              <a:rPr sz="1200" b="1" spc="1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6600"/>
                </a:solidFill>
                <a:latin typeface="Arial"/>
                <a:cs typeface="Arial"/>
              </a:rPr>
              <a:t>or</a:t>
            </a:r>
            <a:r>
              <a:rPr sz="1200" b="1" spc="-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6600"/>
                </a:solidFill>
                <a:latin typeface="Arial"/>
                <a:cs typeface="Arial"/>
              </a:rPr>
              <a:t>EBT</a:t>
            </a:r>
            <a:endParaRPr sz="1200">
              <a:latin typeface="Arial"/>
              <a:cs typeface="Arial"/>
            </a:endParaRPr>
          </a:p>
          <a:p>
            <a:pPr marL="675640" lvl="1" indent="-342900">
              <a:lnSpc>
                <a:spcPct val="100000"/>
              </a:lnSpc>
              <a:spcBef>
                <a:spcPts val="1060"/>
              </a:spcBef>
              <a:buSzPct val="116666"/>
              <a:buChar char="•"/>
              <a:tabLst>
                <a:tab pos="675005" algn="l"/>
                <a:tab pos="675640" algn="l"/>
              </a:tabLst>
            </a:pPr>
            <a:r>
              <a:rPr sz="1200" dirty="0">
                <a:latin typeface="Arial"/>
                <a:cs typeface="Arial"/>
              </a:rPr>
              <a:t>Integrated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battery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backup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up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to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1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hour</a:t>
            </a:r>
            <a:endParaRPr sz="1200">
              <a:latin typeface="Arial"/>
              <a:cs typeface="Arial"/>
            </a:endParaRPr>
          </a:p>
          <a:p>
            <a:pPr marL="675640" lvl="1" indent="-342900">
              <a:lnSpc>
                <a:spcPct val="100000"/>
              </a:lnSpc>
              <a:spcBef>
                <a:spcPts val="1055"/>
              </a:spcBef>
              <a:buSzPct val="116666"/>
              <a:buChar char="•"/>
              <a:tabLst>
                <a:tab pos="675005" algn="l"/>
                <a:tab pos="675640" algn="l"/>
              </a:tabLst>
            </a:pPr>
            <a:r>
              <a:rPr sz="1200" dirty="0">
                <a:latin typeface="Arial"/>
                <a:cs typeface="Arial"/>
              </a:rPr>
              <a:t>Includes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receipt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printer</a:t>
            </a:r>
            <a:endParaRPr sz="1200">
              <a:latin typeface="Arial"/>
              <a:cs typeface="Arial"/>
            </a:endParaRPr>
          </a:p>
          <a:p>
            <a:pPr marL="355600" marR="23495" indent="-343535">
              <a:lnSpc>
                <a:spcPts val="1510"/>
              </a:lnSpc>
              <a:spcBef>
                <a:spcPts val="1215"/>
              </a:spcBef>
              <a:buChar char="•"/>
              <a:tabLst>
                <a:tab pos="354965" algn="l"/>
                <a:tab pos="355600" algn="l"/>
              </a:tabLst>
            </a:pPr>
            <a:r>
              <a:rPr sz="1400" dirty="0">
                <a:latin typeface="Arial"/>
                <a:cs typeface="Arial"/>
              </a:rPr>
              <a:t>Clover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Station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Solo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6600"/>
                </a:solidFill>
                <a:latin typeface="Arial"/>
                <a:cs typeface="Arial"/>
              </a:rPr>
              <a:t>does</a:t>
            </a:r>
            <a:r>
              <a:rPr sz="1400" b="1" spc="-4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6600"/>
                </a:solidFill>
                <a:latin typeface="Arial"/>
                <a:cs typeface="Arial"/>
              </a:rPr>
              <a:t>NOT</a:t>
            </a:r>
            <a:r>
              <a:rPr sz="1400" b="1" spc="-3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6600"/>
                </a:solidFill>
                <a:latin typeface="Arial"/>
                <a:cs typeface="Arial"/>
              </a:rPr>
              <a:t>support</a:t>
            </a:r>
            <a:r>
              <a:rPr sz="1400" b="1" spc="-4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6600"/>
                </a:solidFill>
                <a:latin typeface="Arial"/>
                <a:cs typeface="Arial"/>
              </a:rPr>
              <a:t>tethering</a:t>
            </a:r>
            <a:r>
              <a:rPr sz="1400" b="1" spc="-6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of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Mini, </a:t>
            </a:r>
            <a:r>
              <a:rPr sz="1400" dirty="0">
                <a:latin typeface="Arial"/>
                <a:cs typeface="Arial"/>
              </a:rPr>
              <a:t>Flex,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NFC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printer</a:t>
            </a:r>
            <a:endParaRPr sz="1400">
              <a:latin typeface="Arial"/>
              <a:cs typeface="Arial"/>
            </a:endParaRPr>
          </a:p>
          <a:p>
            <a:pPr marL="675640" lvl="1" indent="-342900">
              <a:lnSpc>
                <a:spcPct val="100000"/>
              </a:lnSpc>
              <a:spcBef>
                <a:spcPts val="1045"/>
              </a:spcBef>
              <a:buSzPct val="116666"/>
              <a:buChar char="•"/>
              <a:tabLst>
                <a:tab pos="675005" algn="l"/>
                <a:tab pos="675640" algn="l"/>
              </a:tabLst>
            </a:pPr>
            <a:r>
              <a:rPr sz="1200" dirty="0">
                <a:latin typeface="Arial"/>
                <a:cs typeface="Arial"/>
              </a:rPr>
              <a:t>Optional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proprietary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charging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cable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for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Flex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40680" y="1895855"/>
            <a:ext cx="6751319" cy="38663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62227" y="1935317"/>
            <a:ext cx="4393351" cy="417748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50" dirty="0"/>
              <a:t> </a:t>
            </a:r>
            <a:r>
              <a:rPr dirty="0"/>
              <a:t>Flex</a:t>
            </a:r>
            <a:r>
              <a:rPr spc="-55" dirty="0"/>
              <a:t> </a:t>
            </a:r>
            <a:r>
              <a:rPr dirty="0"/>
              <a:t>3rd</a:t>
            </a:r>
            <a:r>
              <a:rPr spc="-55" dirty="0"/>
              <a:t> </a:t>
            </a:r>
            <a:r>
              <a:rPr spc="-25" dirty="0"/>
              <a:t>Gen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88340" y="1423820"/>
            <a:ext cx="5173345" cy="467106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65"/>
              </a:spcBef>
              <a:buChar char="•"/>
              <a:tabLst>
                <a:tab pos="240665" algn="l"/>
                <a:tab pos="241300" algn="l"/>
              </a:tabLst>
            </a:pPr>
            <a:r>
              <a:rPr sz="1900" dirty="0">
                <a:latin typeface="Arial"/>
                <a:cs typeface="Arial"/>
              </a:rPr>
              <a:t>6”</a:t>
            </a:r>
            <a:r>
              <a:rPr sz="1900" spc="-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screen</a:t>
            </a:r>
            <a:r>
              <a:rPr sz="1900" spc="-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vs</a:t>
            </a:r>
            <a:r>
              <a:rPr sz="1900" spc="-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5”</a:t>
            </a:r>
            <a:r>
              <a:rPr sz="1900" spc="-1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via</a:t>
            </a:r>
            <a:r>
              <a:rPr sz="1900" spc="-2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Flex</a:t>
            </a:r>
            <a:r>
              <a:rPr sz="1900" spc="-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Gen</a:t>
            </a:r>
            <a:r>
              <a:rPr sz="1900" spc="-25" dirty="0">
                <a:latin typeface="Arial"/>
                <a:cs typeface="Arial"/>
              </a:rPr>
              <a:t> </a:t>
            </a:r>
            <a:r>
              <a:rPr sz="1900" spc="-50" dirty="0">
                <a:latin typeface="Arial"/>
                <a:cs typeface="Arial"/>
              </a:rPr>
              <a:t>2</a:t>
            </a:r>
            <a:endParaRPr sz="19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770"/>
              </a:spcBef>
              <a:buChar char="•"/>
              <a:tabLst>
                <a:tab pos="240665" algn="l"/>
                <a:tab pos="241300" algn="l"/>
              </a:tabLst>
            </a:pPr>
            <a:r>
              <a:rPr sz="1900" dirty="0">
                <a:latin typeface="Arial"/>
                <a:cs typeface="Arial"/>
              </a:rPr>
              <a:t>Android</a:t>
            </a:r>
            <a:r>
              <a:rPr sz="1900" spc="-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10.X</a:t>
            </a:r>
            <a:r>
              <a:rPr sz="1900" spc="-7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operating</a:t>
            </a:r>
            <a:r>
              <a:rPr sz="1900" spc="-2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system</a:t>
            </a:r>
            <a:endParaRPr sz="19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780"/>
              </a:spcBef>
              <a:buChar char="•"/>
              <a:tabLst>
                <a:tab pos="240665" algn="l"/>
                <a:tab pos="241300" algn="l"/>
              </a:tabLst>
            </a:pPr>
            <a:r>
              <a:rPr sz="1900" dirty="0">
                <a:latin typeface="Arial"/>
                <a:cs typeface="Arial"/>
              </a:rPr>
              <a:t>Supports</a:t>
            </a:r>
            <a:r>
              <a:rPr sz="1900" spc="-50" dirty="0">
                <a:latin typeface="Arial"/>
                <a:cs typeface="Arial"/>
              </a:rPr>
              <a:t> </a:t>
            </a:r>
            <a:r>
              <a:rPr sz="1900" spc="-20" dirty="0">
                <a:latin typeface="Arial"/>
                <a:cs typeface="Arial"/>
              </a:rPr>
              <a:t>LTE</a:t>
            </a:r>
            <a:r>
              <a:rPr sz="1900" spc="-5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(4G),</a:t>
            </a:r>
            <a:r>
              <a:rPr sz="1900" spc="-6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WiFi,</a:t>
            </a:r>
            <a:r>
              <a:rPr sz="1900" spc="-6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and</a:t>
            </a:r>
            <a:r>
              <a:rPr sz="1900" spc="-4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mobile</a:t>
            </a:r>
            <a:r>
              <a:rPr sz="1900" spc="-4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hotspot</a:t>
            </a:r>
            <a:endParaRPr sz="1900">
              <a:latin typeface="Arial"/>
              <a:cs typeface="Arial"/>
            </a:endParaRPr>
          </a:p>
          <a:p>
            <a:pPr marL="241300" marR="956310" indent="-228600">
              <a:lnSpc>
                <a:spcPts val="2050"/>
              </a:lnSpc>
              <a:spcBef>
                <a:spcPts val="1030"/>
              </a:spcBef>
              <a:buChar char="•"/>
              <a:tabLst>
                <a:tab pos="240665" algn="l"/>
                <a:tab pos="241300" algn="l"/>
              </a:tabLst>
            </a:pPr>
            <a:r>
              <a:rPr sz="1900" dirty="0">
                <a:latin typeface="Arial"/>
                <a:cs typeface="Arial"/>
              </a:rPr>
              <a:t>Extended</a:t>
            </a:r>
            <a:r>
              <a:rPr sz="1900" spc="-2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battery</a:t>
            </a:r>
            <a:r>
              <a:rPr sz="1900" spc="-5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life</a:t>
            </a:r>
            <a:r>
              <a:rPr sz="1900" spc="-5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and</a:t>
            </a:r>
            <a:r>
              <a:rPr sz="1900" spc="-5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improved</a:t>
            </a:r>
            <a:r>
              <a:rPr sz="1900" spc="-30" dirty="0">
                <a:latin typeface="Arial"/>
                <a:cs typeface="Arial"/>
              </a:rPr>
              <a:t> </a:t>
            </a:r>
            <a:r>
              <a:rPr sz="1900" spc="-50" dirty="0">
                <a:latin typeface="Arial"/>
                <a:cs typeface="Arial"/>
              </a:rPr>
              <a:t>&amp; </a:t>
            </a:r>
            <a:r>
              <a:rPr sz="1900" dirty="0">
                <a:latin typeface="Arial"/>
                <a:cs typeface="Arial"/>
              </a:rPr>
              <a:t>redesigned</a:t>
            </a:r>
            <a:r>
              <a:rPr sz="1900" spc="-5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charging</a:t>
            </a:r>
            <a:r>
              <a:rPr sz="1900" spc="-55" dirty="0">
                <a:latin typeface="Arial"/>
                <a:cs typeface="Arial"/>
              </a:rPr>
              <a:t> </a:t>
            </a:r>
            <a:r>
              <a:rPr sz="1900" spc="-20" dirty="0">
                <a:latin typeface="Arial"/>
                <a:cs typeface="Arial"/>
              </a:rPr>
              <a:t>dock</a:t>
            </a:r>
            <a:endParaRPr sz="1900">
              <a:latin typeface="Arial"/>
              <a:cs typeface="Arial"/>
            </a:endParaRPr>
          </a:p>
          <a:p>
            <a:pPr marL="561340" lvl="1" indent="-228600">
              <a:lnSpc>
                <a:spcPct val="100000"/>
              </a:lnSpc>
              <a:spcBef>
                <a:spcPts val="265"/>
              </a:spcBef>
              <a:buChar char="•"/>
              <a:tabLst>
                <a:tab pos="560705" algn="l"/>
                <a:tab pos="561340" algn="l"/>
              </a:tabLst>
            </a:pPr>
            <a:r>
              <a:rPr sz="1700" dirty="0">
                <a:latin typeface="Arial"/>
                <a:cs typeface="Arial"/>
              </a:rPr>
              <a:t>Static</a:t>
            </a:r>
            <a:r>
              <a:rPr sz="1700" spc="-2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charging</a:t>
            </a:r>
            <a:endParaRPr sz="1700">
              <a:latin typeface="Arial"/>
              <a:cs typeface="Arial"/>
            </a:endParaRPr>
          </a:p>
          <a:p>
            <a:pPr marL="561340" lvl="1" indent="-228600">
              <a:lnSpc>
                <a:spcPct val="100000"/>
              </a:lnSpc>
              <a:spcBef>
                <a:spcPts val="300"/>
              </a:spcBef>
              <a:buChar char="•"/>
              <a:tabLst>
                <a:tab pos="560705" algn="l"/>
                <a:tab pos="561340" algn="l"/>
              </a:tabLst>
            </a:pPr>
            <a:r>
              <a:rPr sz="1700" dirty="0">
                <a:latin typeface="Arial"/>
                <a:cs typeface="Arial"/>
              </a:rPr>
              <a:t>USB-C</a:t>
            </a:r>
            <a:r>
              <a:rPr sz="1700" spc="-25" dirty="0">
                <a:latin typeface="Arial"/>
                <a:cs typeface="Arial"/>
              </a:rPr>
              <a:t> </a:t>
            </a:r>
            <a:r>
              <a:rPr sz="1700" spc="-10" dirty="0">
                <a:latin typeface="Arial"/>
                <a:cs typeface="Arial"/>
              </a:rPr>
              <a:t>charging</a:t>
            </a:r>
            <a:endParaRPr sz="1700">
              <a:latin typeface="Arial"/>
              <a:cs typeface="Arial"/>
            </a:endParaRPr>
          </a:p>
          <a:p>
            <a:pPr marL="561340" lvl="1" indent="-228600">
              <a:lnSpc>
                <a:spcPct val="100000"/>
              </a:lnSpc>
              <a:spcBef>
                <a:spcPts val="300"/>
              </a:spcBef>
              <a:buChar char="•"/>
              <a:tabLst>
                <a:tab pos="560705" algn="l"/>
                <a:tab pos="561340" algn="l"/>
              </a:tabLst>
            </a:pPr>
            <a:r>
              <a:rPr sz="1700" dirty="0">
                <a:latin typeface="Arial"/>
                <a:cs typeface="Arial"/>
              </a:rPr>
              <a:t>Supports</a:t>
            </a:r>
            <a:r>
              <a:rPr sz="1700" spc="-2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at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least</a:t>
            </a:r>
            <a:r>
              <a:rPr sz="1700" spc="-2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8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hours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of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use</a:t>
            </a:r>
            <a:r>
              <a:rPr sz="1700" spc="-10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for</a:t>
            </a:r>
            <a:r>
              <a:rPr sz="1700" spc="-15" dirty="0">
                <a:latin typeface="Arial"/>
                <a:cs typeface="Arial"/>
              </a:rPr>
              <a:t> </a:t>
            </a:r>
            <a:r>
              <a:rPr sz="1700" dirty="0">
                <a:latin typeface="Arial"/>
                <a:cs typeface="Arial"/>
              </a:rPr>
              <a:t>typical</a:t>
            </a:r>
            <a:r>
              <a:rPr sz="1700" spc="10" dirty="0">
                <a:latin typeface="Arial"/>
                <a:cs typeface="Arial"/>
              </a:rPr>
              <a:t> </a:t>
            </a:r>
            <a:r>
              <a:rPr sz="1700" spc="-25" dirty="0">
                <a:latin typeface="Arial"/>
                <a:cs typeface="Arial"/>
              </a:rPr>
              <a:t>SMB</a:t>
            </a:r>
            <a:endParaRPr sz="1700">
              <a:latin typeface="Arial"/>
              <a:cs typeface="Arial"/>
            </a:endParaRPr>
          </a:p>
          <a:p>
            <a:pPr marL="241300" marR="649605" indent="-228600">
              <a:lnSpc>
                <a:spcPts val="2050"/>
              </a:lnSpc>
              <a:spcBef>
                <a:spcPts val="1019"/>
              </a:spcBef>
              <a:buChar char="•"/>
              <a:tabLst>
                <a:tab pos="240665" algn="l"/>
                <a:tab pos="241300" algn="l"/>
              </a:tabLst>
            </a:pPr>
            <a:r>
              <a:rPr sz="1900" dirty="0">
                <a:latin typeface="Arial"/>
                <a:cs typeface="Arial"/>
              </a:rPr>
              <a:t>1D/2D</a:t>
            </a:r>
            <a:r>
              <a:rPr sz="1900" spc="-4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barcode</a:t>
            </a:r>
            <a:r>
              <a:rPr sz="1900" spc="-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scanning</a:t>
            </a:r>
            <a:r>
              <a:rPr sz="1900" spc="-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with</a:t>
            </a:r>
            <a:r>
              <a:rPr sz="1900" spc="-4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dedicated </a:t>
            </a:r>
            <a:r>
              <a:rPr sz="1900" dirty="0">
                <a:latin typeface="Arial"/>
                <a:cs typeface="Arial"/>
              </a:rPr>
              <a:t>external</a:t>
            </a:r>
            <a:r>
              <a:rPr sz="1900" spc="-2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button</a:t>
            </a:r>
            <a:r>
              <a:rPr sz="1900" spc="-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for</a:t>
            </a:r>
            <a:r>
              <a:rPr sz="1900" spc="-50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barcode</a:t>
            </a:r>
            <a:endParaRPr sz="1900">
              <a:latin typeface="Arial"/>
              <a:cs typeface="Arial"/>
            </a:endParaRPr>
          </a:p>
          <a:p>
            <a:pPr marL="241300" marR="5080" indent="-228600">
              <a:lnSpc>
                <a:spcPts val="2050"/>
              </a:lnSpc>
              <a:spcBef>
                <a:spcPts val="1015"/>
              </a:spcBef>
              <a:buChar char="•"/>
              <a:tabLst>
                <a:tab pos="240665" algn="l"/>
                <a:tab pos="241300" algn="l"/>
              </a:tabLst>
            </a:pPr>
            <a:r>
              <a:rPr sz="1900" dirty="0">
                <a:latin typeface="Arial"/>
                <a:cs typeface="Arial"/>
              </a:rPr>
              <a:t>fully</a:t>
            </a:r>
            <a:r>
              <a:rPr sz="1900" spc="-5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integrated</a:t>
            </a:r>
            <a:r>
              <a:rPr sz="1900" spc="-2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with</a:t>
            </a:r>
            <a:r>
              <a:rPr sz="1900" spc="-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Clover</a:t>
            </a:r>
            <a:r>
              <a:rPr sz="1900" spc="-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devices</a:t>
            </a:r>
            <a:r>
              <a:rPr sz="1900" spc="-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but</a:t>
            </a:r>
            <a:r>
              <a:rPr sz="1900" spc="-5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cannot </a:t>
            </a:r>
            <a:r>
              <a:rPr sz="1900" dirty="0">
                <a:latin typeface="Arial"/>
                <a:cs typeface="Arial"/>
              </a:rPr>
              <a:t>be</a:t>
            </a:r>
            <a:r>
              <a:rPr sz="1900" spc="-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tethered</a:t>
            </a:r>
            <a:r>
              <a:rPr sz="1900" spc="-1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to</a:t>
            </a:r>
            <a:r>
              <a:rPr sz="1900" spc="-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any</a:t>
            </a:r>
            <a:r>
              <a:rPr sz="1900" spc="-2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device</a:t>
            </a:r>
            <a:r>
              <a:rPr sz="1900" spc="-1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over</a:t>
            </a:r>
            <a:r>
              <a:rPr sz="1900" spc="-2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a</a:t>
            </a:r>
            <a:r>
              <a:rPr sz="1900" spc="-25" dirty="0">
                <a:latin typeface="Arial"/>
                <a:cs typeface="Arial"/>
              </a:rPr>
              <a:t> </a:t>
            </a:r>
            <a:r>
              <a:rPr sz="1900" spc="-20" dirty="0">
                <a:latin typeface="Arial"/>
                <a:cs typeface="Arial"/>
              </a:rPr>
              <a:t>wire</a:t>
            </a:r>
            <a:endParaRPr sz="1900">
              <a:latin typeface="Arial"/>
              <a:cs typeface="Arial"/>
            </a:endParaRPr>
          </a:p>
          <a:p>
            <a:pPr marL="241300" marR="248920" indent="-228600">
              <a:lnSpc>
                <a:spcPts val="2050"/>
              </a:lnSpc>
              <a:spcBef>
                <a:spcPts val="1000"/>
              </a:spcBef>
              <a:buChar char="•"/>
              <a:tabLst>
                <a:tab pos="240665" algn="l"/>
                <a:tab pos="241300" algn="l"/>
              </a:tabLst>
            </a:pPr>
            <a:r>
              <a:rPr sz="1900" dirty="0">
                <a:latin typeface="Arial"/>
                <a:cs typeface="Arial"/>
              </a:rPr>
              <a:t>Available</a:t>
            </a:r>
            <a:r>
              <a:rPr sz="1900" spc="-6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optional</a:t>
            </a:r>
            <a:r>
              <a:rPr sz="1900" spc="-6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accessories</a:t>
            </a:r>
            <a:r>
              <a:rPr sz="1900" spc="-6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include</a:t>
            </a:r>
            <a:r>
              <a:rPr sz="1900" spc="-65" dirty="0">
                <a:latin typeface="Arial"/>
                <a:cs typeface="Arial"/>
              </a:rPr>
              <a:t> </a:t>
            </a:r>
            <a:r>
              <a:rPr sz="1900" spc="-20" dirty="0">
                <a:latin typeface="Arial"/>
                <a:cs typeface="Arial"/>
              </a:rPr>
              <a:t>Flex </a:t>
            </a:r>
            <a:r>
              <a:rPr sz="1900" dirty="0">
                <a:latin typeface="Arial"/>
                <a:cs typeface="Arial"/>
              </a:rPr>
              <a:t>Travel</a:t>
            </a:r>
            <a:r>
              <a:rPr sz="1900" spc="-8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Kit</a:t>
            </a:r>
            <a:r>
              <a:rPr sz="1900" spc="-5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and</a:t>
            </a:r>
            <a:r>
              <a:rPr sz="1900" spc="-130" dirty="0">
                <a:latin typeface="Arial"/>
                <a:cs typeface="Arial"/>
              </a:rPr>
              <a:t> </a:t>
            </a:r>
            <a:r>
              <a:rPr sz="1900" spc="-20" dirty="0">
                <a:latin typeface="Arial"/>
                <a:cs typeface="Arial"/>
              </a:rPr>
              <a:t>ADA</a:t>
            </a:r>
            <a:r>
              <a:rPr sz="1900" spc="-11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Compliant</a:t>
            </a:r>
            <a:r>
              <a:rPr sz="1900" spc="-1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PIN</a:t>
            </a:r>
            <a:r>
              <a:rPr sz="1900" spc="-55" dirty="0">
                <a:latin typeface="Arial"/>
                <a:cs typeface="Arial"/>
              </a:rPr>
              <a:t> </a:t>
            </a:r>
            <a:r>
              <a:rPr sz="1900" spc="-10" dirty="0">
                <a:latin typeface="Arial"/>
                <a:cs typeface="Arial"/>
              </a:rPr>
              <a:t>Entry</a:t>
            </a:r>
            <a:r>
              <a:rPr sz="1900" spc="-120" dirty="0">
                <a:latin typeface="Arial"/>
                <a:cs typeface="Arial"/>
              </a:rPr>
              <a:t> </a:t>
            </a:r>
            <a:r>
              <a:rPr sz="1900" spc="-25" dirty="0">
                <a:latin typeface="Arial"/>
                <a:cs typeface="Arial"/>
              </a:rPr>
              <a:t>Aid</a:t>
            </a:r>
            <a:endParaRPr sz="1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30" dirty="0"/>
              <a:t> </a:t>
            </a:r>
            <a:r>
              <a:rPr dirty="0"/>
              <a:t>Mini</a:t>
            </a:r>
            <a:r>
              <a:rPr spc="-40" dirty="0"/>
              <a:t> </a:t>
            </a:r>
            <a:r>
              <a:rPr dirty="0"/>
              <a:t>3</a:t>
            </a:r>
            <a:r>
              <a:rPr sz="2775" baseline="25525" dirty="0"/>
              <a:t>rd</a:t>
            </a:r>
            <a:r>
              <a:rPr sz="2775" spc="330" baseline="25525" dirty="0"/>
              <a:t> </a:t>
            </a:r>
            <a:r>
              <a:rPr sz="2800" spc="-25" dirty="0"/>
              <a:t>Gen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62940" y="1508251"/>
            <a:ext cx="4528185" cy="429514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38100" marR="217804">
              <a:lnSpc>
                <a:spcPct val="80000"/>
              </a:lnSpc>
              <a:spcBef>
                <a:spcPts val="440"/>
              </a:spcBef>
            </a:pPr>
            <a:r>
              <a:rPr sz="1400" dirty="0">
                <a:latin typeface="Arial"/>
                <a:cs typeface="Arial"/>
              </a:rPr>
              <a:t>Powerful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sleek.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Clover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Mini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takes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swipe,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chip,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and </a:t>
            </a:r>
            <a:r>
              <a:rPr sz="1400" dirty="0">
                <a:latin typeface="Arial"/>
                <a:cs typeface="Arial"/>
              </a:rPr>
              <a:t>contactless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payments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right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of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box</a:t>
            </a:r>
            <a:endParaRPr sz="1400">
              <a:latin typeface="Arial"/>
              <a:cs typeface="Arial"/>
            </a:endParaRPr>
          </a:p>
          <a:p>
            <a:pPr marL="266700" indent="-228600">
              <a:lnSpc>
                <a:spcPct val="100000"/>
              </a:lnSpc>
              <a:spcBef>
                <a:spcPts val="670"/>
              </a:spcBef>
              <a:buChar char="•"/>
              <a:tabLst>
                <a:tab pos="266065" algn="l"/>
                <a:tab pos="266700" algn="l"/>
              </a:tabLst>
            </a:pPr>
            <a:r>
              <a:rPr sz="1400" dirty="0">
                <a:latin typeface="Arial"/>
                <a:cs typeface="Arial"/>
              </a:rPr>
              <a:t>Fixed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portable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countertop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use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case</a:t>
            </a:r>
            <a:endParaRPr sz="1400">
              <a:latin typeface="Arial"/>
              <a:cs typeface="Arial"/>
            </a:endParaRPr>
          </a:p>
          <a:p>
            <a:pPr marL="266700" indent="-228600">
              <a:lnSpc>
                <a:spcPct val="100000"/>
              </a:lnSpc>
              <a:spcBef>
                <a:spcPts val="660"/>
              </a:spcBef>
              <a:buChar char="•"/>
              <a:tabLst>
                <a:tab pos="266065" algn="l"/>
                <a:tab pos="266700" algn="l"/>
              </a:tabLst>
            </a:pPr>
            <a:r>
              <a:rPr sz="1400" dirty="0">
                <a:latin typeface="Arial"/>
                <a:cs typeface="Arial"/>
              </a:rPr>
              <a:t>8”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capacitive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multitouch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touch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screen</a:t>
            </a:r>
            <a:endParaRPr sz="1400">
              <a:latin typeface="Arial"/>
              <a:cs typeface="Arial"/>
            </a:endParaRPr>
          </a:p>
          <a:p>
            <a:pPr marL="266700" marR="30480" indent="-228600">
              <a:lnSpc>
                <a:spcPct val="80000"/>
              </a:lnSpc>
              <a:spcBef>
                <a:spcPts val="994"/>
              </a:spcBef>
              <a:buChar char="•"/>
              <a:tabLst>
                <a:tab pos="266065" algn="l"/>
                <a:tab pos="266700" algn="l"/>
              </a:tabLst>
            </a:pPr>
            <a:r>
              <a:rPr sz="1400" dirty="0">
                <a:latin typeface="Arial"/>
                <a:cs typeface="Arial"/>
              </a:rPr>
              <a:t>Fully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integrated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with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EMV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chip,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NFC,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MSR,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PIN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debit,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EBT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capability</a:t>
            </a:r>
            <a:endParaRPr sz="1400">
              <a:latin typeface="Arial"/>
              <a:cs typeface="Arial"/>
            </a:endParaRPr>
          </a:p>
          <a:p>
            <a:pPr marL="586740" lvl="1" indent="-228600">
              <a:lnSpc>
                <a:spcPct val="100000"/>
              </a:lnSpc>
              <a:spcBef>
                <a:spcPts val="200"/>
              </a:spcBef>
              <a:buChar char="•"/>
              <a:tabLst>
                <a:tab pos="586105" algn="l"/>
                <a:tab pos="586740" algn="l"/>
              </a:tabLst>
            </a:pPr>
            <a:r>
              <a:rPr sz="1300" dirty="0">
                <a:latin typeface="Arial"/>
                <a:cs typeface="Arial"/>
              </a:rPr>
              <a:t>PIN</a:t>
            </a:r>
            <a:r>
              <a:rPr sz="1300" spc="-5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bypass</a:t>
            </a:r>
            <a:r>
              <a:rPr sz="1300" spc="-2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available</a:t>
            </a:r>
            <a:endParaRPr sz="1300">
              <a:latin typeface="Arial"/>
              <a:cs typeface="Arial"/>
            </a:endParaRPr>
          </a:p>
          <a:p>
            <a:pPr marL="227965" marR="2674620" indent="-227965" algn="r">
              <a:lnSpc>
                <a:spcPct val="100000"/>
              </a:lnSpc>
              <a:spcBef>
                <a:spcPts val="655"/>
              </a:spcBef>
              <a:buChar char="•"/>
              <a:tabLst>
                <a:tab pos="227965" algn="l"/>
                <a:tab pos="228600" algn="l"/>
              </a:tabLst>
            </a:pPr>
            <a:r>
              <a:rPr sz="1400" dirty="0">
                <a:latin typeface="Arial"/>
                <a:cs typeface="Arial"/>
              </a:rPr>
              <a:t>Front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facing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camera</a:t>
            </a:r>
            <a:endParaRPr sz="1400">
              <a:latin typeface="Arial"/>
              <a:cs typeface="Arial"/>
            </a:endParaRPr>
          </a:p>
          <a:p>
            <a:pPr marL="227965" marR="2687320" lvl="1" indent="-227965" algn="r">
              <a:lnSpc>
                <a:spcPct val="100000"/>
              </a:lnSpc>
              <a:spcBef>
                <a:spcPts val="195"/>
              </a:spcBef>
              <a:buChar char="•"/>
              <a:tabLst>
                <a:tab pos="227965" algn="l"/>
                <a:tab pos="228600" algn="l"/>
              </a:tabLst>
            </a:pPr>
            <a:r>
              <a:rPr sz="1300" dirty="0">
                <a:latin typeface="Arial"/>
                <a:cs typeface="Arial"/>
              </a:rPr>
              <a:t>Barcode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scanner</a:t>
            </a:r>
            <a:endParaRPr sz="1300">
              <a:latin typeface="Arial"/>
              <a:cs typeface="Arial"/>
            </a:endParaRPr>
          </a:p>
          <a:p>
            <a:pPr marL="227965" marR="2676525" lvl="1" indent="-227965" algn="r">
              <a:lnSpc>
                <a:spcPct val="100000"/>
              </a:lnSpc>
              <a:spcBef>
                <a:spcPts val="190"/>
              </a:spcBef>
              <a:buChar char="•"/>
              <a:tabLst>
                <a:tab pos="227965" algn="l"/>
                <a:tab pos="228600" algn="l"/>
              </a:tabLst>
            </a:pPr>
            <a:r>
              <a:rPr sz="1300" spc="-20" dirty="0">
                <a:latin typeface="Arial"/>
                <a:cs typeface="Arial"/>
              </a:rPr>
              <a:t>Telecheck </a:t>
            </a:r>
            <a:r>
              <a:rPr sz="1300" spc="-10" dirty="0">
                <a:latin typeface="Arial"/>
                <a:cs typeface="Arial"/>
              </a:rPr>
              <a:t>reader</a:t>
            </a:r>
            <a:endParaRPr sz="1300">
              <a:latin typeface="Arial"/>
              <a:cs typeface="Arial"/>
            </a:endParaRPr>
          </a:p>
          <a:p>
            <a:pPr marL="266700" indent="-228600">
              <a:lnSpc>
                <a:spcPct val="100000"/>
              </a:lnSpc>
              <a:spcBef>
                <a:spcPts val="660"/>
              </a:spcBef>
              <a:buChar char="•"/>
              <a:tabLst>
                <a:tab pos="266065" algn="l"/>
                <a:tab pos="266700" algn="l"/>
              </a:tabLst>
            </a:pPr>
            <a:r>
              <a:rPr sz="1400" dirty="0">
                <a:latin typeface="Arial"/>
                <a:cs typeface="Arial"/>
              </a:rPr>
              <a:t>Connects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via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LTE,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Ethernet,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WiFi,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or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mobile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hotspot</a:t>
            </a:r>
            <a:endParaRPr sz="1400">
              <a:latin typeface="Arial"/>
              <a:cs typeface="Arial"/>
            </a:endParaRPr>
          </a:p>
          <a:p>
            <a:pPr marL="266700" indent="-228600">
              <a:lnSpc>
                <a:spcPct val="100000"/>
              </a:lnSpc>
              <a:spcBef>
                <a:spcPts val="660"/>
              </a:spcBef>
              <a:buChar char="•"/>
              <a:tabLst>
                <a:tab pos="266065" algn="l"/>
                <a:tab pos="266700" algn="l"/>
              </a:tabLst>
            </a:pPr>
            <a:r>
              <a:rPr sz="1400" dirty="0">
                <a:latin typeface="Arial"/>
                <a:cs typeface="Arial"/>
              </a:rPr>
              <a:t>Embedded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thermal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receipt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printer</a:t>
            </a:r>
            <a:endParaRPr sz="1400">
              <a:latin typeface="Arial"/>
              <a:cs typeface="Arial"/>
            </a:endParaRPr>
          </a:p>
          <a:p>
            <a:pPr marL="586740" lvl="1" indent="-228600">
              <a:lnSpc>
                <a:spcPct val="100000"/>
              </a:lnSpc>
              <a:spcBef>
                <a:spcPts val="195"/>
              </a:spcBef>
              <a:buChar char="•"/>
              <a:tabLst>
                <a:tab pos="586105" algn="l"/>
                <a:tab pos="586740" algn="l"/>
              </a:tabLst>
            </a:pPr>
            <a:r>
              <a:rPr sz="1300" dirty="0">
                <a:latin typeface="Arial"/>
                <a:cs typeface="Arial"/>
              </a:rPr>
              <a:t>Supports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digital</a:t>
            </a:r>
            <a:r>
              <a:rPr sz="1300" spc="-4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receipts</a:t>
            </a:r>
            <a:r>
              <a:rPr sz="1300" spc="-2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and</a:t>
            </a:r>
            <a:r>
              <a:rPr sz="1300" spc="-5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signatures</a:t>
            </a:r>
            <a:endParaRPr sz="1300">
              <a:latin typeface="Arial"/>
              <a:cs typeface="Arial"/>
            </a:endParaRPr>
          </a:p>
          <a:p>
            <a:pPr marL="266700" indent="-228600">
              <a:lnSpc>
                <a:spcPct val="100000"/>
              </a:lnSpc>
              <a:spcBef>
                <a:spcPts val="655"/>
              </a:spcBef>
              <a:buChar char="•"/>
              <a:tabLst>
                <a:tab pos="266065" algn="l"/>
                <a:tab pos="266700" algn="l"/>
              </a:tabLst>
            </a:pPr>
            <a:r>
              <a:rPr sz="1400" dirty="0">
                <a:latin typeface="Arial"/>
                <a:cs typeface="Arial"/>
              </a:rPr>
              <a:t>2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USB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power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hub</a:t>
            </a:r>
            <a:endParaRPr sz="1400">
              <a:latin typeface="Arial"/>
              <a:cs typeface="Arial"/>
            </a:endParaRPr>
          </a:p>
          <a:p>
            <a:pPr marL="586740" lvl="1" indent="-228600">
              <a:lnSpc>
                <a:spcPct val="100000"/>
              </a:lnSpc>
              <a:spcBef>
                <a:spcPts val="195"/>
              </a:spcBef>
              <a:buChar char="•"/>
              <a:tabLst>
                <a:tab pos="586105" algn="l"/>
                <a:tab pos="586740" algn="l"/>
              </a:tabLst>
            </a:pPr>
            <a:r>
              <a:rPr sz="1300" dirty="0">
                <a:latin typeface="Arial"/>
                <a:cs typeface="Arial"/>
              </a:rPr>
              <a:t>Supported</a:t>
            </a:r>
            <a:r>
              <a:rPr sz="1300" spc="-6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peripherals</a:t>
            </a:r>
            <a:endParaRPr sz="1300">
              <a:latin typeface="Arial"/>
              <a:cs typeface="Arial"/>
            </a:endParaRPr>
          </a:p>
          <a:p>
            <a:pPr marL="586740" lvl="1" indent="-228600">
              <a:lnSpc>
                <a:spcPct val="100000"/>
              </a:lnSpc>
              <a:spcBef>
                <a:spcPts val="195"/>
              </a:spcBef>
              <a:buChar char="•"/>
              <a:tabLst>
                <a:tab pos="586105" algn="l"/>
                <a:tab pos="586740" algn="l"/>
              </a:tabLst>
            </a:pPr>
            <a:r>
              <a:rPr sz="1300" dirty="0">
                <a:latin typeface="Arial"/>
                <a:cs typeface="Arial"/>
              </a:rPr>
              <a:t>Can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be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tethered</a:t>
            </a:r>
            <a:r>
              <a:rPr sz="1300" spc="-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to</a:t>
            </a:r>
            <a:r>
              <a:rPr sz="1300" spc="-30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another Mini</a:t>
            </a:r>
            <a:r>
              <a:rPr sz="1300" spc="-1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3</a:t>
            </a:r>
            <a:r>
              <a:rPr sz="1275" baseline="26143" dirty="0">
                <a:latin typeface="Arial"/>
                <a:cs typeface="Arial"/>
              </a:rPr>
              <a:t>rd</a:t>
            </a:r>
            <a:r>
              <a:rPr sz="1275" spc="165" baseline="26143" dirty="0">
                <a:latin typeface="Arial"/>
                <a:cs typeface="Arial"/>
              </a:rPr>
              <a:t> </a:t>
            </a:r>
            <a:r>
              <a:rPr sz="1300" spc="-25" dirty="0">
                <a:latin typeface="Arial"/>
                <a:cs typeface="Arial"/>
              </a:rPr>
              <a:t>Gen</a:t>
            </a:r>
            <a:endParaRPr sz="1300">
              <a:latin typeface="Arial"/>
              <a:cs typeface="Arial"/>
            </a:endParaRPr>
          </a:p>
          <a:p>
            <a:pPr marL="266700" indent="-228600">
              <a:lnSpc>
                <a:spcPct val="100000"/>
              </a:lnSpc>
              <a:spcBef>
                <a:spcPts val="655"/>
              </a:spcBef>
              <a:buChar char="•"/>
              <a:tabLst>
                <a:tab pos="266065" algn="l"/>
                <a:tab pos="266700" algn="l"/>
              </a:tabLst>
            </a:pPr>
            <a:r>
              <a:rPr sz="1400" dirty="0">
                <a:latin typeface="Arial"/>
                <a:cs typeface="Arial"/>
              </a:rPr>
              <a:t>Clover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Mini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3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swivel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available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8052" y="1530096"/>
            <a:ext cx="6861047" cy="45978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Clover</a:t>
            </a:r>
            <a:r>
              <a:rPr spc="-30" dirty="0"/>
              <a:t> </a:t>
            </a:r>
            <a:r>
              <a:rPr dirty="0"/>
              <a:t>Go</a:t>
            </a:r>
            <a:r>
              <a:rPr spc="-35" dirty="0"/>
              <a:t> </a:t>
            </a:r>
            <a:r>
              <a:rPr dirty="0"/>
              <a:t>3</a:t>
            </a:r>
            <a:r>
              <a:rPr sz="2775" baseline="25525" dirty="0"/>
              <a:t>rd</a:t>
            </a:r>
            <a:r>
              <a:rPr sz="2775" spc="315" baseline="25525" dirty="0"/>
              <a:t> </a:t>
            </a:r>
            <a:r>
              <a:rPr sz="2800" spc="-25" dirty="0"/>
              <a:t>Gen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688340" y="1506729"/>
            <a:ext cx="5259705" cy="452691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41300" marR="5080" indent="-228600">
              <a:lnSpc>
                <a:spcPct val="80000"/>
              </a:lnSpc>
              <a:spcBef>
                <a:spcPts val="459"/>
              </a:spcBef>
              <a:buChar char="•"/>
              <a:tabLst>
                <a:tab pos="240665" algn="l"/>
                <a:tab pos="241300" algn="l"/>
              </a:tabLst>
            </a:pPr>
            <a:r>
              <a:rPr sz="1500" dirty="0">
                <a:latin typeface="Arial"/>
                <a:cs typeface="Arial"/>
              </a:rPr>
              <a:t>The</a:t>
            </a:r>
            <a:r>
              <a:rPr sz="1500" spc="-1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newest</a:t>
            </a:r>
            <a:r>
              <a:rPr sz="1500" spc="-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Clover</a:t>
            </a:r>
            <a:r>
              <a:rPr sz="1500" spc="2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Go peripheral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can</a:t>
            </a:r>
            <a:r>
              <a:rPr sz="1500" spc="-1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be used to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take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card- </a:t>
            </a:r>
            <a:r>
              <a:rPr sz="1500" dirty="0">
                <a:latin typeface="Arial"/>
                <a:cs typeface="Arial"/>
              </a:rPr>
              <a:t>present</a:t>
            </a:r>
            <a:r>
              <a:rPr sz="1500" spc="-1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transactions</a:t>
            </a:r>
            <a:r>
              <a:rPr sz="1500" spc="-3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from</a:t>
            </a:r>
            <a:r>
              <a:rPr sz="1500" spc="10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anywhere</a:t>
            </a:r>
            <a:endParaRPr sz="1500">
              <a:latin typeface="Arial"/>
              <a:cs typeface="Arial"/>
            </a:endParaRPr>
          </a:p>
          <a:p>
            <a:pPr marL="241300" marR="134620" indent="-228600">
              <a:lnSpc>
                <a:spcPts val="1440"/>
              </a:lnSpc>
              <a:spcBef>
                <a:spcPts val="980"/>
              </a:spcBef>
              <a:buChar char="•"/>
              <a:tabLst>
                <a:tab pos="240665" algn="l"/>
                <a:tab pos="241300" algn="l"/>
              </a:tabLst>
            </a:pPr>
            <a:r>
              <a:rPr sz="1500" dirty="0">
                <a:latin typeface="Arial"/>
                <a:cs typeface="Arial"/>
              </a:rPr>
              <a:t>Compared</a:t>
            </a:r>
            <a:r>
              <a:rPr sz="1500" spc="-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to</a:t>
            </a:r>
            <a:r>
              <a:rPr sz="1500" spc="-2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the</a:t>
            </a:r>
            <a:r>
              <a:rPr sz="1500" spc="-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original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Clover</a:t>
            </a:r>
            <a:r>
              <a:rPr sz="1500" spc="1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Go,</a:t>
            </a:r>
            <a:r>
              <a:rPr sz="1500" spc="-1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the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new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Clover</a:t>
            </a:r>
            <a:r>
              <a:rPr sz="1500" spc="1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Go </a:t>
            </a:r>
            <a:r>
              <a:rPr sz="1500" spc="-25" dirty="0">
                <a:latin typeface="Arial"/>
                <a:cs typeface="Arial"/>
              </a:rPr>
              <a:t>is </a:t>
            </a:r>
            <a:r>
              <a:rPr sz="1500" dirty="0">
                <a:latin typeface="Arial"/>
                <a:cs typeface="Arial"/>
              </a:rPr>
              <a:t>sleeker,</a:t>
            </a:r>
            <a:r>
              <a:rPr sz="1500" spc="-4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processes</a:t>
            </a:r>
            <a:r>
              <a:rPr sz="1500" spc="-5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payments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faster,</a:t>
            </a:r>
            <a:r>
              <a:rPr sz="1500" spc="-4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and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has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a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longer </a:t>
            </a:r>
            <a:r>
              <a:rPr sz="1500" dirty="0">
                <a:latin typeface="Arial"/>
                <a:cs typeface="Arial"/>
              </a:rPr>
              <a:t>battery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spc="-20" dirty="0">
                <a:latin typeface="Arial"/>
                <a:cs typeface="Arial"/>
              </a:rPr>
              <a:t>life</a:t>
            </a:r>
            <a:endParaRPr sz="1500">
              <a:latin typeface="Arial"/>
              <a:cs typeface="Arial"/>
            </a:endParaRPr>
          </a:p>
          <a:p>
            <a:pPr marL="241300" marR="317500" indent="-228600">
              <a:lnSpc>
                <a:spcPts val="1440"/>
              </a:lnSpc>
              <a:spcBef>
                <a:spcPts val="1000"/>
              </a:spcBef>
              <a:buChar char="•"/>
              <a:tabLst>
                <a:tab pos="240665" algn="l"/>
                <a:tab pos="241300" algn="l"/>
              </a:tabLst>
            </a:pPr>
            <a:r>
              <a:rPr sz="1500" dirty="0">
                <a:latin typeface="Arial"/>
                <a:cs typeface="Arial"/>
              </a:rPr>
              <a:t>Custom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built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by Clover</a:t>
            </a:r>
            <a:r>
              <a:rPr sz="1500" spc="2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to</a:t>
            </a:r>
            <a:r>
              <a:rPr sz="1500" spc="-2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provide</a:t>
            </a:r>
            <a:r>
              <a:rPr sz="1500" spc="1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the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latest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chip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spc="-25" dirty="0">
                <a:latin typeface="Arial"/>
                <a:cs typeface="Arial"/>
              </a:rPr>
              <a:t>and </a:t>
            </a:r>
            <a:r>
              <a:rPr sz="1500" dirty="0">
                <a:latin typeface="Arial"/>
                <a:cs typeface="Arial"/>
              </a:rPr>
              <a:t>contactless</a:t>
            </a:r>
            <a:r>
              <a:rPr sz="1500" spc="-4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payment</a:t>
            </a:r>
            <a:r>
              <a:rPr sz="1500" spc="2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acceptance</a:t>
            </a:r>
            <a:r>
              <a:rPr sz="1500" spc="-25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technology, </a:t>
            </a:r>
            <a:r>
              <a:rPr sz="1500" dirty="0">
                <a:latin typeface="Arial"/>
                <a:cs typeface="Arial"/>
              </a:rPr>
              <a:t>Clover</a:t>
            </a:r>
            <a:r>
              <a:rPr sz="1500" spc="35" dirty="0">
                <a:latin typeface="Arial"/>
                <a:cs typeface="Arial"/>
              </a:rPr>
              <a:t> </a:t>
            </a:r>
            <a:r>
              <a:rPr sz="1500" spc="-25" dirty="0">
                <a:latin typeface="Arial"/>
                <a:cs typeface="Arial"/>
              </a:rPr>
              <a:t>Go </a:t>
            </a:r>
            <a:r>
              <a:rPr sz="1500" dirty="0">
                <a:latin typeface="Arial"/>
                <a:cs typeface="Arial"/>
              </a:rPr>
              <a:t>(3rd</a:t>
            </a:r>
            <a:r>
              <a:rPr sz="1500" spc="-1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Gen)</a:t>
            </a:r>
            <a:r>
              <a:rPr sz="1500" spc="1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includes</a:t>
            </a:r>
            <a:r>
              <a:rPr sz="1500" spc="-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features</a:t>
            </a:r>
            <a:r>
              <a:rPr sz="1500" spc="-3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that</a:t>
            </a:r>
            <a:r>
              <a:rPr sz="1500" spc="-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address</a:t>
            </a:r>
            <a:r>
              <a:rPr sz="1500" spc="-1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the</a:t>
            </a:r>
            <a:r>
              <a:rPr sz="1500" spc="-5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constantly </a:t>
            </a:r>
            <a:r>
              <a:rPr sz="1500" dirty="0">
                <a:latin typeface="Arial"/>
                <a:cs typeface="Arial"/>
              </a:rPr>
              <a:t>evolving</a:t>
            </a:r>
            <a:r>
              <a:rPr sz="1500" spc="2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payment</a:t>
            </a:r>
            <a:r>
              <a:rPr sz="1500" spc="-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and</a:t>
            </a:r>
            <a:r>
              <a:rPr sz="1500" spc="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business</a:t>
            </a:r>
            <a:r>
              <a:rPr sz="1500" spc="-25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management</a:t>
            </a:r>
            <a:r>
              <a:rPr sz="1500" spc="-10" dirty="0">
                <a:latin typeface="Arial"/>
                <a:cs typeface="Arial"/>
              </a:rPr>
              <a:t> needs:</a:t>
            </a:r>
            <a:endParaRPr sz="1500">
              <a:latin typeface="Arial"/>
              <a:cs typeface="Arial"/>
            </a:endParaRPr>
          </a:p>
          <a:p>
            <a:pPr marL="504825" marR="26034" lvl="1" indent="-178435">
              <a:lnSpc>
                <a:spcPct val="80000"/>
              </a:lnSpc>
              <a:spcBef>
                <a:spcPts val="925"/>
              </a:spcBef>
              <a:buChar char="•"/>
              <a:tabLst>
                <a:tab pos="505459" algn="l"/>
              </a:tabLst>
            </a:pPr>
            <a:r>
              <a:rPr sz="1200" dirty="0">
                <a:latin typeface="Arial"/>
                <a:cs typeface="Arial"/>
              </a:rPr>
              <a:t>Accept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the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latest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in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EMV chip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card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and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NFC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contactless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payments,</a:t>
            </a:r>
            <a:r>
              <a:rPr sz="1200" spc="-25" dirty="0">
                <a:latin typeface="Arial"/>
                <a:cs typeface="Arial"/>
              </a:rPr>
              <a:t> so </a:t>
            </a:r>
            <a:r>
              <a:rPr sz="1200" dirty="0">
                <a:latin typeface="Arial"/>
                <a:cs typeface="Arial"/>
              </a:rPr>
              <a:t>your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customers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can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pay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the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way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they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want</a:t>
            </a:r>
            <a:endParaRPr sz="1200">
              <a:latin typeface="Arial"/>
              <a:cs typeface="Arial"/>
            </a:endParaRPr>
          </a:p>
          <a:p>
            <a:pPr marL="504825" marR="93980" lvl="1" indent="-178435">
              <a:lnSpc>
                <a:spcPts val="1150"/>
              </a:lnSpc>
              <a:spcBef>
                <a:spcPts val="890"/>
              </a:spcBef>
              <a:buChar char="•"/>
              <a:tabLst>
                <a:tab pos="505459" algn="l"/>
              </a:tabLst>
            </a:pPr>
            <a:r>
              <a:rPr sz="1200" spc="-10" dirty="0">
                <a:latin typeface="Arial"/>
                <a:cs typeface="Arial"/>
              </a:rPr>
              <a:t>Built-</a:t>
            </a:r>
            <a:r>
              <a:rPr sz="1200" dirty="0">
                <a:latin typeface="Arial"/>
                <a:cs typeface="Arial"/>
              </a:rPr>
              <a:t>in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Clover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security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to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help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protect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both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customers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and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merchants </a:t>
            </a:r>
            <a:r>
              <a:rPr sz="1200" dirty="0">
                <a:latin typeface="Arial"/>
                <a:cs typeface="Arial"/>
              </a:rPr>
              <a:t>from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fraud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- secure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processor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ensures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cardholder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data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is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encrypted</a:t>
            </a:r>
            <a:endParaRPr sz="1200">
              <a:latin typeface="Arial"/>
              <a:cs typeface="Arial"/>
            </a:endParaRPr>
          </a:p>
          <a:p>
            <a:pPr marL="504825" lvl="1" indent="-179070">
              <a:lnSpc>
                <a:spcPct val="100000"/>
              </a:lnSpc>
              <a:spcBef>
                <a:spcPts val="625"/>
              </a:spcBef>
              <a:buChar char="•"/>
              <a:tabLst>
                <a:tab pos="505459" algn="l"/>
              </a:tabLst>
            </a:pPr>
            <a:r>
              <a:rPr sz="1200" dirty="0">
                <a:latin typeface="Arial"/>
                <a:cs typeface="Arial"/>
              </a:rPr>
              <a:t>Ability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to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email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receipts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directly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from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your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tablet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or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phone</a:t>
            </a:r>
            <a:endParaRPr sz="1200">
              <a:latin typeface="Arial"/>
              <a:cs typeface="Arial"/>
            </a:endParaRPr>
          </a:p>
          <a:p>
            <a:pPr marL="184150" marR="5080" indent="-172085">
              <a:lnSpc>
                <a:spcPct val="80000"/>
              </a:lnSpc>
              <a:spcBef>
                <a:spcPts val="890"/>
              </a:spcBef>
              <a:buSzPct val="85714"/>
              <a:buChar char="•"/>
              <a:tabLst>
                <a:tab pos="191135" algn="l"/>
              </a:tabLst>
            </a:pPr>
            <a:r>
              <a:rPr sz="1400" dirty="0">
                <a:latin typeface="Arial"/>
                <a:cs typeface="Arial"/>
              </a:rPr>
              <a:t>Credit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Signature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Debit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Card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-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Chip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contactless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payment </a:t>
            </a:r>
            <a:r>
              <a:rPr sz="1400" dirty="0">
                <a:latin typeface="Arial"/>
                <a:cs typeface="Arial"/>
              </a:rPr>
              <a:t>acceptance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wherever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you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do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business,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shop,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field, </a:t>
            </a:r>
            <a:r>
              <a:rPr sz="1400" dirty="0">
                <a:latin typeface="Arial"/>
                <a:cs typeface="Arial"/>
              </a:rPr>
              <a:t>or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on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the</a:t>
            </a:r>
            <a:r>
              <a:rPr sz="1400" spc="-20" dirty="0">
                <a:latin typeface="Arial"/>
                <a:cs typeface="Arial"/>
              </a:rPr>
              <a:t> road</a:t>
            </a:r>
            <a:endParaRPr sz="1400">
              <a:latin typeface="Arial"/>
              <a:cs typeface="Arial"/>
            </a:endParaRPr>
          </a:p>
          <a:p>
            <a:pPr marL="190500" indent="-178435">
              <a:lnSpc>
                <a:spcPct val="100000"/>
              </a:lnSpc>
              <a:spcBef>
                <a:spcPts val="565"/>
              </a:spcBef>
              <a:buSzPct val="85714"/>
              <a:buChar char="•"/>
              <a:tabLst>
                <a:tab pos="191135" algn="l"/>
              </a:tabLst>
            </a:pPr>
            <a:r>
              <a:rPr sz="1400" dirty="0">
                <a:latin typeface="Arial"/>
                <a:cs typeface="Arial"/>
              </a:rPr>
              <a:t>Multi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MID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/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multiuser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capability</a:t>
            </a:r>
            <a:endParaRPr sz="1400">
              <a:latin typeface="Arial"/>
              <a:cs typeface="Arial"/>
            </a:endParaRPr>
          </a:p>
          <a:p>
            <a:pPr marL="190500" indent="-178435">
              <a:lnSpc>
                <a:spcPct val="100000"/>
              </a:lnSpc>
              <a:spcBef>
                <a:spcPts val="565"/>
              </a:spcBef>
              <a:buSzPct val="85714"/>
              <a:buChar char="•"/>
              <a:tabLst>
                <a:tab pos="191135" algn="l"/>
              </a:tabLst>
            </a:pPr>
            <a:r>
              <a:rPr sz="1400" dirty="0">
                <a:latin typeface="Arial"/>
                <a:cs typeface="Arial"/>
              </a:rPr>
              <a:t>Clover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Go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dock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available</a:t>
            </a:r>
            <a:endParaRPr sz="1400">
              <a:latin typeface="Arial"/>
              <a:cs typeface="Arial"/>
            </a:endParaRPr>
          </a:p>
          <a:p>
            <a:pPr marL="190500" indent="-178435">
              <a:lnSpc>
                <a:spcPct val="100000"/>
              </a:lnSpc>
              <a:spcBef>
                <a:spcPts val="565"/>
              </a:spcBef>
              <a:buSzPct val="85714"/>
              <a:buChar char="•"/>
              <a:tabLst>
                <a:tab pos="191135" algn="l"/>
              </a:tabLst>
            </a:pPr>
            <a:r>
              <a:rPr sz="1400" dirty="0">
                <a:latin typeface="Arial"/>
                <a:cs typeface="Arial"/>
              </a:rPr>
              <a:t>Record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cash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and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check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transactions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via Clover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Go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applications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64223" y="1524000"/>
            <a:ext cx="5026151" cy="46100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/>
              <a:t>Apple</a:t>
            </a:r>
            <a:r>
              <a:rPr spc="-110" dirty="0"/>
              <a:t> </a:t>
            </a:r>
            <a:r>
              <a:rPr spc="-85" dirty="0"/>
              <a:t>Tap</a:t>
            </a:r>
            <a:r>
              <a:rPr spc="-55" dirty="0"/>
              <a:t> </a:t>
            </a:r>
            <a:r>
              <a:rPr dirty="0"/>
              <a:t>to</a:t>
            </a:r>
            <a:r>
              <a:rPr spc="-65" dirty="0"/>
              <a:t> </a:t>
            </a:r>
            <a:r>
              <a:rPr spc="-25" dirty="0"/>
              <a:t>Pay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340" y="1518921"/>
            <a:ext cx="6672580" cy="419671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 marR="526415" indent="-228600">
              <a:lnSpc>
                <a:spcPts val="2160"/>
              </a:lnSpc>
              <a:spcBef>
                <a:spcPts val="375"/>
              </a:spcBef>
              <a:buChar char="•"/>
              <a:tabLst>
                <a:tab pos="240665" algn="l"/>
                <a:tab pos="241300" algn="l"/>
              </a:tabLst>
            </a:pPr>
            <a:r>
              <a:rPr sz="2000" dirty="0">
                <a:latin typeface="Arial"/>
                <a:cs typeface="Arial"/>
              </a:rPr>
              <a:t>The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newest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way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for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merchants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accept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contactless payments</a:t>
            </a:r>
            <a:endParaRPr sz="2000">
              <a:latin typeface="Arial"/>
              <a:cs typeface="Arial"/>
            </a:endParaRPr>
          </a:p>
          <a:p>
            <a:pPr marL="240665" marR="99695" indent="-228600">
              <a:lnSpc>
                <a:spcPts val="1939"/>
              </a:lnSpc>
              <a:spcBef>
                <a:spcPts val="1005"/>
              </a:spcBef>
              <a:buChar char="•"/>
              <a:tabLst>
                <a:tab pos="240665" algn="l"/>
                <a:tab pos="241300" algn="l"/>
              </a:tabLst>
            </a:pPr>
            <a:r>
              <a:rPr sz="1800" dirty="0">
                <a:latin typeface="Arial"/>
                <a:cs typeface="Arial"/>
              </a:rPr>
              <a:t>No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extra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hardware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needed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just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iPhone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and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the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Clover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Go app</a:t>
            </a:r>
            <a:endParaRPr sz="1800">
              <a:latin typeface="Arial"/>
              <a:cs typeface="Arial"/>
            </a:endParaRPr>
          </a:p>
          <a:p>
            <a:pPr marL="561340" lvl="1" indent="-228600">
              <a:lnSpc>
                <a:spcPct val="100000"/>
              </a:lnSpc>
              <a:spcBef>
                <a:spcPts val="295"/>
              </a:spcBef>
              <a:buChar char="•"/>
              <a:tabLst>
                <a:tab pos="560705" algn="l"/>
                <a:tab pos="561340" algn="l"/>
              </a:tabLst>
            </a:pPr>
            <a:r>
              <a:rPr sz="1600" dirty="0">
                <a:latin typeface="Arial"/>
                <a:cs typeface="Arial"/>
              </a:rPr>
              <a:t>Requires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iPhone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Xs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higher,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iOS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16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higher</a:t>
            </a:r>
            <a:endParaRPr sz="1600">
              <a:latin typeface="Arial"/>
              <a:cs typeface="Arial"/>
            </a:endParaRPr>
          </a:p>
          <a:p>
            <a:pPr marL="241300" marR="144145" indent="-228600">
              <a:lnSpc>
                <a:spcPts val="1939"/>
              </a:lnSpc>
              <a:spcBef>
                <a:spcPts val="1019"/>
              </a:spcBef>
              <a:buChar char="•"/>
              <a:tabLst>
                <a:tab pos="240665" algn="l"/>
                <a:tab pos="241300" algn="l"/>
              </a:tabLst>
            </a:pPr>
            <a:r>
              <a:rPr sz="1800" dirty="0">
                <a:latin typeface="Arial"/>
                <a:cs typeface="Arial"/>
              </a:rPr>
              <a:t>Accept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contactless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payments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from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debit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and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credit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cards, ApplePay,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and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other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digital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wallets (Samsung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Pay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and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Google </a:t>
            </a:r>
            <a:r>
              <a:rPr sz="1800" spc="-20" dirty="0">
                <a:latin typeface="Arial"/>
                <a:cs typeface="Arial"/>
              </a:rPr>
              <a:t>Pay)</a:t>
            </a:r>
            <a:endParaRPr sz="18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770"/>
              </a:spcBef>
              <a:buChar char="•"/>
              <a:tabLst>
                <a:tab pos="240665" algn="l"/>
                <a:tab pos="241300" algn="l"/>
              </a:tabLst>
            </a:pPr>
            <a:r>
              <a:rPr sz="1800" dirty="0">
                <a:latin typeface="Arial"/>
                <a:cs typeface="Arial"/>
              </a:rPr>
              <a:t>Easy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set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up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process</a:t>
            </a:r>
            <a:endParaRPr sz="1800">
              <a:latin typeface="Arial"/>
              <a:cs typeface="Arial"/>
            </a:endParaRPr>
          </a:p>
          <a:p>
            <a:pPr marL="561340" marR="234950" lvl="1" indent="-228600">
              <a:lnSpc>
                <a:spcPts val="1730"/>
              </a:lnSpc>
              <a:spcBef>
                <a:spcPts val="525"/>
              </a:spcBef>
              <a:buClr>
                <a:srgbClr val="000000"/>
              </a:buClr>
              <a:buChar char="•"/>
              <a:tabLst>
                <a:tab pos="560705" algn="l"/>
                <a:tab pos="561340" algn="l"/>
              </a:tabLst>
            </a:pPr>
            <a:r>
              <a:rPr sz="1600" dirty="0">
                <a:solidFill>
                  <a:srgbClr val="FF6600"/>
                </a:solidFill>
                <a:latin typeface="Arial"/>
                <a:cs typeface="Arial"/>
              </a:rPr>
              <a:t>Existing</a:t>
            </a:r>
            <a:r>
              <a:rPr sz="1600" spc="-6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6600"/>
                </a:solidFill>
                <a:latin typeface="Arial"/>
                <a:cs typeface="Arial"/>
              </a:rPr>
              <a:t>(Clover</a:t>
            </a:r>
            <a:r>
              <a:rPr sz="1600" spc="-4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6600"/>
                </a:solidFill>
                <a:latin typeface="Arial"/>
                <a:cs typeface="Arial"/>
              </a:rPr>
              <a:t>Go)</a:t>
            </a:r>
            <a:r>
              <a:rPr sz="1600" spc="-35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6600"/>
                </a:solidFill>
                <a:latin typeface="Arial"/>
                <a:cs typeface="Arial"/>
              </a:rPr>
              <a:t>merchants</a:t>
            </a:r>
            <a:r>
              <a:rPr sz="1600" spc="-2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simply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enable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Tap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Pay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on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their </a:t>
            </a:r>
            <a:r>
              <a:rPr sz="1600" dirty="0">
                <a:latin typeface="Arial"/>
                <a:cs typeface="Arial"/>
              </a:rPr>
              <a:t>iPhone,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accept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Apple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terms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conditions,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link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their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iCloud </a:t>
            </a:r>
            <a:r>
              <a:rPr sz="1600" dirty="0">
                <a:latin typeface="Arial"/>
                <a:cs typeface="Arial"/>
              </a:rPr>
              <a:t>account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their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Clover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MID</a:t>
            </a:r>
            <a:endParaRPr sz="1600">
              <a:latin typeface="Arial"/>
              <a:cs typeface="Arial"/>
            </a:endParaRPr>
          </a:p>
          <a:p>
            <a:pPr marL="560705" marR="5080" lvl="1" indent="-228600">
              <a:lnSpc>
                <a:spcPts val="1730"/>
              </a:lnSpc>
              <a:spcBef>
                <a:spcPts val="500"/>
              </a:spcBef>
              <a:buClr>
                <a:srgbClr val="000000"/>
              </a:buClr>
              <a:buChar char="•"/>
              <a:tabLst>
                <a:tab pos="560705" algn="l"/>
                <a:tab pos="561340" algn="l"/>
              </a:tabLst>
            </a:pPr>
            <a:r>
              <a:rPr sz="1600" dirty="0">
                <a:solidFill>
                  <a:srgbClr val="FF6600"/>
                </a:solidFill>
                <a:latin typeface="Arial"/>
                <a:cs typeface="Arial"/>
              </a:rPr>
              <a:t>New</a:t>
            </a:r>
            <a:r>
              <a:rPr sz="1600" spc="-5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6600"/>
                </a:solidFill>
                <a:latin typeface="Arial"/>
                <a:cs typeface="Arial"/>
              </a:rPr>
              <a:t>Merchants</a:t>
            </a:r>
            <a:r>
              <a:rPr sz="1600" spc="-20" dirty="0">
                <a:solidFill>
                  <a:srgbClr val="FF6600"/>
                </a:solidFill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sign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up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Clover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Go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account,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download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app, </a:t>
            </a:r>
            <a:r>
              <a:rPr sz="1600" spc="-10" dirty="0">
                <a:latin typeface="Arial"/>
                <a:cs typeface="Arial"/>
              </a:rPr>
              <a:t>accept</a:t>
            </a:r>
            <a:r>
              <a:rPr sz="1600" spc="-10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Apple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terms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conditions,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link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their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iCloud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account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their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Clover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MID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37003" y="681227"/>
            <a:ext cx="2339707" cy="57058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1400</TotalTime>
  <Words>5746</Words>
  <Application>Microsoft Office PowerPoint</Application>
  <PresentationFormat>Widescreen</PresentationFormat>
  <Paragraphs>783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Arial</vt:lpstr>
      <vt:lpstr>Calibri</vt:lpstr>
      <vt:lpstr>Segoe UI Symbol</vt:lpstr>
      <vt:lpstr>Times New Roman</vt:lpstr>
      <vt:lpstr>Webdings</vt:lpstr>
      <vt:lpstr>Wingdings</vt:lpstr>
      <vt:lpstr>Office Theme</vt:lpstr>
      <vt:lpstr>Clover Overview</vt:lpstr>
      <vt:lpstr>Agenda</vt:lpstr>
      <vt:lpstr>Businesses Run Better With Clover</vt:lpstr>
      <vt:lpstr>Clover Station Duo 2</vt:lpstr>
      <vt:lpstr>Clover Station Solo</vt:lpstr>
      <vt:lpstr>Clover Flex 3rd Gen</vt:lpstr>
      <vt:lpstr>Clover Mini 3rd Gen</vt:lpstr>
      <vt:lpstr>Clover Go 3rd Gen</vt:lpstr>
      <vt:lpstr>Apple Tap to Pay</vt:lpstr>
      <vt:lpstr>Clover KDS</vt:lpstr>
      <vt:lpstr>Samsung Ordering Kiosk powered by Clover</vt:lpstr>
      <vt:lpstr>Samsung Ordering Kiosk powered by Clover</vt:lpstr>
      <vt:lpstr>Samsung Ordering Kiosk – Additional Details</vt:lpstr>
      <vt:lpstr>Clover Hardware by Vertical</vt:lpstr>
      <vt:lpstr>Clover Care &amp; Clover Protection Plans</vt:lpstr>
      <vt:lpstr>Clover Care &amp; Clover Protection Plans – What’s The Difference</vt:lpstr>
      <vt:lpstr>Clover Security</vt:lpstr>
      <vt:lpstr>Clover SaaS Plans – For Legacy Merchants</vt:lpstr>
      <vt:lpstr>Clover SaaS Plans – For Legacy Merchants continued</vt:lpstr>
      <vt:lpstr>Clover Merchant Platform SaaS Plans (2021 Plan Group)</vt:lpstr>
      <vt:lpstr>Clover Merchant Platform SaaS Plans (2021 Plan Group)</vt:lpstr>
      <vt:lpstr>Virtual Terminal</vt:lpstr>
      <vt:lpstr>Request for Payment via Virtual Terminal</vt:lpstr>
      <vt:lpstr>Recurring Payments and Invoice Management via Virtual Terminal</vt:lpstr>
      <vt:lpstr>Clover Online Ordering Platform</vt:lpstr>
      <vt:lpstr>Features of Clover Online Ordering</vt:lpstr>
      <vt:lpstr>Clover Consumer App</vt:lpstr>
      <vt:lpstr>Clover App Market</vt:lpstr>
      <vt:lpstr>Clover App Market</vt:lpstr>
      <vt:lpstr>Clover App Market</vt:lpstr>
      <vt:lpstr>Clover Gift Cards</vt:lpstr>
      <vt:lpstr>Clover Customer Engagement Suite</vt:lpstr>
      <vt:lpstr>Clover Customer Engagement – Who and Why</vt:lpstr>
      <vt:lpstr>Clover CE Feature Comparison – Basic vs. Plus</vt:lpstr>
      <vt:lpstr>Where Does Clover Fit Best</vt:lpstr>
      <vt:lpstr>Resources</vt:lpstr>
      <vt:lpstr>Clover Monthly Product Update Calls</vt:lpstr>
      <vt:lpstr>Clover Monthly App Review Calls</vt:lpstr>
      <vt:lpstr>Tailor Your Merchant Onboarding Process</vt:lpstr>
      <vt:lpstr>Benefits of Demo Devices</vt:lpstr>
      <vt:lpstr>Clover Accessories</vt:lpstr>
      <vt:lpstr>PowerPoint Presentation</vt:lpstr>
      <vt:lpstr>2021 SaaS Plan Group Features</vt:lpstr>
      <vt:lpstr>2021 SaaS Plan Group Features - continued</vt:lpstr>
      <vt:lpstr>2021 SaaS Plan Group Features - continued</vt:lpstr>
      <vt:lpstr>Appendix: Clover for Healthcare Information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Fiserv Template</dc:title>
  <dc:creator>echoswinford</dc:creator>
  <cp:lastModifiedBy>Jon Bomser</cp:lastModifiedBy>
  <cp:revision>1</cp:revision>
  <dcterms:created xsi:type="dcterms:W3CDTF">2024-03-13T14:28:37Z</dcterms:created>
  <dcterms:modified xsi:type="dcterms:W3CDTF">2024-03-14T14:07:29Z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0x0101009189AB5D3D2647B580F011DA2F356FB30400927DB41AC627454B992EC2076DE61DF9</vt:lpwstr>
  </property>
  <property fmtid="{D5CDD505-2E9C-101B-9397-08002B2CF9AE}" pid="3" name="Created">
    <vt:filetime>2024-02-19T00:00:00Z</vt:filetime>
  </property>
  <property fmtid="{D5CDD505-2E9C-101B-9397-08002B2CF9AE}" pid="4" name="Creator">
    <vt:lpwstr>Acrobat PDFMaker 23 for PowerPoint</vt:lpwstr>
  </property>
  <property fmtid="{D5CDD505-2E9C-101B-9397-08002B2CF9AE}" pid="5" name="EAPAssetType">
    <vt:lpwstr>1;#PowerPoint 16x9|e5af7f23-3afb-468c-92aa-484884c3bb87</vt:lpwstr>
  </property>
  <property fmtid="{D5CDD505-2E9C-101B-9397-08002B2CF9AE}" pid="6" name="EAPFontType">
    <vt:lpwstr>9;#Arial|0a639e09-0274-4486-b9b8-5cb550d6c322</vt:lpwstr>
  </property>
  <property fmtid="{D5CDD505-2E9C-101B-9397-08002B2CF9AE}" pid="7" name="EAPStoryBoardTopics">
    <vt:lpwstr>15;#PPT Templates|753c3444-8d08-4e26-ab03-448af09055a9</vt:lpwstr>
  </property>
  <property fmtid="{D5CDD505-2E9C-101B-9397-08002B2CF9AE}" pid="8" name="IsMyDocuments">
    <vt:lpwstr>Yes</vt:lpwstr>
  </property>
  <property fmtid="{D5CDD505-2E9C-101B-9397-08002B2CF9AE}" pid="9" name="LastSaved">
    <vt:filetime>2024-03-13T00:00:00Z</vt:filetime>
  </property>
  <property fmtid="{D5CDD505-2E9C-101B-9397-08002B2CF9AE}" pid="10" name="NXPowerLiteLastOptimized">
    <vt:lpwstr>2859979</vt:lpwstr>
  </property>
  <property fmtid="{D5CDD505-2E9C-101B-9397-08002B2CF9AE}" pid="11" name="NXPowerLiteSettings">
    <vt:lpwstr>E8000F7008E001</vt:lpwstr>
  </property>
  <property fmtid="{D5CDD505-2E9C-101B-9397-08002B2CF9AE}" pid="12" name="NXPowerLiteVersion">
    <vt:lpwstr>D9.1.6</vt:lpwstr>
  </property>
  <property fmtid="{D5CDD505-2E9C-101B-9397-08002B2CF9AE}" pid="13" name="Producer">
    <vt:lpwstr>Adobe PDF Library 23.8.53</vt:lpwstr>
  </property>
</Properties>
</file>